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tags/tag1.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8"/>
  </p:notesMasterIdLst>
  <p:sldIdLst>
    <p:sldId id="313" r:id="rId2"/>
    <p:sldId id="314" r:id="rId3"/>
    <p:sldId id="332" r:id="rId4"/>
    <p:sldId id="337" r:id="rId5"/>
    <p:sldId id="344" r:id="rId6"/>
    <p:sldId id="345" r:id="rId7"/>
    <p:sldId id="346" r:id="rId8"/>
    <p:sldId id="333" r:id="rId9"/>
    <p:sldId id="334" r:id="rId10"/>
    <p:sldId id="405" r:id="rId11"/>
    <p:sldId id="406" r:id="rId12"/>
    <p:sldId id="407" r:id="rId13"/>
    <p:sldId id="408" r:id="rId14"/>
    <p:sldId id="409" r:id="rId15"/>
    <p:sldId id="410" r:id="rId16"/>
    <p:sldId id="411" r:id="rId17"/>
    <p:sldId id="338" r:id="rId18"/>
    <p:sldId id="339" r:id="rId19"/>
    <p:sldId id="340" r:id="rId20"/>
    <p:sldId id="321" r:id="rId21"/>
    <p:sldId id="412" r:id="rId22"/>
    <p:sldId id="413" r:id="rId23"/>
    <p:sldId id="414" r:id="rId24"/>
    <p:sldId id="415" r:id="rId25"/>
    <p:sldId id="416" r:id="rId26"/>
    <p:sldId id="417" r:id="rId27"/>
    <p:sldId id="418" r:id="rId28"/>
    <p:sldId id="419" r:id="rId29"/>
    <p:sldId id="420" r:id="rId30"/>
    <p:sldId id="471" r:id="rId31"/>
    <p:sldId id="472" r:id="rId32"/>
    <p:sldId id="323" r:id="rId33"/>
    <p:sldId id="324" r:id="rId34"/>
    <p:sldId id="325" r:id="rId35"/>
    <p:sldId id="310" r:id="rId36"/>
    <p:sldId id="421" r:id="rId37"/>
    <p:sldId id="425" r:id="rId38"/>
    <p:sldId id="315" r:id="rId39"/>
    <p:sldId id="316" r:id="rId40"/>
    <p:sldId id="426" r:id="rId41"/>
    <p:sldId id="427" r:id="rId42"/>
    <p:sldId id="428" r:id="rId43"/>
    <p:sldId id="429" r:id="rId44"/>
    <p:sldId id="430" r:id="rId45"/>
    <p:sldId id="431" r:id="rId46"/>
    <p:sldId id="432" r:id="rId47"/>
    <p:sldId id="433" r:id="rId48"/>
    <p:sldId id="434" r:id="rId49"/>
    <p:sldId id="435" r:id="rId50"/>
    <p:sldId id="436" r:id="rId51"/>
    <p:sldId id="311" r:id="rId52"/>
    <p:sldId id="318" r:id="rId53"/>
    <p:sldId id="326" r:id="rId54"/>
    <p:sldId id="328" r:id="rId55"/>
    <p:sldId id="329" r:id="rId56"/>
    <p:sldId id="330" r:id="rId57"/>
    <p:sldId id="331" r:id="rId58"/>
    <p:sldId id="322" r:id="rId59"/>
    <p:sldId id="320" r:id="rId60"/>
    <p:sldId id="342" r:id="rId61"/>
    <p:sldId id="438" r:id="rId62"/>
    <p:sldId id="439" r:id="rId63"/>
    <p:sldId id="440" r:id="rId64"/>
    <p:sldId id="441" r:id="rId65"/>
    <p:sldId id="442" r:id="rId66"/>
    <p:sldId id="443" r:id="rId67"/>
    <p:sldId id="444" r:id="rId68"/>
    <p:sldId id="445" r:id="rId69"/>
    <p:sldId id="446" r:id="rId70"/>
    <p:sldId id="447" r:id="rId71"/>
    <p:sldId id="448" r:id="rId72"/>
    <p:sldId id="449" r:id="rId73"/>
    <p:sldId id="450" r:id="rId74"/>
    <p:sldId id="451" r:id="rId75"/>
    <p:sldId id="319" r:id="rId76"/>
    <p:sldId id="422" r:id="rId77"/>
    <p:sldId id="423" r:id="rId78"/>
    <p:sldId id="424" r:id="rId79"/>
    <p:sldId id="347" r:id="rId80"/>
    <p:sldId id="343" r:id="rId81"/>
    <p:sldId id="348" r:id="rId82"/>
    <p:sldId id="437" r:id="rId83"/>
    <p:sldId id="452" r:id="rId84"/>
    <p:sldId id="453" r:id="rId85"/>
    <p:sldId id="454" r:id="rId86"/>
    <p:sldId id="455" r:id="rId87"/>
    <p:sldId id="456" r:id="rId88"/>
    <p:sldId id="457" r:id="rId89"/>
    <p:sldId id="458" r:id="rId90"/>
    <p:sldId id="459" r:id="rId91"/>
    <p:sldId id="460" r:id="rId92"/>
    <p:sldId id="461" r:id="rId93"/>
    <p:sldId id="462" r:id="rId94"/>
    <p:sldId id="463" r:id="rId95"/>
    <p:sldId id="464" r:id="rId96"/>
    <p:sldId id="465" r:id="rId97"/>
    <p:sldId id="466" r:id="rId98"/>
    <p:sldId id="467" r:id="rId99"/>
    <p:sldId id="468" r:id="rId100"/>
    <p:sldId id="469" r:id="rId101"/>
    <p:sldId id="470" r:id="rId102"/>
    <p:sldId id="349" r:id="rId103"/>
    <p:sldId id="392" r:id="rId104"/>
    <p:sldId id="393" r:id="rId105"/>
    <p:sldId id="394" r:id="rId106"/>
    <p:sldId id="395" r:id="rId107"/>
    <p:sldId id="396" r:id="rId108"/>
    <p:sldId id="397" r:id="rId109"/>
    <p:sldId id="398" r:id="rId110"/>
    <p:sldId id="399" r:id="rId111"/>
    <p:sldId id="400" r:id="rId112"/>
    <p:sldId id="401" r:id="rId113"/>
    <p:sldId id="402" r:id="rId114"/>
    <p:sldId id="403" r:id="rId115"/>
    <p:sldId id="383" r:id="rId116"/>
    <p:sldId id="352" r:id="rId117"/>
    <p:sldId id="353" r:id="rId118"/>
    <p:sldId id="354" r:id="rId119"/>
    <p:sldId id="355" r:id="rId120"/>
    <p:sldId id="356" r:id="rId121"/>
    <p:sldId id="357" r:id="rId122"/>
    <p:sldId id="358" r:id="rId123"/>
    <p:sldId id="359" r:id="rId124"/>
    <p:sldId id="360" r:id="rId125"/>
    <p:sldId id="361" r:id="rId126"/>
    <p:sldId id="362" r:id="rId127"/>
    <p:sldId id="363" r:id="rId128"/>
    <p:sldId id="364" r:id="rId129"/>
    <p:sldId id="365" r:id="rId130"/>
    <p:sldId id="366" r:id="rId131"/>
    <p:sldId id="367" r:id="rId132"/>
    <p:sldId id="368" r:id="rId133"/>
    <p:sldId id="369" r:id="rId134"/>
    <p:sldId id="370" r:id="rId135"/>
    <p:sldId id="371" r:id="rId136"/>
    <p:sldId id="372" r:id="rId137"/>
    <p:sldId id="373" r:id="rId138"/>
    <p:sldId id="374" r:id="rId139"/>
    <p:sldId id="375" r:id="rId140"/>
    <p:sldId id="376" r:id="rId141"/>
    <p:sldId id="377" r:id="rId142"/>
    <p:sldId id="378" r:id="rId143"/>
    <p:sldId id="379" r:id="rId144"/>
    <p:sldId id="380" r:id="rId145"/>
    <p:sldId id="381" r:id="rId146"/>
    <p:sldId id="382" r:id="rId147"/>
    <p:sldId id="256" r:id="rId148"/>
    <p:sldId id="257" r:id="rId149"/>
    <p:sldId id="259" r:id="rId150"/>
    <p:sldId id="258" r:id="rId151"/>
    <p:sldId id="260" r:id="rId152"/>
    <p:sldId id="261" r:id="rId153"/>
    <p:sldId id="266" r:id="rId154"/>
    <p:sldId id="351" r:id="rId155"/>
    <p:sldId id="268" r:id="rId156"/>
    <p:sldId id="269" r:id="rId157"/>
    <p:sldId id="270" r:id="rId158"/>
    <p:sldId id="274" r:id="rId159"/>
    <p:sldId id="275" r:id="rId160"/>
    <p:sldId id="280" r:id="rId161"/>
    <p:sldId id="283" r:id="rId162"/>
    <p:sldId id="288" r:id="rId163"/>
    <p:sldId id="289" r:id="rId164"/>
    <p:sldId id="290" r:id="rId165"/>
    <p:sldId id="291" r:id="rId166"/>
    <p:sldId id="292" r:id="rId167"/>
    <p:sldId id="293" r:id="rId168"/>
    <p:sldId id="294" r:id="rId169"/>
    <p:sldId id="295" r:id="rId170"/>
    <p:sldId id="296" r:id="rId171"/>
    <p:sldId id="309" r:id="rId172"/>
    <p:sldId id="297" r:id="rId173"/>
    <p:sldId id="308" r:id="rId174"/>
    <p:sldId id="306" r:id="rId175"/>
    <p:sldId id="262" r:id="rId176"/>
    <p:sldId id="384" r:id="rId177"/>
    <p:sldId id="385" r:id="rId178"/>
    <p:sldId id="386" r:id="rId179"/>
    <p:sldId id="264" r:id="rId180"/>
    <p:sldId id="387" r:id="rId181"/>
    <p:sldId id="388" r:id="rId182"/>
    <p:sldId id="389" r:id="rId183"/>
    <p:sldId id="390" r:id="rId184"/>
    <p:sldId id="391" r:id="rId185"/>
    <p:sldId id="263" r:id="rId186"/>
    <p:sldId id="265" r:id="rId187"/>
  </p:sldIdLst>
  <p:sldSz cx="9144000" cy="6858000" type="screen4x3"/>
  <p:notesSz cx="6858000" cy="9144000"/>
  <p:defaultTextStyle>
    <a:defPPr>
      <a:defRPr lang="en-US"/>
    </a:defPPr>
    <a:lvl1pPr algn="l" rtl="0" fontAlgn="base">
      <a:spcBef>
        <a:spcPct val="0"/>
      </a:spcBef>
      <a:spcAft>
        <a:spcPct val="0"/>
      </a:spcAft>
      <a:defRPr sz="2400" b="1" kern="1200">
        <a:solidFill>
          <a:schemeClr val="tx1"/>
        </a:solidFill>
        <a:latin typeface="Times New Roman" pitchFamily="18" charset="0"/>
        <a:ea typeface="+mn-ea"/>
        <a:cs typeface="+mn-cs"/>
      </a:defRPr>
    </a:lvl1pPr>
    <a:lvl2pPr marL="457200" algn="l" rtl="0" fontAlgn="base">
      <a:spcBef>
        <a:spcPct val="0"/>
      </a:spcBef>
      <a:spcAft>
        <a:spcPct val="0"/>
      </a:spcAft>
      <a:defRPr sz="2400" b="1" kern="1200">
        <a:solidFill>
          <a:schemeClr val="tx1"/>
        </a:solidFill>
        <a:latin typeface="Times New Roman" pitchFamily="18" charset="0"/>
        <a:ea typeface="+mn-ea"/>
        <a:cs typeface="+mn-cs"/>
      </a:defRPr>
    </a:lvl2pPr>
    <a:lvl3pPr marL="914400" algn="l" rtl="0" fontAlgn="base">
      <a:spcBef>
        <a:spcPct val="0"/>
      </a:spcBef>
      <a:spcAft>
        <a:spcPct val="0"/>
      </a:spcAft>
      <a:defRPr sz="2400" b="1" kern="1200">
        <a:solidFill>
          <a:schemeClr val="tx1"/>
        </a:solidFill>
        <a:latin typeface="Times New Roman" pitchFamily="18" charset="0"/>
        <a:ea typeface="+mn-ea"/>
        <a:cs typeface="+mn-cs"/>
      </a:defRPr>
    </a:lvl3pPr>
    <a:lvl4pPr marL="1371600" algn="l" rtl="0" fontAlgn="base">
      <a:spcBef>
        <a:spcPct val="0"/>
      </a:spcBef>
      <a:spcAft>
        <a:spcPct val="0"/>
      </a:spcAft>
      <a:defRPr sz="2400" b="1" kern="1200">
        <a:solidFill>
          <a:schemeClr val="tx1"/>
        </a:solidFill>
        <a:latin typeface="Times New Roman" pitchFamily="18" charset="0"/>
        <a:ea typeface="+mn-ea"/>
        <a:cs typeface="+mn-cs"/>
      </a:defRPr>
    </a:lvl4pPr>
    <a:lvl5pPr marL="1828800" algn="l" rtl="0" fontAlgn="base">
      <a:spcBef>
        <a:spcPct val="0"/>
      </a:spcBef>
      <a:spcAft>
        <a:spcPct val="0"/>
      </a:spcAft>
      <a:defRPr sz="2400" b="1" kern="1200">
        <a:solidFill>
          <a:schemeClr val="tx1"/>
        </a:solidFill>
        <a:latin typeface="Times New Roman" pitchFamily="18" charset="0"/>
        <a:ea typeface="+mn-ea"/>
        <a:cs typeface="+mn-cs"/>
      </a:defRPr>
    </a:lvl5pPr>
    <a:lvl6pPr marL="2286000" algn="l" defTabSz="914400" rtl="0" eaLnBrk="1" latinLnBrk="0" hangingPunct="1">
      <a:defRPr sz="2400" b="1" kern="1200">
        <a:solidFill>
          <a:schemeClr val="tx1"/>
        </a:solidFill>
        <a:latin typeface="Times New Roman" pitchFamily="18" charset="0"/>
        <a:ea typeface="+mn-ea"/>
        <a:cs typeface="+mn-cs"/>
      </a:defRPr>
    </a:lvl6pPr>
    <a:lvl7pPr marL="2743200" algn="l" defTabSz="914400" rtl="0" eaLnBrk="1" latinLnBrk="0" hangingPunct="1">
      <a:defRPr sz="2400" b="1" kern="1200">
        <a:solidFill>
          <a:schemeClr val="tx1"/>
        </a:solidFill>
        <a:latin typeface="Times New Roman" pitchFamily="18" charset="0"/>
        <a:ea typeface="+mn-ea"/>
        <a:cs typeface="+mn-cs"/>
      </a:defRPr>
    </a:lvl7pPr>
    <a:lvl8pPr marL="3200400" algn="l" defTabSz="914400" rtl="0" eaLnBrk="1" latinLnBrk="0" hangingPunct="1">
      <a:defRPr sz="2400" b="1" kern="1200">
        <a:solidFill>
          <a:schemeClr val="tx1"/>
        </a:solidFill>
        <a:latin typeface="Times New Roman" pitchFamily="18" charset="0"/>
        <a:ea typeface="+mn-ea"/>
        <a:cs typeface="+mn-cs"/>
      </a:defRPr>
    </a:lvl8pPr>
    <a:lvl9pPr marL="3657600" algn="l" defTabSz="914400" rtl="0" eaLnBrk="1" latinLnBrk="0" hangingPunct="1">
      <a:defRPr sz="24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DBBFF"/>
    <a:srgbClr val="FFFF99"/>
    <a:srgbClr val="4791FF"/>
    <a:srgbClr val="FF3300"/>
    <a:srgbClr val="F8F8F8"/>
    <a:srgbClr val="EAEAEA"/>
    <a:srgbClr val="00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195" autoAdjust="0"/>
    <p:restoredTop sz="94668" autoAdjust="0"/>
  </p:normalViewPr>
  <p:slideViewPr>
    <p:cSldViewPr>
      <p:cViewPr>
        <p:scale>
          <a:sx n="75" d="100"/>
          <a:sy n="75" d="100"/>
        </p:scale>
        <p:origin x="-984" y="-6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92"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viewProps" Target="view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png"/></Relationships>
</file>

<file path=ppt/drawings/_rels/vmlDrawing4.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latin typeface="Times New Roman" pitchFamily="18" charset="0"/>
              </a:defRPr>
            </a:lvl1pPr>
          </a:lstStyle>
          <a:p>
            <a:pPr>
              <a:defRPr/>
            </a:pPr>
            <a:endParaRPr lang="it-IT"/>
          </a:p>
        </p:txBody>
      </p:sp>
      <p:sp>
        <p:nvSpPr>
          <p:cNvPr id="460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latin typeface="Times New Roman" pitchFamily="18" charset="0"/>
              </a:defRPr>
            </a:lvl1pPr>
          </a:lstStyle>
          <a:p>
            <a:pPr>
              <a:defRPr/>
            </a:pPr>
            <a:endParaRPr lang="it-IT"/>
          </a:p>
        </p:txBody>
      </p:sp>
      <p:sp>
        <p:nvSpPr>
          <p:cNvPr id="1228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460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latin typeface="Times New Roman" pitchFamily="18" charset="0"/>
              </a:defRPr>
            </a:lvl1pPr>
          </a:lstStyle>
          <a:p>
            <a:pPr>
              <a:defRPr/>
            </a:pPr>
            <a:endParaRPr lang="it-IT"/>
          </a:p>
        </p:txBody>
      </p:sp>
      <p:sp>
        <p:nvSpPr>
          <p:cNvPr id="460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latin typeface="Times New Roman" pitchFamily="18" charset="0"/>
              </a:defRPr>
            </a:lvl1pPr>
          </a:lstStyle>
          <a:p>
            <a:pPr>
              <a:defRPr/>
            </a:pPr>
            <a:fld id="{AC8ADEE9-7C7C-4870-BF8B-51231996899E}" type="slidenum">
              <a:rPr lang="it-IT"/>
              <a:pPr>
                <a:defRPr/>
              </a:pPr>
              <a:t>‹N›</a:t>
            </a:fld>
            <a:endParaRPr lang="it-I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09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09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ECD1ED5-17FA-4695-AB02-93F7BE0E2B1A}" type="slidenum">
              <a:rPr lang="it-IT" smtClean="0"/>
              <a:pPr/>
              <a:t>61</a:t>
            </a:fld>
            <a:endParaRPr lang="it-IT"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017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018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32C567-3FC5-4BE8-B1BB-6BC40F11EEC4}" type="slidenum">
              <a:rPr lang="it-IT" smtClean="0"/>
              <a:pPr/>
              <a:t>72</a:t>
            </a:fld>
            <a:endParaRPr lang="it-IT"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120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120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B5F94EC-B082-49C8-AAC1-D3C9A4EE5F70}" type="slidenum">
              <a:rPr lang="it-IT" smtClean="0"/>
              <a:pPr/>
              <a:t>73</a:t>
            </a:fld>
            <a:endParaRPr lang="it-IT"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222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87ED07-4EEE-4740-8FEB-644CCC60A7B5}" type="slidenum">
              <a:rPr lang="it-IT" smtClean="0"/>
              <a:pPr/>
              <a:t>74</a:t>
            </a:fld>
            <a:endParaRPr lang="it-IT"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399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399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DC57F42-3EA7-4D8C-B42A-E972E17930C8}" type="slidenum">
              <a:rPr lang="it-IT" smtClean="0"/>
              <a:pPr/>
              <a:t>82</a:t>
            </a:fld>
            <a:endParaRPr lang="it-IT"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325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325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212D82-4C5A-4ACA-BDE8-540447200237}" type="slidenum">
              <a:rPr lang="it-IT" smtClean="0"/>
              <a:pPr/>
              <a:t>83</a:t>
            </a:fld>
            <a:endParaRPr lang="it-IT"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427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427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FE7711C-0964-4D15-8622-534EBBE06439}" type="slidenum">
              <a:rPr lang="it-IT" smtClean="0"/>
              <a:pPr/>
              <a:t>84</a:t>
            </a:fld>
            <a:endParaRPr lang="it-IT"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529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530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ADAFD4-66B0-4F6A-9713-C96C35F2533D}" type="slidenum">
              <a:rPr lang="it-IT" smtClean="0"/>
              <a:pPr/>
              <a:t>85</a:t>
            </a:fld>
            <a:endParaRPr lang="it-IT"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632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632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6CE2942-C650-4F13-AD68-3EB6DDFA3162}" type="slidenum">
              <a:rPr lang="it-IT" smtClean="0"/>
              <a:pPr/>
              <a:t>86</a:t>
            </a:fld>
            <a:endParaRPr lang="it-IT"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734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734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B8B0BF2-D8D5-43D1-9C6C-638C2506519F}" type="slidenum">
              <a:rPr lang="it-IT" smtClean="0"/>
              <a:pPr/>
              <a:t>87</a:t>
            </a:fld>
            <a:endParaRPr lang="it-IT"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837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837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A165FB-C59E-4A05-8720-9FC4D3A36AC1}" type="slidenum">
              <a:rPr lang="it-IT" smtClean="0"/>
              <a:pPr/>
              <a:t>89</a:t>
            </a:fld>
            <a:endParaRPr lang="it-IT"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19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19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5C16104-5414-4D2E-8EC0-8819EF3A1947}" type="slidenum">
              <a:rPr lang="it-IT" smtClean="0"/>
              <a:pPr/>
              <a:t>62</a:t>
            </a:fld>
            <a:endParaRPr lang="it-IT"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939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5939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63CB928-C327-492A-BFEE-4502CB4ADCFD}" type="slidenum">
              <a:rPr lang="it-IT" smtClean="0"/>
              <a:pPr/>
              <a:t>90</a:t>
            </a:fld>
            <a:endParaRPr lang="it-IT"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041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042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8FF247-5090-483C-AE32-3F699B99D7C8}" type="slidenum">
              <a:rPr lang="it-IT" smtClean="0"/>
              <a:pPr/>
              <a:t>91</a:t>
            </a:fld>
            <a:endParaRPr lang="it-IT"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144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144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CA9656-08C0-4742-AB05-A6B631A05FB6}" type="slidenum">
              <a:rPr lang="it-IT" smtClean="0"/>
              <a:pPr/>
              <a:t>92</a:t>
            </a:fld>
            <a:endParaRPr lang="it-IT"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246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246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D242955-9256-4DCD-A005-1F5567C1FCAE}" type="slidenum">
              <a:rPr lang="it-IT" smtClean="0"/>
              <a:pPr/>
              <a:t>93</a:t>
            </a:fld>
            <a:endParaRPr lang="it-IT"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349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349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7B3594-F6DB-4CBC-B6A3-63E5FEBE423B}" type="slidenum">
              <a:rPr lang="it-IT" smtClean="0"/>
              <a:pPr/>
              <a:t>94</a:t>
            </a:fld>
            <a:endParaRPr lang="it-IT"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451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451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00C7561-F37C-446E-BFD8-F840979EF276}" type="slidenum">
              <a:rPr lang="it-IT" smtClean="0"/>
              <a:pPr/>
              <a:t>95</a:t>
            </a:fld>
            <a:endParaRPr lang="it-IT"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553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554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D7362B4-580E-4BB6-85C3-77123B8DEA1F}" type="slidenum">
              <a:rPr lang="it-IT" smtClean="0"/>
              <a:pPr/>
              <a:t>96</a:t>
            </a:fld>
            <a:endParaRPr lang="it-IT"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656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656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4D8302-96FC-4265-B1F0-9D15129D2E4C}" type="slidenum">
              <a:rPr lang="it-IT" smtClean="0"/>
              <a:pPr/>
              <a:t>97</a:t>
            </a:fld>
            <a:endParaRPr lang="it-IT"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758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758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915B39-1152-46A0-B9D6-CE736ABBD940}" type="slidenum">
              <a:rPr lang="it-IT" smtClean="0"/>
              <a:pPr/>
              <a:t>98</a:t>
            </a:fld>
            <a:endParaRPr lang="it-IT"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86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86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FF9F9E-825A-475D-B515-B775475638D5}" type="slidenum">
              <a:rPr lang="it-IT" smtClean="0"/>
              <a:pPr/>
              <a:t>99</a:t>
            </a:fld>
            <a:endParaRPr lang="it-IT"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301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301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3C5EB66-883F-4DDF-84F8-B1BBFD57E3BD}" type="slidenum">
              <a:rPr lang="it-IT" smtClean="0"/>
              <a:pPr/>
              <a:t>63</a:t>
            </a:fld>
            <a:endParaRPr lang="it-IT"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696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696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9B86EDB-C801-4B27-90E4-0504169C9546}" type="slidenum">
              <a:rPr lang="it-IT" smtClean="0"/>
              <a:pPr/>
              <a:t>100</a:t>
            </a:fld>
            <a:endParaRPr lang="it-IT"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706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706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134F24-2B6B-4130-966F-9B8B1211EE0B}" type="slidenum">
              <a:rPr lang="it-IT" smtClean="0"/>
              <a:pPr/>
              <a:t>101</a:t>
            </a:fld>
            <a:endParaRPr lang="it-IT"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egnaposto immagine diapositiva 1"/>
          <p:cNvSpPr>
            <a:spLocks noGrp="1" noRot="1" noChangeAspect="1" noTextEdit="1"/>
          </p:cNvSpPr>
          <p:nvPr>
            <p:ph type="sldImg"/>
          </p:nvPr>
        </p:nvSpPr>
        <p:spPr>
          <a:ln/>
        </p:spPr>
      </p:sp>
      <p:sp>
        <p:nvSpPr>
          <p:cNvPr id="123907" name="Segnaposto note 2"/>
          <p:cNvSpPr>
            <a:spLocks noGrp="1"/>
          </p:cNvSpPr>
          <p:nvPr>
            <p:ph type="body" idx="1"/>
          </p:nvPr>
        </p:nvSpPr>
        <p:spPr>
          <a:noFill/>
          <a:ln/>
        </p:spPr>
        <p:txBody>
          <a:bodyPr/>
          <a:lstStyle/>
          <a:p>
            <a:pPr eaLnBrk="1" hangingPunct="1"/>
            <a:endParaRPr lang="it-IT" smtClean="0"/>
          </a:p>
        </p:txBody>
      </p:sp>
      <p:sp>
        <p:nvSpPr>
          <p:cNvPr id="123908" name="Segnaposto numero diapositiva 3"/>
          <p:cNvSpPr>
            <a:spLocks noGrp="1"/>
          </p:cNvSpPr>
          <p:nvPr>
            <p:ph type="sldNum" sz="quarter" idx="5"/>
          </p:nvPr>
        </p:nvSpPr>
        <p:spPr>
          <a:noFill/>
        </p:spPr>
        <p:txBody>
          <a:bodyPr/>
          <a:lstStyle/>
          <a:p>
            <a:fld id="{1F461FC9-43E9-4ECD-B6E3-D2D7CDAA1D2C}" type="slidenum">
              <a:rPr lang="it-IT" smtClean="0"/>
              <a:pPr/>
              <a:t>139</a:t>
            </a:fld>
            <a:endParaRPr lang="it-IT"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egnaposto immagine diapositiva 1"/>
          <p:cNvSpPr>
            <a:spLocks noGrp="1" noRot="1" noChangeAspect="1" noTextEdit="1"/>
          </p:cNvSpPr>
          <p:nvPr>
            <p:ph type="sldImg"/>
          </p:nvPr>
        </p:nvSpPr>
        <p:spPr>
          <a:solidFill>
            <a:srgbClr val="FFFFFF"/>
          </a:solidFill>
          <a:ln/>
        </p:spPr>
      </p:sp>
      <p:sp>
        <p:nvSpPr>
          <p:cNvPr id="124931" name="Segnaposto note 2"/>
          <p:cNvSpPr>
            <a:spLocks noGrp="1"/>
          </p:cNvSpPr>
          <p:nvPr>
            <p:ph type="body" idx="1"/>
          </p:nvPr>
        </p:nvSpPr>
        <p:spPr>
          <a:solidFill>
            <a:srgbClr val="FFFFFF"/>
          </a:solidFill>
          <a:ln>
            <a:solidFill>
              <a:srgbClr val="000000"/>
            </a:solidFill>
          </a:ln>
        </p:spPr>
        <p:txBody>
          <a:bodyPr/>
          <a:lstStyle/>
          <a:p>
            <a:pPr eaLnBrk="1" hangingPunct="1">
              <a:spcBef>
                <a:spcPct val="0"/>
              </a:spcBef>
            </a:pPr>
            <a:endParaRPr lang="it-IT" smtClean="0"/>
          </a:p>
        </p:txBody>
      </p:sp>
      <p:sp>
        <p:nvSpPr>
          <p:cNvPr id="124932"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0911CF8-5360-413F-B6A0-11ECAADC7AD3}" type="slidenum">
              <a:rPr lang="it-IT" sz="1200">
                <a:latin typeface="Calibri" pitchFamily="34" charset="0"/>
              </a:rPr>
              <a:pPr algn="r"/>
              <a:t>140</a:t>
            </a:fld>
            <a:endParaRPr lang="it-IT" sz="120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egnaposto immagine diapositiva 1"/>
          <p:cNvSpPr>
            <a:spLocks noGrp="1" noRot="1" noChangeAspect="1" noTextEdit="1"/>
          </p:cNvSpPr>
          <p:nvPr>
            <p:ph type="sldImg"/>
          </p:nvPr>
        </p:nvSpPr>
        <p:spPr>
          <a:solidFill>
            <a:srgbClr val="FFFFFF"/>
          </a:solidFill>
          <a:ln/>
        </p:spPr>
      </p:sp>
      <p:sp>
        <p:nvSpPr>
          <p:cNvPr id="125955" name="Segnaposto note 2"/>
          <p:cNvSpPr>
            <a:spLocks noGrp="1"/>
          </p:cNvSpPr>
          <p:nvPr>
            <p:ph type="body" idx="1"/>
          </p:nvPr>
        </p:nvSpPr>
        <p:spPr>
          <a:solidFill>
            <a:srgbClr val="FFFFFF"/>
          </a:solidFill>
          <a:ln>
            <a:solidFill>
              <a:srgbClr val="000000"/>
            </a:solidFill>
          </a:ln>
        </p:spPr>
        <p:txBody>
          <a:bodyPr/>
          <a:lstStyle/>
          <a:p>
            <a:pPr eaLnBrk="1" hangingPunct="1">
              <a:spcBef>
                <a:spcPct val="0"/>
              </a:spcBef>
            </a:pPr>
            <a:endParaRPr lang="it-IT" smtClean="0"/>
          </a:p>
        </p:txBody>
      </p:sp>
      <p:sp>
        <p:nvSpPr>
          <p:cNvPr id="125956"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E242088-A536-4AB8-90FB-E6C46DB8AB4B}" type="slidenum">
              <a:rPr lang="it-IT" sz="1200">
                <a:latin typeface="Calibri" pitchFamily="34" charset="0"/>
              </a:rPr>
              <a:pPr algn="r"/>
              <a:t>143</a:t>
            </a:fld>
            <a:endParaRPr lang="it-IT" sz="120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egnaposto immagine diapositiva 1"/>
          <p:cNvSpPr>
            <a:spLocks noGrp="1" noRot="1" noChangeAspect="1" noTextEdit="1"/>
          </p:cNvSpPr>
          <p:nvPr>
            <p:ph type="sldImg"/>
          </p:nvPr>
        </p:nvSpPr>
        <p:spPr>
          <a:solidFill>
            <a:srgbClr val="FFFFFF"/>
          </a:solidFill>
          <a:ln/>
        </p:spPr>
      </p:sp>
      <p:sp>
        <p:nvSpPr>
          <p:cNvPr id="126979" name="Segnaposto note 2"/>
          <p:cNvSpPr>
            <a:spLocks noGrp="1"/>
          </p:cNvSpPr>
          <p:nvPr>
            <p:ph type="body" idx="1"/>
          </p:nvPr>
        </p:nvSpPr>
        <p:spPr>
          <a:solidFill>
            <a:srgbClr val="FFFFFF"/>
          </a:solidFill>
          <a:ln>
            <a:solidFill>
              <a:srgbClr val="000000"/>
            </a:solidFill>
          </a:ln>
        </p:spPr>
        <p:txBody>
          <a:bodyPr/>
          <a:lstStyle/>
          <a:p>
            <a:pPr eaLnBrk="1" hangingPunct="1">
              <a:spcBef>
                <a:spcPct val="0"/>
              </a:spcBef>
            </a:pPr>
            <a:endParaRPr lang="it-IT" smtClean="0"/>
          </a:p>
        </p:txBody>
      </p:sp>
      <p:sp>
        <p:nvSpPr>
          <p:cNvPr id="126980"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7E71AC1-C2A3-463A-B208-BA6C3713E2F9}" type="slidenum">
              <a:rPr lang="it-IT" sz="1200">
                <a:latin typeface="Calibri" pitchFamily="34" charset="0"/>
              </a:rPr>
              <a:pPr algn="r"/>
              <a:t>144</a:t>
            </a:fld>
            <a:endParaRPr lang="it-IT" sz="120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egnaposto immagine diapositiva 1"/>
          <p:cNvSpPr>
            <a:spLocks noGrp="1" noRot="1" noChangeAspect="1" noTextEdit="1"/>
          </p:cNvSpPr>
          <p:nvPr>
            <p:ph type="sldImg"/>
          </p:nvPr>
        </p:nvSpPr>
        <p:spPr>
          <a:solidFill>
            <a:srgbClr val="FFFFFF"/>
          </a:solidFill>
          <a:ln/>
        </p:spPr>
      </p:sp>
      <p:sp>
        <p:nvSpPr>
          <p:cNvPr id="128003" name="Segnaposto note 2"/>
          <p:cNvSpPr>
            <a:spLocks noGrp="1"/>
          </p:cNvSpPr>
          <p:nvPr>
            <p:ph type="body" idx="1"/>
          </p:nvPr>
        </p:nvSpPr>
        <p:spPr>
          <a:solidFill>
            <a:srgbClr val="FFFFFF"/>
          </a:solidFill>
          <a:ln>
            <a:solidFill>
              <a:srgbClr val="000000"/>
            </a:solidFill>
          </a:ln>
        </p:spPr>
        <p:txBody>
          <a:bodyPr/>
          <a:lstStyle/>
          <a:p>
            <a:pPr eaLnBrk="1" hangingPunct="1">
              <a:spcBef>
                <a:spcPct val="0"/>
              </a:spcBef>
            </a:pPr>
            <a:endParaRPr lang="it-IT" smtClean="0"/>
          </a:p>
        </p:txBody>
      </p:sp>
      <p:sp>
        <p:nvSpPr>
          <p:cNvPr id="128004" name="Segnaposto numero diapositiva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0EED004-E9F5-40DE-A41E-7384433A154D}" type="slidenum">
              <a:rPr lang="it-IT" sz="1200">
                <a:latin typeface="Calibri" pitchFamily="34" charset="0"/>
              </a:rPr>
              <a:pPr algn="r"/>
              <a:t>145</a:t>
            </a:fld>
            <a:endParaRPr lang="it-IT" sz="120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9DE47035-4B65-401F-96BA-D5BB15ED25F5}" type="slidenum">
              <a:rPr lang="it-IT" smtClean="0"/>
              <a:pPr/>
              <a:t>170</a:t>
            </a:fld>
            <a:endParaRPr lang="it-IT" smtClean="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F01302C-6A2C-4EBA-853E-9532EB9B7ADC}" type="slidenum">
              <a:rPr lang="it-IT" smtClean="0"/>
              <a:pPr/>
              <a:t>171</a:t>
            </a:fld>
            <a:endParaRPr lang="it-IT"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47E0082-E86B-4D15-ABEA-CCE9D4CC8DED}" type="slidenum">
              <a:rPr lang="it-IT" smtClean="0"/>
              <a:pPr/>
              <a:t>172</a:t>
            </a:fld>
            <a:endParaRPr lang="it-IT"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403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403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13145A-DC2D-414C-866F-BB8BC75FAFFC}" type="slidenum">
              <a:rPr lang="it-IT" smtClean="0"/>
              <a:pPr/>
              <a:t>66</a:t>
            </a:fld>
            <a:endParaRPr lang="it-IT"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80B256A-7C20-43C8-9FC0-8130B457261F}" type="slidenum">
              <a:rPr lang="it-IT" smtClean="0"/>
              <a:pPr/>
              <a:t>173</a:t>
            </a:fld>
            <a:endParaRPr lang="it-IT"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xfrm>
            <a:off x="914400" y="4343400"/>
            <a:ext cx="5029200" cy="4114800"/>
          </a:xfrm>
          <a:noFill/>
          <a:ln/>
        </p:spPr>
        <p:txBody>
          <a:bodyPr/>
          <a:lstStyle/>
          <a:p>
            <a:pPr eaLnBrk="1" hangingPunct="1"/>
            <a:endParaRPr lang="de-DE"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5059"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5060"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9DF3B3B-99A6-4759-8173-3815181DD827}" type="slidenum">
              <a:rPr lang="it-IT" smtClean="0"/>
              <a:pPr/>
              <a:t>67</a:t>
            </a:fld>
            <a:endParaRPr lang="it-IT"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6083"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6084"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58E3C73-5E43-4CBB-80B8-AA6FE987A686}" type="slidenum">
              <a:rPr lang="it-IT" smtClean="0"/>
              <a:pPr/>
              <a:t>68</a:t>
            </a:fld>
            <a:endParaRPr lang="it-IT"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710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7108"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8C5974D-E369-4259-A9AA-0A217FA1A2AB}" type="slidenum">
              <a:rPr lang="it-IT" smtClean="0"/>
              <a:pPr/>
              <a:t>69</a:t>
            </a:fld>
            <a:endParaRPr lang="it-IT"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8131"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8132"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38EEDE0-9E5D-4DE4-9B44-C9A4F1629F8B}" type="slidenum">
              <a:rPr lang="it-IT" smtClean="0"/>
              <a:pPr/>
              <a:t>70</a:t>
            </a:fld>
            <a:endParaRPr lang="it-IT"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49155"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it-IT" smtClean="0"/>
          </a:p>
        </p:txBody>
      </p:sp>
      <p:sp>
        <p:nvSpPr>
          <p:cNvPr id="49156" name="Segnaposto numero diapositiva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8CCF89-8BD7-4E17-80C7-2D4604850D2E}" type="slidenum">
              <a:rPr lang="it-IT" smtClean="0"/>
              <a:pPr/>
              <a:t>71</a:t>
            </a:fld>
            <a:endParaRPr 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FB3C993-0A1B-4179-8F47-95ACEBA2401E}" type="slidenum">
              <a:rPr lang="it-IT"/>
              <a:pPr>
                <a:defRPr/>
              </a:pPr>
              <a:t>‹N›</a:t>
            </a:fld>
            <a:endParaRPr lang="it-IT"/>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83B2042-8709-4503-B2AF-43ADDFC62AC4}" type="slidenum">
              <a:rPr lang="it-IT"/>
              <a:pPr>
                <a:defRPr/>
              </a:pPr>
              <a:t>‹N›</a:t>
            </a:fld>
            <a:endParaRPr lang="it-IT"/>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5100" y="609600"/>
            <a:ext cx="1943100" cy="54864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685800" y="609600"/>
            <a:ext cx="5676900" cy="54864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48864A1F-47E7-4FFB-9CA1-1F6B994E6592}" type="slidenum">
              <a:rPr lang="it-IT"/>
              <a:pPr>
                <a:defRPr/>
              </a:pPr>
              <a:t>‹N›</a:t>
            </a:fld>
            <a:endParaRPr lang="it-IT"/>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olo e grafico">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grafico 2"/>
          <p:cNvSpPr>
            <a:spLocks noGrp="1"/>
          </p:cNvSpPr>
          <p:nvPr>
            <p:ph type="chart"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F0317DBA-9CB5-4541-999B-64873FD61BBB}" type="slidenum">
              <a:rPr lang="it-IT"/>
              <a:pPr>
                <a:defRPr/>
              </a:pPr>
              <a:t>‹N›</a:t>
            </a:fld>
            <a:endParaRPr lang="it-IT"/>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olo e tabella">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tabella 2"/>
          <p:cNvSpPr>
            <a:spLocks noGrp="1"/>
          </p:cNvSpPr>
          <p:nvPr>
            <p:ph type="tbl" idx="1"/>
          </p:nvPr>
        </p:nvSpPr>
        <p:spPr>
          <a:xfrm>
            <a:off x="685800" y="1981200"/>
            <a:ext cx="7772400" cy="4114800"/>
          </a:xfrm>
        </p:spPr>
        <p:txBody>
          <a:bodyPr/>
          <a:lstStyle/>
          <a:p>
            <a:pPr lvl="0"/>
            <a:endParaRPr lang="it-IT"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3801ACA-E9B3-4C7B-A7A3-76CC9829D8AD}" type="slidenum">
              <a:rPr lang="it-IT"/>
              <a:pPr>
                <a:defRPr/>
              </a:pPr>
              <a:t>‹N›</a:t>
            </a:fld>
            <a:endParaRPr lang="it-IT"/>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reserve="1">
  <p:cSld name="Titolo, contenu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Rectangle 4"/>
          <p:cNvSpPr>
            <a:spLocks noGrp="1" noChangeArrowheads="1"/>
          </p:cNvSpPr>
          <p:nvPr>
            <p:ph type="dt" sz="half" idx="10"/>
          </p:nvPr>
        </p:nvSpPr>
        <p:spPr>
          <a:ln/>
        </p:spPr>
        <p:txBody>
          <a:bodyPr/>
          <a:lstStyle>
            <a:lvl1pPr>
              <a:defRPr/>
            </a:lvl1pPr>
          </a:lstStyle>
          <a:p>
            <a:pPr>
              <a:defRPr/>
            </a:pPr>
            <a:endParaRPr lang="it-IT"/>
          </a:p>
        </p:txBody>
      </p:sp>
      <p:sp>
        <p:nvSpPr>
          <p:cNvPr id="7" name="Rectangle 5"/>
          <p:cNvSpPr>
            <a:spLocks noGrp="1" noChangeArrowheads="1"/>
          </p:cNvSpPr>
          <p:nvPr>
            <p:ph type="ftr" sz="quarter" idx="11"/>
          </p:nvPr>
        </p:nvSpPr>
        <p:spPr>
          <a:ln/>
        </p:spPr>
        <p:txBody>
          <a:bodyPr/>
          <a:lstStyle>
            <a:lvl1pPr>
              <a:defRPr/>
            </a:lvl1pPr>
          </a:lstStyle>
          <a:p>
            <a:pPr>
              <a:defRPr/>
            </a:pPr>
            <a:endParaRPr lang="it-IT"/>
          </a:p>
        </p:txBody>
      </p:sp>
      <p:sp>
        <p:nvSpPr>
          <p:cNvPr id="8" name="Rectangle 6"/>
          <p:cNvSpPr>
            <a:spLocks noGrp="1" noChangeArrowheads="1"/>
          </p:cNvSpPr>
          <p:nvPr>
            <p:ph type="sldNum" sz="quarter" idx="12"/>
          </p:nvPr>
        </p:nvSpPr>
        <p:spPr>
          <a:ln/>
        </p:spPr>
        <p:txBody>
          <a:bodyPr/>
          <a:lstStyle>
            <a:lvl1pPr>
              <a:defRPr/>
            </a:lvl1pPr>
          </a:lstStyle>
          <a:p>
            <a:pPr>
              <a:defRPr/>
            </a:pPr>
            <a:fld id="{6DB88D82-B7C0-4F9C-AEDA-35DCA3AEAEE1}" type="slidenum">
              <a:rPr lang="it-IT"/>
              <a:pPr>
                <a:defRPr/>
              </a:pPr>
              <a:t>‹N›</a:t>
            </a:fld>
            <a:endParaRPr lang="it-IT"/>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olo e  contenuto 4">
    <p:spTree>
      <p:nvGrpSpPr>
        <p:cNvPr id="1" name=""/>
        <p:cNvGrpSpPr/>
        <p:nvPr/>
      </p:nvGrpSpPr>
      <p:grpSpPr>
        <a:xfrm>
          <a:off x="0" y="0"/>
          <a:ext cx="0" cy="0"/>
          <a:chOff x="0" y="0"/>
          <a:chExt cx="0" cy="0"/>
        </a:xfrm>
      </p:grpSpPr>
      <p:sp>
        <p:nvSpPr>
          <p:cNvPr id="2" name="Titolo 1"/>
          <p:cNvSpPr>
            <a:spLocks noGrp="1"/>
          </p:cNvSpPr>
          <p:nvPr>
            <p:ph type="title" sz="quarter"/>
          </p:nvPr>
        </p:nvSpPr>
        <p:spPr>
          <a:xfrm>
            <a:off x="685800" y="609600"/>
            <a:ext cx="7772400" cy="1143000"/>
          </a:xfrm>
        </p:spPr>
        <p:txBody>
          <a:bodyPr/>
          <a:lstStyle/>
          <a:p>
            <a:r>
              <a:rPr lang="it-IT" smtClean="0"/>
              <a:t>Fare clic per modificare lo stile del titolo</a:t>
            </a:r>
            <a:endParaRPr lang="it-IT"/>
          </a:p>
        </p:txBody>
      </p:sp>
      <p:sp>
        <p:nvSpPr>
          <p:cNvPr id="3" name="Segnaposto contenuto 2"/>
          <p:cNvSpPr>
            <a:spLocks noGrp="1"/>
          </p:cNvSpPr>
          <p:nvPr>
            <p:ph sz="quarter" idx="1"/>
          </p:nvPr>
        </p:nvSpPr>
        <p:spPr>
          <a:xfrm>
            <a:off x="6858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8200" y="19812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6858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contenuto 5"/>
          <p:cNvSpPr>
            <a:spLocks noGrp="1"/>
          </p:cNvSpPr>
          <p:nvPr>
            <p:ph sz="quarter" idx="4"/>
          </p:nvPr>
        </p:nvSpPr>
        <p:spPr>
          <a:xfrm>
            <a:off x="4648200" y="4114800"/>
            <a:ext cx="3810000" cy="19812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65BA03BC-FC3A-48F0-8094-4AB36FD39932}" type="slidenum">
              <a:rPr lang="it-IT"/>
              <a:pPr>
                <a:defRPr/>
              </a:pPr>
              <a:t>‹N›</a:t>
            </a:fld>
            <a:endParaRPr lang="it-IT"/>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Contenuto">
    <p:spTree>
      <p:nvGrpSpPr>
        <p:cNvPr id="1" name=""/>
        <p:cNvGrpSpPr/>
        <p:nvPr/>
      </p:nvGrpSpPr>
      <p:grpSpPr>
        <a:xfrm>
          <a:off x="0" y="0"/>
          <a:ext cx="0" cy="0"/>
          <a:chOff x="0" y="0"/>
          <a:chExt cx="0" cy="0"/>
        </a:xfrm>
      </p:grpSpPr>
      <p:sp>
        <p:nvSpPr>
          <p:cNvPr id="2" name="Segnaposto contenuto 1"/>
          <p:cNvSpPr>
            <a:spLocks noGrp="1"/>
          </p:cNvSpPr>
          <p:nvPr>
            <p:ph/>
          </p:nvPr>
        </p:nvSpPr>
        <p:spPr>
          <a:xfrm>
            <a:off x="685800" y="609600"/>
            <a:ext cx="7772400" cy="54864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7B6E6177-B44C-4BCB-9458-A15157B7467C}" type="slidenum">
              <a:rPr lang="it-IT"/>
              <a:pPr>
                <a:defRPr/>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1DDE255-B093-4475-9DD5-EAE7FF68019B}" type="slidenum">
              <a:rPr lang="it-IT"/>
              <a:pPr>
                <a:defRPr/>
              </a:pPr>
              <a:t>‹N›</a:t>
            </a:fld>
            <a:endParaRPr lang="it-IT"/>
          </a:p>
        </p:txBody>
      </p:sp>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9AEC1448-E2E6-4118-8616-F3C0BFE9CE4F}" type="slidenum">
              <a:rPr lang="it-IT"/>
              <a:pPr>
                <a:defRPr/>
              </a:pPr>
              <a:t>‹N›</a:t>
            </a:fld>
            <a:endParaRPr lang="it-IT"/>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3DDEA691-56AB-40CD-A8D9-6C993F8E5E90}" type="slidenum">
              <a:rPr lang="it-IT"/>
              <a:pPr>
                <a:defRPr/>
              </a:pPr>
              <a:t>‹N›</a:t>
            </a:fld>
            <a:endParaRPr lang="it-IT"/>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39BDFF8E-EEEF-4D04-9A10-BA3CF3615993}" type="slidenum">
              <a:rPr lang="it-IT"/>
              <a:pPr>
                <a:defRPr/>
              </a:pPr>
              <a:t>‹N›</a:t>
            </a:fld>
            <a:endParaRPr lang="it-IT"/>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0BB81441-2180-4DF8-AD3A-A51E4B194CC2}" type="slidenum">
              <a:rPr lang="it-IT"/>
              <a:pPr>
                <a:defRPr/>
              </a:pPr>
              <a:t>‹N›</a:t>
            </a:fld>
            <a:endParaRPr lang="it-IT"/>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71AA5BF9-EB1A-4066-A2A4-CE1144121913}" type="slidenum">
              <a:rPr lang="it-IT"/>
              <a:pPr>
                <a:defRPr/>
              </a:pPr>
              <a:t>‹N›</a:t>
            </a:fld>
            <a:endParaRPr lang="it-IT"/>
          </a:p>
        </p:txBody>
      </p:sp>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B9CEF1A-2EBA-4355-93C4-41690C86F4D1}" type="slidenum">
              <a:rPr lang="it-IT"/>
              <a:pPr>
                <a:defRPr/>
              </a:pPr>
              <a:t>‹N›</a:t>
            </a:fld>
            <a:endParaRPr lang="it-IT"/>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5656F1AC-B38E-4A0C-80F3-FE981094A82F}" type="slidenum">
              <a:rPr lang="it-IT"/>
              <a:pPr>
                <a:defRPr/>
              </a:pPr>
              <a:t>‹N›</a:t>
            </a:fld>
            <a:endParaRPr lang="it-IT"/>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8DBBFF"/>
            </a:gs>
            <a:gs pos="50000">
              <a:schemeClr val="bg1"/>
            </a:gs>
            <a:gs pos="100000">
              <a:srgbClr val="8DBBFF"/>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512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Times New Roman" pitchFamily="18" charset="0"/>
              </a:defRPr>
            </a:lvl1pPr>
          </a:lstStyle>
          <a:p>
            <a:pPr>
              <a:defRPr/>
            </a:pPr>
            <a:endParaRPr lang="it-IT"/>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atin typeface="Times New Roman" pitchFamily="18"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atin typeface="Times New Roman" pitchFamily="18" charset="0"/>
              </a:defRPr>
            </a:lvl1pPr>
          </a:lstStyle>
          <a:p>
            <a:pPr>
              <a:defRPr/>
            </a:pPr>
            <a:fld id="{6B0F5895-D180-4F03-BE93-4293DC1B2D50}"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rand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6.xml"/><Relationship Id="rId1" Type="http://schemas.openxmlformats.org/officeDocument/2006/relationships/vmlDrawing" Target="../drawings/vmlDrawing1.vml"/></Relationships>
</file>

<file path=ppt/slides/_rels/slide1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TreasureHunt/TreasureHunt.exe"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17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17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17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17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18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9.xml.rels><?xml version="1.0" encoding="UTF-8" standalone="yes"?>
<Relationships xmlns="http://schemas.openxmlformats.org/package/2006/relationships"><Relationship Id="rId3" Type="http://schemas.openxmlformats.org/officeDocument/2006/relationships/hyperlink" Target="http://i101.photobucket.com/albums/m49/rahmand/502px-AaronBeck.jpg" TargetMode="External"/><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13.xml"/><Relationship Id="rId1" Type="http://schemas.openxmlformats.org/officeDocument/2006/relationships/tags" Target="../tags/tag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freeinfosociety.com/media/images/2460.jpg" TargetMode="External"/><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images.google.it/imgres?imgurl=http://fiak.files.wordpress.com/2007/10/socrate.jpg&amp;imgrefurl=http://fiak.wordpress.com/2007/10/12/platone-apologia-di-socrate/&amp;usg=__ECdUueYKMoAHEoCSp7JlJQsH58c=&amp;h=765&amp;w=576&amp;sz=50&amp;hl=it&amp;start=1&amp;um=1&amp;itbs=1&amp;tbnid=0ScR3sGfEeMRhM:&amp;tbnh=142&amp;tbnw=107&amp;prev=/images?q=socrate&amp;um=1&amp;hl=it&amp;sa=N&amp;tbs=isch:1"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57338"/>
            <a:ext cx="7772400" cy="1470025"/>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La Terapia Cognitivo comportamentale</a:t>
            </a:r>
          </a:p>
        </p:txBody>
      </p:sp>
      <p:sp>
        <p:nvSpPr>
          <p:cNvPr id="6147" name="Rectangle 4"/>
          <p:cNvSpPr>
            <a:spLocks noChangeArrowheads="1"/>
          </p:cNvSpPr>
          <p:nvPr/>
        </p:nvSpPr>
        <p:spPr bwMode="auto">
          <a:xfrm>
            <a:off x="1357313" y="3429000"/>
            <a:ext cx="6400800" cy="719138"/>
          </a:xfrm>
          <a:prstGeom prst="rect">
            <a:avLst/>
          </a:prstGeom>
          <a:noFill/>
          <a:ln w="9525">
            <a:noFill/>
            <a:miter lim="800000"/>
            <a:headEnd/>
            <a:tailEnd/>
          </a:ln>
        </p:spPr>
        <p:txBody>
          <a:bodyPr/>
          <a:lstStyle/>
          <a:p>
            <a:pPr algn="ctr">
              <a:spcBef>
                <a:spcPct val="20000"/>
              </a:spcBef>
            </a:pPr>
            <a:r>
              <a:rPr lang="it-IT" b="0" i="1">
                <a:solidFill>
                  <a:schemeClr val="bg2"/>
                </a:solidFill>
                <a:latin typeface="Tahoma" pitchFamily="34" charset="0"/>
              </a:rPr>
              <a:t>Alberto Parabiaghi</a:t>
            </a:r>
          </a:p>
        </p:txBody>
      </p:sp>
    </p:spTree>
  </p:cSld>
  <p:clrMapOvr>
    <a:masterClrMapping/>
  </p:clrMapOvr>
  <p:transition>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642938" y="3357582"/>
            <a:ext cx="2928930" cy="428618"/>
          </a:xfrm>
          <a:prstGeom prst="rect">
            <a:avLst/>
          </a:prstGeom>
          <a:noFill/>
          <a:ln w="9525">
            <a:noFill/>
            <a:miter lim="800000"/>
            <a:headEnd/>
            <a:tailEnd/>
          </a:ln>
        </p:spPr>
        <p:txBody>
          <a:bodyPr/>
          <a:lstStyle/>
          <a:p>
            <a:pPr algn="ctr">
              <a:defRPr/>
            </a:pPr>
            <a:r>
              <a:rPr lang="it-IT" sz="2200" b="1" dirty="0" smtClean="0">
                <a:solidFill>
                  <a:schemeClr val="tx2"/>
                </a:solidFill>
                <a:latin typeface="Bradley Hand ITC" pitchFamily="66" charset="0"/>
              </a:rPr>
              <a:t>Esposizione graduale</a:t>
            </a:r>
            <a:endParaRPr lang="it-IT" sz="2200" b="1" dirty="0">
              <a:solidFill>
                <a:schemeClr val="tx2"/>
              </a:solidFill>
              <a:latin typeface="Bradley Hand ITC" pitchFamily="66" charset="0"/>
            </a:endParaRPr>
          </a:p>
        </p:txBody>
      </p:sp>
      <p:sp>
        <p:nvSpPr>
          <p:cNvPr id="5" name="Rectangle 2"/>
          <p:cNvSpPr>
            <a:spLocks noGrp="1" noChangeArrowheads="1"/>
          </p:cNvSpPr>
          <p:nvPr>
            <p:ph type="ctrTitle"/>
          </p:nvPr>
        </p:nvSpPr>
        <p:spPr>
          <a:xfrm>
            <a:off x="685800" y="6429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Stimolo </a:t>
            </a:r>
            <a:r>
              <a:rPr lang="it-IT" sz="2500" dirty="0" smtClean="0">
                <a:solidFill>
                  <a:schemeClr val="tx1"/>
                </a:solidFill>
                <a:effectLst>
                  <a:outerShdw blurRad="38100" dist="38100" dir="2700000" algn="tl">
                    <a:srgbClr val="C0C0C0"/>
                  </a:outerShdw>
                </a:effectLst>
                <a:latin typeface="Tempus Sans ITC" pitchFamily="82" charset="0"/>
                <a:sym typeface="Wingdings" pitchFamily="2" charset="2"/>
              </a:rPr>
              <a:t>-Risposta</a:t>
            </a:r>
            <a:endParaRPr lang="it-IT" sz="2500" dirty="0" smtClean="0">
              <a:solidFill>
                <a:schemeClr val="tx1"/>
              </a:solidFill>
              <a:effectLst>
                <a:outerShdw blurRad="38100" dist="38100" dir="2700000" algn="tl">
                  <a:srgbClr val="C0C0C0"/>
                </a:outerShdw>
              </a:effectLst>
              <a:latin typeface="Tempus Sans ITC" pitchFamily="82" charset="0"/>
            </a:endParaRPr>
          </a:p>
        </p:txBody>
      </p:sp>
      <p:sp>
        <p:nvSpPr>
          <p:cNvPr id="4" name="Rectangle 4"/>
          <p:cNvSpPr>
            <a:spLocks noChangeArrowheads="1"/>
          </p:cNvSpPr>
          <p:nvPr/>
        </p:nvSpPr>
        <p:spPr bwMode="auto">
          <a:xfrm>
            <a:off x="3609565" y="2571744"/>
            <a:ext cx="4962963" cy="428618"/>
          </a:xfrm>
          <a:prstGeom prst="rect">
            <a:avLst/>
          </a:prstGeom>
          <a:noFill/>
          <a:ln w="9525">
            <a:noFill/>
            <a:miter lim="800000"/>
            <a:headEnd/>
            <a:tailEnd/>
          </a:ln>
        </p:spPr>
        <p:txBody>
          <a:bodyPr/>
          <a:lstStyle/>
          <a:p>
            <a:pPr algn="ctr">
              <a:defRPr/>
            </a:pPr>
            <a:r>
              <a:rPr lang="it-IT" sz="2200" b="1" dirty="0" smtClean="0">
                <a:solidFill>
                  <a:schemeClr val="tx2"/>
                </a:solidFill>
                <a:latin typeface="Bradley Hand ITC" pitchFamily="66" charset="0"/>
              </a:rPr>
              <a:t>Desensibilizzazione sistematica</a:t>
            </a:r>
            <a:endParaRPr lang="it-IT" sz="2200" b="1" dirty="0">
              <a:solidFill>
                <a:schemeClr val="tx2"/>
              </a:solidFill>
              <a:latin typeface="Bradley Hand ITC" pitchFamily="66" charset="0"/>
            </a:endParaRPr>
          </a:p>
        </p:txBody>
      </p:sp>
      <p:sp>
        <p:nvSpPr>
          <p:cNvPr id="6" name="Rectangle 4"/>
          <p:cNvSpPr>
            <a:spLocks noChangeArrowheads="1"/>
          </p:cNvSpPr>
          <p:nvPr/>
        </p:nvSpPr>
        <p:spPr bwMode="auto">
          <a:xfrm>
            <a:off x="2214546" y="4500580"/>
            <a:ext cx="2928930" cy="571494"/>
          </a:xfrm>
          <a:prstGeom prst="rect">
            <a:avLst/>
          </a:prstGeom>
          <a:noFill/>
          <a:ln w="9525">
            <a:noFill/>
            <a:miter lim="800000"/>
            <a:headEnd/>
            <a:tailEnd/>
          </a:ln>
        </p:spPr>
        <p:txBody>
          <a:bodyPr/>
          <a:lstStyle/>
          <a:p>
            <a:pPr algn="ctr">
              <a:defRPr/>
            </a:pPr>
            <a:r>
              <a:rPr lang="it-IT" sz="2200" b="1" dirty="0" err="1" smtClean="0">
                <a:solidFill>
                  <a:schemeClr val="tx2"/>
                </a:solidFill>
                <a:latin typeface="Bradley Hand ITC" pitchFamily="66" charset="0"/>
              </a:rPr>
              <a:t>Flooding</a:t>
            </a:r>
            <a:endParaRPr lang="it-IT" sz="2200" b="1" dirty="0" smtClean="0">
              <a:solidFill>
                <a:schemeClr val="tx2"/>
              </a:solidFill>
              <a:latin typeface="Bradley Hand ITC" pitchFamily="66" charset="0"/>
            </a:endParaRPr>
          </a:p>
          <a:p>
            <a:pPr algn="ctr">
              <a:defRPr/>
            </a:pPr>
            <a:r>
              <a:rPr lang="it-IT" sz="1050" dirty="0" smtClean="0">
                <a:effectLst>
                  <a:outerShdw blurRad="38100" dist="38100" dir="2700000" algn="tl">
                    <a:srgbClr val="C0C0C0"/>
                  </a:outerShdw>
                </a:effectLst>
                <a:latin typeface="Tempus Sans ITC" pitchFamily="82" charset="0"/>
              </a:rPr>
              <a:t>		(</a:t>
            </a:r>
            <a:r>
              <a:rPr lang="it-IT" sz="1050" dirty="0" err="1" smtClean="0">
                <a:effectLst>
                  <a:outerShdw blurRad="38100" dist="38100" dir="2700000" algn="tl">
                    <a:srgbClr val="C0C0C0"/>
                  </a:outerShdw>
                </a:effectLst>
                <a:latin typeface="Tempus Sans ITC" pitchFamily="82" charset="0"/>
              </a:rPr>
              <a:t>Stampfl</a:t>
            </a:r>
            <a:r>
              <a:rPr lang="it-IT" sz="1050" dirty="0" smtClean="0">
                <a:effectLst>
                  <a:outerShdw blurRad="38100" dist="38100" dir="2700000" algn="tl">
                    <a:srgbClr val="C0C0C0"/>
                  </a:outerShdw>
                </a:effectLst>
                <a:latin typeface="Tempus Sans ITC" pitchFamily="82" charset="0"/>
              </a:rPr>
              <a:t>, 1967)</a:t>
            </a:r>
            <a:endParaRPr lang="it-IT" sz="1050" b="1" dirty="0">
              <a:solidFill>
                <a:schemeClr val="tx2"/>
              </a:solidFill>
              <a:latin typeface="Bradley Hand ITC" pitchFamily="66" charset="0"/>
            </a:endParaRPr>
          </a:p>
        </p:txBody>
      </p:sp>
    </p:spTree>
  </p:cSld>
  <p:clrMapOvr>
    <a:masterClrMapping/>
  </p:clrMapOvr>
  <p:transition>
    <p:random/>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olo 1"/>
          <p:cNvSpPr>
            <a:spLocks noGrp="1"/>
          </p:cNvSpPr>
          <p:nvPr>
            <p:ph type="title"/>
          </p:nvPr>
        </p:nvSpPr>
        <p:spPr/>
        <p:txBody>
          <a:bodyPr/>
          <a:lstStyle/>
          <a:p>
            <a:r>
              <a:rPr lang="it-IT" dirty="0" smtClean="0">
                <a:solidFill>
                  <a:srgbClr val="FF0000"/>
                </a:solidFill>
              </a:rPr>
              <a:t>Schema generale per effettuare il </a:t>
            </a:r>
            <a:r>
              <a:rPr lang="it-IT" dirty="0" err="1" smtClean="0">
                <a:solidFill>
                  <a:srgbClr val="FF0000"/>
                </a:solidFill>
              </a:rPr>
              <a:t>Disputing</a:t>
            </a:r>
            <a:endParaRPr lang="it-IT" dirty="0" smtClean="0">
              <a:solidFill>
                <a:srgbClr val="FF0000"/>
              </a:solidFill>
            </a:endParaRPr>
          </a:p>
        </p:txBody>
      </p:sp>
      <p:sp>
        <p:nvSpPr>
          <p:cNvPr id="35843" name="Segnaposto contenuto 2"/>
          <p:cNvSpPr>
            <a:spLocks noGrp="1"/>
          </p:cNvSpPr>
          <p:nvPr>
            <p:ph idx="1"/>
          </p:nvPr>
        </p:nvSpPr>
        <p:spPr/>
        <p:txBody>
          <a:bodyPr/>
          <a:lstStyle/>
          <a:p>
            <a:pPr marL="514350" indent="-514350" algn="just">
              <a:buFont typeface="Calibri" pitchFamily="34" charset="0"/>
              <a:buAutoNum type="arabicPeriod" startAt="3"/>
            </a:pPr>
            <a:r>
              <a:rPr lang="it-IT" sz="2400" smtClean="0"/>
              <a:t>Chiedere al paziente come mai (non, perché) pensa in quel modo, come può sostenere le sue affermazioni.</a:t>
            </a:r>
          </a:p>
          <a:p>
            <a:pPr marL="514350" indent="-514350" algn="just">
              <a:buFont typeface="Calibri" pitchFamily="34" charset="0"/>
              <a:buAutoNum type="arabicPeriod" startAt="4"/>
            </a:pPr>
            <a:r>
              <a:rPr lang="it-IT" sz="2400" smtClean="0"/>
              <a:t>Valutare l’esito delle risposte:</a:t>
            </a:r>
          </a:p>
          <a:p>
            <a:pPr marL="914400" lvl="1" indent="-514350" algn="just">
              <a:buFont typeface="Wingdings" pitchFamily="2" charset="2"/>
              <a:buChar char="ü"/>
            </a:pPr>
            <a:r>
              <a:rPr lang="it-IT" sz="2000" smtClean="0"/>
              <a:t>Se il paziente non sa rispondere, sottolineare l’importanza di trovare delle “buone” risposte ad una questione per lui così importante</a:t>
            </a:r>
          </a:p>
          <a:p>
            <a:pPr marL="914400" lvl="1" indent="-514350" algn="just">
              <a:buFont typeface="Wingdings" pitchFamily="2" charset="2"/>
              <a:buChar char="ü"/>
            </a:pPr>
            <a:r>
              <a:rPr lang="it-IT" sz="2000" smtClean="0"/>
              <a:t>Se il paziente ricorre ad una autorità, provare a fargli distinguere tra la sua opinione e quella dell’autorità (trattando con molta cautela i riferimenti alle autorità religiose o ad un credo politico)</a:t>
            </a:r>
          </a:p>
          <a:p>
            <a:pPr marL="914400" lvl="1" indent="-514350" algn="just">
              <a:buFont typeface="Wingdings" pitchFamily="2" charset="2"/>
              <a:buChar char="ü"/>
            </a:pPr>
            <a:r>
              <a:rPr lang="it-IT" sz="2000" smtClean="0"/>
              <a:t>Se il paziente risponde giustificando la verità del ragionamento  con le sue conseguenze emotive, fargli notare che è il suo sentimento che deriva dal suo pensiero e non viceversa.</a:t>
            </a:r>
          </a:p>
          <a:p>
            <a:pPr marL="914400" lvl="1" indent="-514350">
              <a:buFont typeface="Calibri" pitchFamily="34" charset="0"/>
              <a:buAutoNum type="arabicPeriod" startAt="3"/>
            </a:pPr>
            <a:endParaRPr lang="it-IT" smtClean="0"/>
          </a:p>
        </p:txBody>
      </p:sp>
    </p:spTree>
  </p:cSld>
  <p:clrMapOvr>
    <a:masterClrMapping/>
  </p:clrMapOvr>
  <p:transition>
    <p:random/>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olo 1"/>
          <p:cNvSpPr>
            <a:spLocks noGrp="1"/>
          </p:cNvSpPr>
          <p:nvPr>
            <p:ph type="title"/>
          </p:nvPr>
        </p:nvSpPr>
        <p:spPr/>
        <p:txBody>
          <a:bodyPr/>
          <a:lstStyle/>
          <a:p>
            <a:r>
              <a:rPr lang="it-IT" dirty="0" err="1" smtClean="0">
                <a:solidFill>
                  <a:srgbClr val="FF0000"/>
                </a:solidFill>
              </a:rPr>
              <a:t>Disputing</a:t>
            </a:r>
            <a:endParaRPr lang="it-IT" dirty="0" smtClean="0">
              <a:solidFill>
                <a:srgbClr val="FF0000"/>
              </a:solidFill>
            </a:endParaRPr>
          </a:p>
        </p:txBody>
      </p:sp>
      <p:sp>
        <p:nvSpPr>
          <p:cNvPr id="3" name="Segnaposto contenuto 2"/>
          <p:cNvSpPr>
            <a:spLocks noGrp="1"/>
          </p:cNvSpPr>
          <p:nvPr>
            <p:ph idx="1"/>
          </p:nvPr>
        </p:nvSpPr>
        <p:spPr>
          <a:xfrm>
            <a:off x="785786" y="2266952"/>
            <a:ext cx="7772400" cy="2662246"/>
          </a:xfrm>
        </p:spPr>
        <p:txBody>
          <a:bodyPr/>
          <a:lstStyle/>
          <a:p>
            <a:pPr marL="514350" indent="-514350">
              <a:buNone/>
              <a:defRPr/>
            </a:pPr>
            <a:r>
              <a:rPr lang="it-IT" sz="3500" u="sng" dirty="0" smtClean="0"/>
              <a:t>NB</a:t>
            </a:r>
            <a:r>
              <a:rPr lang="it-IT" sz="3500" dirty="0" smtClean="0"/>
              <a:t>		Il </a:t>
            </a:r>
            <a:r>
              <a:rPr lang="it-IT" sz="3500" dirty="0" err="1" smtClean="0"/>
              <a:t>Disputing</a:t>
            </a:r>
            <a:r>
              <a:rPr lang="it-IT" sz="3500" dirty="0" smtClean="0"/>
              <a:t> è una tecnica 			ricorsiva 	in terapia: non basta 		farlo una volta, per ottenere dei 		risultati</a:t>
            </a:r>
          </a:p>
        </p:txBody>
      </p:sp>
    </p:spTree>
  </p:cSld>
  <p:clrMapOvr>
    <a:masterClrMapping/>
  </p:clrMapOvr>
  <p:transition>
    <p:random/>
  </p:transition>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lgn="l" eaLnBrk="1" hangingPunct="1"/>
            <a:r>
              <a:rPr lang="it-IT" smtClean="0"/>
              <a:t>A-</a:t>
            </a:r>
            <a:r>
              <a:rPr lang="it-IT" smtClean="0">
                <a:solidFill>
                  <a:schemeClr val="tx1"/>
                </a:solidFill>
              </a:rPr>
              <a:t>B</a:t>
            </a:r>
            <a:r>
              <a:rPr lang="it-IT" smtClean="0"/>
              <a:t>-C</a:t>
            </a:r>
            <a:r>
              <a:rPr lang="it-IT" b="1" smtClean="0"/>
              <a:t>-</a:t>
            </a:r>
            <a:r>
              <a:rPr lang="it-IT" smtClean="0"/>
              <a:t>D	</a:t>
            </a:r>
            <a:r>
              <a:rPr lang="it-IT" b="1" smtClean="0"/>
              <a:t>-</a:t>
            </a:r>
            <a:r>
              <a:rPr lang="it-IT" sz="3000" smtClean="0">
                <a:sym typeface="Wingdings" pitchFamily="2" charset="2"/>
              </a:rPr>
              <a:t> </a:t>
            </a:r>
            <a:r>
              <a:rPr lang="it-IT" sz="9600" smtClean="0">
                <a:solidFill>
                  <a:srgbClr val="FF0000"/>
                </a:solidFill>
                <a:sym typeface="Wingdings" pitchFamily="2" charset="2"/>
              </a:rPr>
              <a:t>E</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285750" y="2000250"/>
            <a:ext cx="8643938" cy="4000500"/>
          </a:xfrm>
          <a:prstGeom prst="rect">
            <a:avLst/>
          </a:prstGeom>
          <a:noFill/>
          <a:ln w="9525">
            <a:solidFill>
              <a:schemeClr val="tx1"/>
            </a:solidFill>
            <a:prstDash val="dash"/>
            <a:miter lim="800000"/>
            <a:headEnd/>
            <a:tailEnd/>
          </a:ln>
        </p:spPr>
        <p:txBody>
          <a:bodyPr/>
          <a:lstStyle/>
          <a:p>
            <a:pPr>
              <a:defRPr/>
            </a:pPr>
            <a:r>
              <a:rPr lang="it-IT" sz="2500" dirty="0">
                <a:solidFill>
                  <a:srgbClr val="FF0000"/>
                </a:solidFill>
                <a:latin typeface="Times New Roman" charset="0"/>
              </a:rPr>
              <a:t>E</a:t>
            </a:r>
            <a:r>
              <a:rPr lang="it-IT" sz="1800" dirty="0">
                <a:solidFill>
                  <a:srgbClr val="FF0000"/>
                </a:solidFill>
                <a:latin typeface="Times New Roman" charset="0"/>
              </a:rPr>
              <a:t>:</a:t>
            </a:r>
            <a:r>
              <a:rPr lang="it-IT" sz="2500" dirty="0">
                <a:solidFill>
                  <a:srgbClr val="FF0000"/>
                </a:solidFill>
                <a:latin typeface="Times New Roman" charset="0"/>
              </a:rPr>
              <a:t> 	</a:t>
            </a:r>
            <a:r>
              <a:rPr lang="it-IT" sz="2500" cap="small" dirty="0">
                <a:solidFill>
                  <a:srgbClr val="FF0000"/>
                </a:solidFill>
                <a:latin typeface="Times New Roman" charset="0"/>
              </a:rPr>
              <a:t>nuovi Effetti</a:t>
            </a:r>
          </a:p>
          <a:p>
            <a:pPr>
              <a:defRPr/>
            </a:pPr>
            <a:endParaRPr lang="it-IT" sz="2500" cap="small" dirty="0">
              <a:solidFill>
                <a:srgbClr val="FF0000"/>
              </a:solidFill>
              <a:latin typeface="Times New Roman" charset="0"/>
            </a:endParaRPr>
          </a:p>
          <a:p>
            <a:pPr>
              <a:buFont typeface="Arial" pitchFamily="34" charset="0"/>
              <a:buChar char="•"/>
              <a:defRPr/>
            </a:pPr>
            <a:r>
              <a:rPr lang="it-IT" sz="2000" b="0" dirty="0">
                <a:latin typeface="Times New Roman" charset="0"/>
              </a:rPr>
              <a:t>	Comportamenti flessibili, non evitanti e non impulsivi.</a:t>
            </a:r>
          </a:p>
          <a:p>
            <a:pPr>
              <a:defRPr/>
            </a:pPr>
            <a:endParaRPr lang="it-IT" sz="2000" b="0" dirty="0">
              <a:latin typeface="Times New Roman" charset="0"/>
            </a:endParaRPr>
          </a:p>
          <a:p>
            <a:pPr>
              <a:buFont typeface="Arial" pitchFamily="34" charset="0"/>
              <a:buChar char="•"/>
              <a:defRPr/>
            </a:pPr>
            <a:r>
              <a:rPr lang="it-IT" sz="2000" b="0" dirty="0">
                <a:latin typeface="Times New Roman" charset="0"/>
              </a:rPr>
              <a:t> 	Emozioni negative ma sopportabili:</a:t>
            </a:r>
          </a:p>
          <a:p>
            <a:pPr>
              <a:defRPr/>
            </a:pPr>
            <a:r>
              <a:rPr lang="it-IT" sz="2000" b="0" dirty="0">
                <a:latin typeface="Times New Roman" charset="0"/>
              </a:rPr>
              <a:t> 	- Delusione</a:t>
            </a:r>
          </a:p>
          <a:p>
            <a:pPr>
              <a:defRPr/>
            </a:pPr>
            <a:r>
              <a:rPr lang="it-IT" sz="2000" b="0" dirty="0">
                <a:latin typeface="Times New Roman" charset="0"/>
              </a:rPr>
              <a:t> 	- Preoccupazione</a:t>
            </a:r>
          </a:p>
          <a:p>
            <a:pPr>
              <a:defRPr/>
            </a:pPr>
            <a:r>
              <a:rPr lang="it-IT" sz="2000" b="0" dirty="0">
                <a:latin typeface="Times New Roman" charset="0"/>
              </a:rPr>
              <a:t> 	- Fastidio</a:t>
            </a:r>
          </a:p>
          <a:p>
            <a:pPr>
              <a:defRPr/>
            </a:pPr>
            <a:r>
              <a:rPr lang="it-IT" sz="2000" b="0" dirty="0">
                <a:latin typeface="Times New Roman" charset="0"/>
              </a:rPr>
              <a:t> 	- Noia</a:t>
            </a:r>
          </a:p>
          <a:p>
            <a:pPr>
              <a:defRPr/>
            </a:pPr>
            <a:r>
              <a:rPr lang="it-IT" sz="2000" b="0" dirty="0">
                <a:latin typeface="Times New Roman" charset="0"/>
              </a:rPr>
              <a:t> 	- Tristezza</a:t>
            </a:r>
          </a:p>
          <a:p>
            <a:pPr>
              <a:defRPr/>
            </a:pPr>
            <a:r>
              <a:rPr lang="it-IT" sz="2000" b="0" dirty="0">
                <a:latin typeface="Times New Roman" charset="0"/>
              </a:rPr>
              <a:t> 	- Rammarico</a:t>
            </a:r>
          </a:p>
          <a:p>
            <a:pPr>
              <a:defRPr/>
            </a:pPr>
            <a:r>
              <a:rPr lang="it-IT" sz="2000" b="0" dirty="0">
                <a:latin typeface="Times New Roman" charset="0"/>
              </a:rPr>
              <a:t> 	- Frustrazione</a:t>
            </a:r>
            <a:endParaRPr lang="it-IT" sz="2000" b="0" i="1" dirty="0">
              <a:latin typeface="Times New Roman" charset="0"/>
            </a:endParaRPr>
          </a:p>
          <a:p>
            <a:pPr algn="just">
              <a:defRPr/>
            </a:pPr>
            <a:r>
              <a:rPr lang="it-IT" sz="2000" b="0" dirty="0">
                <a:latin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57338"/>
            <a:ext cx="7772400" cy="1470025"/>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Scopi </a:t>
            </a:r>
            <a:br>
              <a:rPr lang="it-IT" b="1" dirty="0" smtClean="0">
                <a:solidFill>
                  <a:srgbClr val="FF3300"/>
                </a:solidFill>
                <a:effectLst>
                  <a:outerShdw blurRad="38100" dist="38100" dir="2700000" algn="tl">
                    <a:srgbClr val="C0C0C0"/>
                  </a:outerShdw>
                </a:effectLst>
                <a:latin typeface="Tempus Sans ITC" pitchFamily="82" charset="0"/>
              </a:rPr>
            </a:br>
            <a:r>
              <a:rPr lang="it-IT" b="1" dirty="0" smtClean="0">
                <a:solidFill>
                  <a:srgbClr val="FF3300"/>
                </a:solidFill>
                <a:effectLst>
                  <a:outerShdw blurRad="38100" dist="38100" dir="2700000" algn="tl">
                    <a:srgbClr val="C0C0C0"/>
                  </a:outerShdw>
                </a:effectLst>
                <a:latin typeface="Tempus Sans ITC" pitchFamily="82" charset="0"/>
              </a:rPr>
              <a:t>e sistemi motivazionali</a:t>
            </a:r>
          </a:p>
        </p:txBody>
      </p:sp>
      <p:sp>
        <p:nvSpPr>
          <p:cNvPr id="6147" name="Rectangle 4"/>
          <p:cNvSpPr>
            <a:spLocks noChangeArrowheads="1"/>
          </p:cNvSpPr>
          <p:nvPr/>
        </p:nvSpPr>
        <p:spPr bwMode="auto">
          <a:xfrm>
            <a:off x="1357313" y="3429000"/>
            <a:ext cx="6400800" cy="719138"/>
          </a:xfrm>
          <a:prstGeom prst="rect">
            <a:avLst/>
          </a:prstGeom>
          <a:noFill/>
          <a:ln w="9525">
            <a:noFill/>
            <a:miter lim="800000"/>
            <a:headEnd/>
            <a:tailEnd/>
          </a:ln>
        </p:spPr>
        <p:txBody>
          <a:bodyPr/>
          <a:lstStyle/>
          <a:p>
            <a:pPr algn="ctr">
              <a:spcBef>
                <a:spcPct val="20000"/>
              </a:spcBef>
              <a:defRPr/>
            </a:pPr>
            <a:r>
              <a:rPr lang="it-IT" b="0" i="1" dirty="0">
                <a:solidFill>
                  <a:schemeClr val="accent1">
                    <a:lumMod val="50000"/>
                  </a:schemeClr>
                </a:solidFill>
                <a:latin typeface="Tahoma" pitchFamily="34" charset="0"/>
              </a:rPr>
              <a:t>Alberto </a:t>
            </a:r>
            <a:r>
              <a:rPr lang="it-IT" b="0" i="1" dirty="0" err="1">
                <a:solidFill>
                  <a:schemeClr val="accent1">
                    <a:lumMod val="50000"/>
                  </a:schemeClr>
                </a:solidFill>
                <a:latin typeface="Tahoma" pitchFamily="34" charset="0"/>
              </a:rPr>
              <a:t>Parabiaghi</a:t>
            </a:r>
            <a:endParaRPr lang="it-IT" b="0" i="1" dirty="0">
              <a:solidFill>
                <a:schemeClr val="accent1">
                  <a:lumMod val="50000"/>
                </a:schemeClr>
              </a:solidFill>
              <a:latin typeface="Tahoma" pitchFamily="34" charset="0"/>
            </a:endParaRPr>
          </a:p>
        </p:txBody>
      </p:sp>
    </p:spTree>
  </p:cSld>
  <p:clrMapOvr>
    <a:masterClrMapping/>
  </p:clrMapOvr>
  <p:transition>
    <p:random/>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 </a:t>
            </a:r>
            <a:br>
              <a:rPr lang="it-IT" b="1" dirty="0" smtClean="0">
                <a:solidFill>
                  <a:srgbClr val="FF3300"/>
                </a:solidFill>
                <a:effectLst>
                  <a:outerShdw blurRad="38100" dist="38100" dir="2700000" algn="tl">
                    <a:srgbClr val="C0C0C0"/>
                  </a:outerShdw>
                </a:effectLst>
                <a:latin typeface="Tempus Sans ITC" pitchFamily="82" charset="0"/>
              </a:rPr>
            </a:br>
            <a:r>
              <a:rPr lang="it-IT" b="1" dirty="0" smtClean="0">
                <a:solidFill>
                  <a:srgbClr val="FF3300"/>
                </a:solidFill>
                <a:effectLst>
                  <a:outerShdw blurRad="38100" dist="38100" dir="2700000" algn="tl">
                    <a:srgbClr val="C0C0C0"/>
                  </a:outerShdw>
                </a:effectLst>
                <a:latin typeface="Tempus Sans ITC" pitchFamily="82" charset="0"/>
              </a:rPr>
              <a:t>dei processi cognitivi</a:t>
            </a:r>
          </a:p>
        </p:txBody>
      </p:sp>
      <p:sp>
        <p:nvSpPr>
          <p:cNvPr id="43011" name="Rettangolo 3"/>
          <p:cNvSpPr>
            <a:spLocks noChangeArrowheads="1"/>
          </p:cNvSpPr>
          <p:nvPr/>
        </p:nvSpPr>
        <p:spPr bwMode="auto">
          <a:xfrm>
            <a:off x="928688" y="3797300"/>
            <a:ext cx="7643812" cy="1631950"/>
          </a:xfrm>
          <a:prstGeom prst="rect">
            <a:avLst/>
          </a:prstGeom>
          <a:noFill/>
          <a:ln w="9525">
            <a:noFill/>
            <a:miter lim="800000"/>
            <a:headEnd/>
            <a:tailEnd/>
          </a:ln>
        </p:spPr>
        <p:txBody>
          <a:bodyPr>
            <a:spAutoFit/>
          </a:bodyPr>
          <a:lstStyle/>
          <a:p>
            <a:pPr algn="just"/>
            <a:r>
              <a:rPr lang="it-IT" sz="2000"/>
              <a:t>Crescente attenzione ai </a:t>
            </a:r>
            <a:r>
              <a:rPr lang="it-IT" sz="2000" u="sng">
                <a:solidFill>
                  <a:srgbClr val="FF0000"/>
                </a:solidFill>
              </a:rPr>
              <a:t>processi cognitivi</a:t>
            </a:r>
            <a:r>
              <a:rPr lang="it-IT" sz="2000"/>
              <a:t>: il pensare come flusso dinamico e strategico che ha un impatto sia sugli stati emotivi che sulle credenze relative a sé e al mondo</a:t>
            </a:r>
          </a:p>
          <a:p>
            <a:pPr algn="just"/>
            <a:r>
              <a:rPr lang="it-IT" sz="2000"/>
              <a:t/>
            </a:r>
            <a:br>
              <a:rPr lang="it-IT" sz="2000"/>
            </a:br>
            <a:endParaRPr lang="it-IT" sz="2000"/>
          </a:p>
        </p:txBody>
      </p:sp>
      <p:sp>
        <p:nvSpPr>
          <p:cNvPr id="43012" name="Rettangolo 4"/>
          <p:cNvSpPr>
            <a:spLocks noChangeArrowheads="1"/>
          </p:cNvSpPr>
          <p:nvPr/>
        </p:nvSpPr>
        <p:spPr bwMode="auto">
          <a:xfrm>
            <a:off x="928688" y="2647950"/>
            <a:ext cx="7643812" cy="923925"/>
          </a:xfrm>
          <a:prstGeom prst="rect">
            <a:avLst/>
          </a:prstGeom>
          <a:noFill/>
          <a:ln w="9525">
            <a:noFill/>
            <a:miter lim="800000"/>
            <a:headEnd/>
            <a:tailEnd/>
          </a:ln>
        </p:spPr>
        <p:txBody>
          <a:bodyPr>
            <a:spAutoFit/>
          </a:bodyPr>
          <a:lstStyle/>
          <a:p>
            <a:r>
              <a:rPr lang="it-IT"/>
              <a:t>Limiti del cognitivismo standard la concezione di cognizione come una struttura monolitica rappresentata in modo fisso nella mente dell’individuo</a:t>
            </a:r>
            <a:br>
              <a:rPr lang="it-IT"/>
            </a:br>
            <a:endParaRPr lang="it-IT"/>
          </a:p>
        </p:txBody>
      </p:sp>
    </p:spTree>
  </p:cSld>
  <p:clrMapOvr>
    <a:masterClrMapping/>
  </p:clrMapOvr>
  <p:transition>
    <p:random/>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 </a:t>
            </a:r>
            <a:br>
              <a:rPr lang="it-IT" b="1" dirty="0" smtClean="0">
                <a:solidFill>
                  <a:srgbClr val="FF3300"/>
                </a:solidFill>
                <a:effectLst>
                  <a:outerShdw blurRad="38100" dist="38100" dir="2700000" algn="tl">
                    <a:srgbClr val="C0C0C0"/>
                  </a:outerShdw>
                </a:effectLst>
                <a:latin typeface="Tempus Sans ITC" pitchFamily="82" charset="0"/>
              </a:rPr>
            </a:br>
            <a:r>
              <a:rPr lang="it-IT" b="1" dirty="0" smtClean="0">
                <a:solidFill>
                  <a:srgbClr val="FF3300"/>
                </a:solidFill>
                <a:effectLst>
                  <a:outerShdw blurRad="38100" dist="38100" dir="2700000" algn="tl">
                    <a:srgbClr val="C0C0C0"/>
                  </a:outerShdw>
                </a:effectLst>
                <a:latin typeface="Tempus Sans ITC" pitchFamily="82" charset="0"/>
              </a:rPr>
              <a:t>dei processi cognitivi</a:t>
            </a:r>
          </a:p>
        </p:txBody>
      </p:sp>
      <p:sp>
        <p:nvSpPr>
          <p:cNvPr id="44035" name="Rettangolo 3"/>
          <p:cNvSpPr>
            <a:spLocks noChangeArrowheads="1"/>
          </p:cNvSpPr>
          <p:nvPr/>
        </p:nvSpPr>
        <p:spPr bwMode="auto">
          <a:xfrm>
            <a:off x="5072063" y="3243263"/>
            <a:ext cx="3571875" cy="1631950"/>
          </a:xfrm>
          <a:prstGeom prst="rect">
            <a:avLst/>
          </a:prstGeom>
          <a:noFill/>
          <a:ln w="9525">
            <a:noFill/>
            <a:miter lim="800000"/>
            <a:headEnd/>
            <a:tailEnd/>
          </a:ln>
        </p:spPr>
        <p:txBody>
          <a:bodyPr>
            <a:spAutoFit/>
          </a:bodyPr>
          <a:lstStyle/>
          <a:p>
            <a:pPr algn="just"/>
            <a:r>
              <a:rPr lang="it-IT" sz="2000"/>
              <a:t>Attivazione di processi cognitivi e comportamentali controproducenti ha una funzione sorretta da regole, credenze e scopi</a:t>
            </a:r>
          </a:p>
        </p:txBody>
      </p:sp>
      <p:sp>
        <p:nvSpPr>
          <p:cNvPr id="44036" name="Rettangolo 4"/>
          <p:cNvSpPr>
            <a:spLocks noChangeArrowheads="1"/>
          </p:cNvSpPr>
          <p:nvPr/>
        </p:nvSpPr>
        <p:spPr bwMode="auto">
          <a:xfrm>
            <a:off x="857250" y="2582863"/>
            <a:ext cx="2714625" cy="647700"/>
          </a:xfrm>
          <a:prstGeom prst="rect">
            <a:avLst/>
          </a:prstGeom>
          <a:noFill/>
          <a:ln w="9525">
            <a:noFill/>
            <a:miter lim="800000"/>
            <a:headEnd/>
            <a:tailEnd/>
          </a:ln>
        </p:spPr>
        <p:txBody>
          <a:bodyPr>
            <a:spAutoFit/>
          </a:bodyPr>
          <a:lstStyle/>
          <a:p>
            <a:pPr algn="ctr"/>
            <a:r>
              <a:rPr lang="it-IT"/>
              <a:t>Concezione strutturale</a:t>
            </a:r>
            <a:br>
              <a:rPr lang="it-IT"/>
            </a:br>
            <a:endParaRPr lang="it-IT"/>
          </a:p>
        </p:txBody>
      </p:sp>
      <p:sp>
        <p:nvSpPr>
          <p:cNvPr id="44037" name="Rettangolo 5"/>
          <p:cNvSpPr>
            <a:spLocks noChangeArrowheads="1"/>
          </p:cNvSpPr>
          <p:nvPr/>
        </p:nvSpPr>
        <p:spPr bwMode="auto">
          <a:xfrm>
            <a:off x="5214938" y="2582863"/>
            <a:ext cx="2714625" cy="647700"/>
          </a:xfrm>
          <a:prstGeom prst="rect">
            <a:avLst/>
          </a:prstGeom>
          <a:noFill/>
          <a:ln w="9525">
            <a:noFill/>
            <a:miter lim="800000"/>
            <a:headEnd/>
            <a:tailEnd/>
          </a:ln>
        </p:spPr>
        <p:txBody>
          <a:bodyPr>
            <a:spAutoFit/>
          </a:bodyPr>
          <a:lstStyle/>
          <a:p>
            <a:pPr algn="ctr"/>
            <a:r>
              <a:rPr lang="it-IT"/>
              <a:t>Concezione funzionale</a:t>
            </a:r>
            <a:br>
              <a:rPr lang="it-IT"/>
            </a:br>
            <a:endParaRPr lang="it-IT"/>
          </a:p>
        </p:txBody>
      </p:sp>
      <p:sp>
        <p:nvSpPr>
          <p:cNvPr id="44038" name="Rettangolo 6"/>
          <p:cNvSpPr>
            <a:spLocks noChangeArrowheads="1"/>
          </p:cNvSpPr>
          <p:nvPr/>
        </p:nvSpPr>
        <p:spPr bwMode="auto">
          <a:xfrm>
            <a:off x="571500" y="3297238"/>
            <a:ext cx="3571875" cy="1631950"/>
          </a:xfrm>
          <a:prstGeom prst="rect">
            <a:avLst/>
          </a:prstGeom>
          <a:noFill/>
          <a:ln w="9525">
            <a:noFill/>
            <a:miter lim="800000"/>
            <a:headEnd/>
            <a:tailEnd/>
          </a:ln>
        </p:spPr>
        <p:txBody>
          <a:bodyPr>
            <a:spAutoFit/>
          </a:bodyPr>
          <a:lstStyle/>
          <a:p>
            <a:pPr algn="ctr"/>
            <a:r>
              <a:rPr lang="it-IT" sz="2000"/>
              <a:t>Bias cognitivi (Beck)</a:t>
            </a:r>
          </a:p>
          <a:p>
            <a:pPr algn="ctr"/>
            <a:endParaRPr lang="it-IT" sz="2000"/>
          </a:p>
          <a:p>
            <a:pPr algn="ctr"/>
            <a:r>
              <a:rPr lang="it-IT" sz="2000"/>
              <a:t>Credenze irrazionali (Ellis)</a:t>
            </a:r>
          </a:p>
          <a:p>
            <a:pPr algn="ctr"/>
            <a:r>
              <a:rPr lang="it-IT" sz="2000"/>
              <a:t/>
            </a:r>
            <a:br>
              <a:rPr lang="it-IT" sz="2000"/>
            </a:br>
            <a:endParaRPr lang="it-IT" sz="2000"/>
          </a:p>
        </p:txBody>
      </p:sp>
    </p:spTree>
  </p:cSld>
  <p:clrMapOvr>
    <a:masterClrMapping/>
  </p:clrMapOvr>
  <p:transition>
    <p:random/>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rmAutofit/>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Scopi e credenze</a:t>
            </a:r>
          </a:p>
        </p:txBody>
      </p:sp>
      <p:sp>
        <p:nvSpPr>
          <p:cNvPr id="45059" name="Rettangolo 5"/>
          <p:cNvSpPr>
            <a:spLocks noChangeArrowheads="1"/>
          </p:cNvSpPr>
          <p:nvPr/>
        </p:nvSpPr>
        <p:spPr bwMode="auto">
          <a:xfrm>
            <a:off x="1214438" y="1870075"/>
            <a:ext cx="6429375" cy="3416300"/>
          </a:xfrm>
          <a:prstGeom prst="rect">
            <a:avLst/>
          </a:prstGeom>
          <a:noFill/>
          <a:ln w="9525">
            <a:noFill/>
            <a:miter lim="800000"/>
            <a:headEnd/>
            <a:tailEnd/>
          </a:ln>
        </p:spPr>
        <p:txBody>
          <a:bodyPr>
            <a:spAutoFit/>
          </a:bodyPr>
          <a:lstStyle/>
          <a:p>
            <a:pPr algn="just"/>
            <a:r>
              <a:rPr lang="it-IT"/>
              <a:t>Es. 	</a:t>
            </a:r>
            <a:r>
              <a:rPr lang="it-IT" u="sng"/>
              <a:t>Anticipazione</a:t>
            </a:r>
            <a:r>
              <a:rPr lang="it-IT"/>
              <a:t> (la tendenza a preoccuparsi di ciò che può 	accadere di brutto in situazioni di incertezza o pericolo 	percepito)</a:t>
            </a:r>
          </a:p>
          <a:p>
            <a:pPr algn="just"/>
            <a:endParaRPr lang="it-IT"/>
          </a:p>
          <a:p>
            <a:pPr algn="just"/>
            <a:r>
              <a:rPr lang="it-IT"/>
              <a:t> 	Questo processo cognitivo è percepito spesso come 	automatico e fuori controllo nonostante sia sorretto da </a:t>
            </a:r>
          </a:p>
          <a:p>
            <a:pPr algn="just"/>
            <a:r>
              <a:rPr lang="it-IT"/>
              <a:t>	regole implicite per cui preoccuparsi aiuta ad essere 	pronti, a 	prevenire il peggio, a trovare soluzioni</a:t>
            </a:r>
          </a:p>
          <a:p>
            <a:pPr algn="just"/>
            <a:endParaRPr lang="it-IT"/>
          </a:p>
          <a:p>
            <a:pPr algn="just"/>
            <a:r>
              <a:rPr lang="it-IT"/>
              <a:t>	Proprio tale scopo ne caratterizza la forma 	esclusivamente negativa</a:t>
            </a:r>
          </a:p>
          <a:p>
            <a:pPr algn="just"/>
            <a:endParaRPr lang="it-IT"/>
          </a:p>
        </p:txBody>
      </p:sp>
    </p:spTree>
  </p:cSld>
  <p:clrMapOvr>
    <a:masterClrMapping/>
  </p:clrMapOvr>
  <p:transition>
    <p:random/>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514475"/>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 </a:t>
            </a:r>
            <a:br>
              <a:rPr lang="it-IT" b="1" dirty="0" smtClean="0">
                <a:solidFill>
                  <a:srgbClr val="FF3300"/>
                </a:solidFill>
                <a:effectLst>
                  <a:outerShdw blurRad="38100" dist="38100" dir="2700000" algn="tl">
                    <a:srgbClr val="C0C0C0"/>
                  </a:outerShdw>
                </a:effectLst>
                <a:latin typeface="Tempus Sans ITC" pitchFamily="82" charset="0"/>
              </a:rPr>
            </a:br>
            <a:r>
              <a:rPr lang="it-IT" b="1" dirty="0" smtClean="0">
                <a:solidFill>
                  <a:srgbClr val="FF3300"/>
                </a:solidFill>
                <a:effectLst>
                  <a:outerShdw blurRad="38100" dist="38100" dir="2700000" algn="tl">
                    <a:srgbClr val="C0C0C0"/>
                  </a:outerShdw>
                </a:effectLst>
                <a:latin typeface="Tempus Sans ITC" pitchFamily="82" charset="0"/>
              </a:rPr>
              <a:t>Scopi e credenze </a:t>
            </a:r>
            <a:br>
              <a:rPr lang="it-IT" b="1" dirty="0" smtClean="0">
                <a:solidFill>
                  <a:srgbClr val="FF3300"/>
                </a:solidFill>
                <a:effectLst>
                  <a:outerShdw blurRad="38100" dist="38100" dir="2700000" algn="tl">
                    <a:srgbClr val="C0C0C0"/>
                  </a:outerShdw>
                </a:effectLst>
                <a:latin typeface="Tempus Sans ITC" pitchFamily="82" charset="0"/>
              </a:rPr>
            </a:br>
            <a:r>
              <a:rPr lang="it-IT" b="1" dirty="0" smtClean="0">
                <a:solidFill>
                  <a:srgbClr val="FF3300"/>
                </a:solidFill>
                <a:effectLst>
                  <a:outerShdw blurRad="38100" dist="38100" dir="2700000" algn="tl">
                    <a:srgbClr val="C0C0C0"/>
                  </a:outerShdw>
                </a:effectLst>
                <a:latin typeface="Tempus Sans ITC" pitchFamily="82" charset="0"/>
              </a:rPr>
              <a:t>nei processi cognitivi</a:t>
            </a:r>
          </a:p>
        </p:txBody>
      </p:sp>
      <p:sp>
        <p:nvSpPr>
          <p:cNvPr id="46083" name="Rettangolo 4"/>
          <p:cNvSpPr>
            <a:spLocks noChangeArrowheads="1"/>
          </p:cNvSpPr>
          <p:nvPr/>
        </p:nvSpPr>
        <p:spPr bwMode="auto">
          <a:xfrm>
            <a:off x="928688" y="2557463"/>
            <a:ext cx="7643812" cy="2586037"/>
          </a:xfrm>
          <a:prstGeom prst="rect">
            <a:avLst/>
          </a:prstGeom>
          <a:noFill/>
          <a:ln w="9525">
            <a:noFill/>
            <a:miter lim="800000"/>
            <a:headEnd/>
            <a:tailEnd/>
          </a:ln>
        </p:spPr>
        <p:txBody>
          <a:bodyPr>
            <a:spAutoFit/>
          </a:bodyPr>
          <a:lstStyle/>
          <a:p>
            <a:pPr algn="just"/>
            <a:r>
              <a:rPr lang="it-IT"/>
              <a:t>I processi cognitivi sono sorretti da </a:t>
            </a:r>
            <a:r>
              <a:rPr lang="it-IT" u="sng"/>
              <a:t>scopi</a:t>
            </a:r>
            <a:r>
              <a:rPr lang="it-IT"/>
              <a:t> (proteggersi, ridurre il disagio) e </a:t>
            </a:r>
            <a:r>
              <a:rPr lang="it-IT" u="sng"/>
              <a:t>credenze</a:t>
            </a:r>
            <a:r>
              <a:rPr lang="it-IT"/>
              <a:t> (preoccuparsi mi è utile o anche se inutile non riesco a smettere di farlo) </a:t>
            </a:r>
            <a:r>
              <a:rPr lang="it-IT" u="sng"/>
              <a:t>inizialmente funzionali </a:t>
            </a:r>
          </a:p>
          <a:p>
            <a:pPr algn="just"/>
            <a:endParaRPr lang="it-IT"/>
          </a:p>
          <a:p>
            <a:pPr algn="just"/>
            <a:endParaRPr lang="it-IT"/>
          </a:p>
          <a:p>
            <a:pPr algn="just"/>
            <a:r>
              <a:rPr lang="it-IT"/>
              <a:t>Poi questi processi divengono sempre più rigidi, controproducenti, alimentando circoli viziosi che vincolano il paziente nella gabbia di un disturbo psicologico</a:t>
            </a:r>
            <a:br>
              <a:rPr lang="it-IT"/>
            </a:br>
            <a:r>
              <a:rPr lang="it-IT"/>
              <a:t/>
            </a:r>
            <a:br>
              <a:rPr lang="it-IT"/>
            </a:br>
            <a:endParaRPr lang="it-IT"/>
          </a:p>
        </p:txBody>
      </p:sp>
    </p:spTree>
  </p:cSld>
  <p:clrMapOvr>
    <a:masterClrMapping/>
  </p:clrMapOvr>
  <p:transition>
    <p:random/>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rmAutofit/>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Scopi e credenze</a:t>
            </a:r>
          </a:p>
        </p:txBody>
      </p:sp>
      <p:sp>
        <p:nvSpPr>
          <p:cNvPr id="47107" name="Rettangolo 5"/>
          <p:cNvSpPr>
            <a:spLocks noChangeArrowheads="1"/>
          </p:cNvSpPr>
          <p:nvPr/>
        </p:nvSpPr>
        <p:spPr bwMode="auto">
          <a:xfrm>
            <a:off x="1214438" y="1870075"/>
            <a:ext cx="6429375" cy="3692525"/>
          </a:xfrm>
          <a:prstGeom prst="rect">
            <a:avLst/>
          </a:prstGeom>
          <a:noFill/>
          <a:ln w="9525">
            <a:noFill/>
            <a:miter lim="800000"/>
            <a:headEnd/>
            <a:tailEnd/>
          </a:ln>
        </p:spPr>
        <p:txBody>
          <a:bodyPr>
            <a:spAutoFit/>
          </a:bodyPr>
          <a:lstStyle/>
          <a:p>
            <a:pPr algn="just"/>
            <a:r>
              <a:rPr lang="it-IT"/>
              <a:t>Es. 	</a:t>
            </a:r>
            <a:r>
              <a:rPr lang="it-IT" u="sng"/>
              <a:t>Monitoraggio dei sintomi corporei del Disturbo di </a:t>
            </a:r>
            <a:r>
              <a:rPr lang="it-IT"/>
              <a:t>	</a:t>
            </a:r>
            <a:r>
              <a:rPr lang="it-IT" u="sng"/>
              <a:t>Panico</a:t>
            </a:r>
            <a:r>
              <a:rPr lang="it-IT"/>
              <a:t> (la tendenza ad ascoltare e monitorare ogni 	segnale ‘anomalo’ e potenzialmente pericoloso)</a:t>
            </a:r>
          </a:p>
          <a:p>
            <a:pPr algn="just"/>
            <a:endParaRPr lang="it-IT"/>
          </a:p>
          <a:p>
            <a:pPr algn="just"/>
            <a:r>
              <a:rPr lang="it-IT"/>
              <a:t> 	Il paziente si concentra costantemente sui propri segnali 	fisici (tachicardia, extrasistole, respirazione). </a:t>
            </a:r>
          </a:p>
          <a:p>
            <a:pPr algn="just"/>
            <a:r>
              <a:rPr lang="it-IT"/>
              <a:t>	</a:t>
            </a:r>
          </a:p>
          <a:p>
            <a:pPr algn="just"/>
            <a:r>
              <a:rPr lang="it-IT"/>
              <a:t>	Questo automonitoraggio corporeo ha lo scopo di 	cogliere prima possibile segnali di minaccia per 	proteggersi ma ottiene l’effetto indesiderato di 	aumentare la sensibilità ai segnali corporei e la 	percezione degli stessi come minacciosi (FALSI POSITIVI).</a:t>
            </a:r>
            <a:br>
              <a:rPr lang="it-IT"/>
            </a:br>
            <a:endParaRPr lang="it-IT"/>
          </a:p>
        </p:txBody>
      </p:sp>
    </p:spTree>
  </p:cSld>
  <p:clrMapOvr>
    <a:masterClrMapping/>
  </p:clrMapOvr>
  <p:transition>
    <p:random/>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Autofit/>
          </a:bodyPr>
          <a:lstStyle/>
          <a:p>
            <a:pPr eaLnBrk="1" hangingPunct="1">
              <a:defRPr/>
            </a:pPr>
            <a:r>
              <a:rPr lang="it-IT" sz="3600" b="1" dirty="0" smtClean="0">
                <a:solidFill>
                  <a:srgbClr val="FF3300"/>
                </a:solidFill>
                <a:effectLst>
                  <a:outerShdw blurRad="38100" dist="38100" dir="2700000" algn="tl">
                    <a:srgbClr val="C0C0C0"/>
                  </a:outerShdw>
                </a:effectLst>
                <a:latin typeface="Tempus Sans ITC" pitchFamily="82" charset="0"/>
              </a:rPr>
              <a:t>Approcci che valorizzano </a:t>
            </a:r>
            <a:br>
              <a:rPr lang="it-IT" sz="3600" b="1" dirty="0" smtClean="0">
                <a:solidFill>
                  <a:srgbClr val="FF3300"/>
                </a:solidFill>
                <a:effectLst>
                  <a:outerShdw blurRad="38100" dist="38100" dir="2700000" algn="tl">
                    <a:srgbClr val="C0C0C0"/>
                  </a:outerShdw>
                </a:effectLst>
                <a:latin typeface="Tempus Sans ITC" pitchFamily="82" charset="0"/>
              </a:rPr>
            </a:br>
            <a:r>
              <a:rPr lang="it-IT" sz="3600" b="1" dirty="0" smtClean="0">
                <a:solidFill>
                  <a:srgbClr val="FF3300"/>
                </a:solidFill>
                <a:effectLst>
                  <a:outerShdw blurRad="38100" dist="38100" dir="2700000" algn="tl">
                    <a:srgbClr val="C0C0C0"/>
                  </a:outerShdw>
                </a:effectLst>
                <a:latin typeface="Tempus Sans ITC" pitchFamily="82" charset="0"/>
              </a:rPr>
              <a:t>scopi e sistemi motivazionali</a:t>
            </a:r>
          </a:p>
        </p:txBody>
      </p:sp>
      <p:sp>
        <p:nvSpPr>
          <p:cNvPr id="48131" name="Rettangolo 3"/>
          <p:cNvSpPr>
            <a:spLocks noChangeArrowheads="1"/>
          </p:cNvSpPr>
          <p:nvPr/>
        </p:nvSpPr>
        <p:spPr bwMode="auto">
          <a:xfrm>
            <a:off x="785813" y="4357688"/>
            <a:ext cx="7643812" cy="708025"/>
          </a:xfrm>
          <a:prstGeom prst="rect">
            <a:avLst/>
          </a:prstGeom>
          <a:noFill/>
          <a:ln w="9525">
            <a:noFill/>
            <a:miter lim="800000"/>
            <a:headEnd/>
            <a:tailEnd/>
          </a:ln>
        </p:spPr>
        <p:txBody>
          <a:bodyPr>
            <a:spAutoFit/>
          </a:bodyPr>
          <a:lstStyle/>
          <a:p>
            <a:pPr algn="just"/>
            <a:r>
              <a:rPr lang="it-IT" sz="2000"/>
              <a:t/>
            </a:r>
            <a:br>
              <a:rPr lang="it-IT" sz="2000"/>
            </a:br>
            <a:endParaRPr lang="it-IT" sz="2000"/>
          </a:p>
        </p:txBody>
      </p:sp>
      <p:sp>
        <p:nvSpPr>
          <p:cNvPr id="48132" name="Rettangolo 4"/>
          <p:cNvSpPr>
            <a:spLocks noChangeArrowheads="1"/>
          </p:cNvSpPr>
          <p:nvPr/>
        </p:nvSpPr>
        <p:spPr bwMode="auto">
          <a:xfrm>
            <a:off x="642938" y="2397125"/>
            <a:ext cx="8143875" cy="2032000"/>
          </a:xfrm>
          <a:prstGeom prst="rect">
            <a:avLst/>
          </a:prstGeom>
          <a:noFill/>
          <a:ln w="9525">
            <a:noFill/>
            <a:miter lim="800000"/>
            <a:headEnd/>
            <a:tailEnd/>
          </a:ln>
        </p:spPr>
        <p:txBody>
          <a:bodyPr>
            <a:spAutoFit/>
          </a:bodyPr>
          <a:lstStyle/>
          <a:p>
            <a:pPr algn="just"/>
            <a:endParaRPr lang="it-IT"/>
          </a:p>
          <a:p>
            <a:pPr algn="just"/>
            <a:r>
              <a:rPr lang="it-IT" i="1"/>
              <a:t>Terapia metacognitiva interpersonale </a:t>
            </a:r>
          </a:p>
          <a:p>
            <a:pPr algn="just"/>
            <a:endParaRPr lang="it-IT"/>
          </a:p>
          <a:p>
            <a:pPr algn="just"/>
            <a:r>
              <a:rPr lang="it-IT"/>
              <a:t>“</a:t>
            </a:r>
            <a:r>
              <a:rPr lang="it-IT" i="1"/>
              <a:t>Gli esseri umani agiscono sulla scena sociale guidati da scopi e desideri e da credenze sulle condizioni che permetteranno o meno di realizzare quei desideri</a:t>
            </a:r>
            <a:br>
              <a:rPr lang="it-IT" i="1"/>
            </a:br>
            <a:r>
              <a:rPr lang="it-IT" i="1"/>
              <a:t>Per saperne di più” </a:t>
            </a:r>
            <a:r>
              <a:rPr lang="it-IT"/>
              <a:t>	</a:t>
            </a:r>
          </a:p>
          <a:p>
            <a:pPr algn="just"/>
            <a:r>
              <a:rPr lang="it-IT"/>
              <a:t>						      </a:t>
            </a:r>
            <a:r>
              <a:rPr lang="it-IT" i="1"/>
              <a:t>Dimaggio et al., 2013</a:t>
            </a:r>
          </a:p>
        </p:txBody>
      </p:sp>
    </p:spTree>
  </p:cSld>
  <p:clrMapOvr>
    <a:masterClrMapping/>
  </p:clrMapOvr>
  <p:transition>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685800" y="6429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Desensibilizzazione </a:t>
            </a:r>
            <a:r>
              <a:rPr lang="it-IT" sz="1500" dirty="0" smtClean="0">
                <a:solidFill>
                  <a:schemeClr val="tx1"/>
                </a:solidFill>
                <a:effectLst>
                  <a:outerShdw blurRad="38100" dist="38100" dir="2700000" algn="tl">
                    <a:srgbClr val="C0C0C0"/>
                  </a:outerShdw>
                </a:effectLst>
                <a:latin typeface="Tempus Sans ITC" pitchFamily="82" charset="0"/>
              </a:rPr>
              <a:t>(Jones, 1924)</a:t>
            </a:r>
            <a:br>
              <a:rPr lang="it-IT" sz="1500" dirty="0" smtClean="0">
                <a:solidFill>
                  <a:schemeClr val="tx1"/>
                </a:solidFill>
                <a:effectLst>
                  <a:outerShdw blurRad="38100" dist="38100" dir="2700000" algn="tl">
                    <a:srgbClr val="C0C0C0"/>
                  </a:outerShdw>
                </a:effectLst>
                <a:latin typeface="Tempus Sans ITC" pitchFamily="82" charset="0"/>
              </a:rPr>
            </a:br>
            <a:r>
              <a:rPr lang="it-IT" sz="500" dirty="0" smtClean="0">
                <a:solidFill>
                  <a:schemeClr val="tx1"/>
                </a:solidFill>
                <a:effectLst>
                  <a:outerShdw blurRad="38100" dist="38100" dir="2700000" algn="tl">
                    <a:srgbClr val="C0C0C0"/>
                  </a:outerShdw>
                </a:effectLst>
                <a:latin typeface="Tempus Sans ITC" pitchFamily="82" charset="0"/>
              </a:rPr>
              <a:t/>
            </a:r>
            <a:br>
              <a:rPr lang="it-IT" sz="500" dirty="0" smtClean="0">
                <a:solidFill>
                  <a:schemeClr val="tx1"/>
                </a:solidFill>
                <a:effectLst>
                  <a:outerShdw blurRad="38100" dist="38100" dir="2700000" algn="tl">
                    <a:srgbClr val="C0C0C0"/>
                  </a:outerShdw>
                </a:effectLst>
                <a:latin typeface="Tempus Sans ITC" pitchFamily="82" charset="0"/>
              </a:rPr>
            </a:br>
            <a:r>
              <a:rPr lang="it-IT" sz="2500" dirty="0" smtClean="0">
                <a:solidFill>
                  <a:srgbClr val="FF0000"/>
                </a:solidFill>
                <a:effectLst>
                  <a:outerShdw blurRad="38100" dist="38100" dir="2700000" algn="tl">
                    <a:srgbClr val="C0C0C0"/>
                  </a:outerShdw>
                </a:effectLst>
                <a:latin typeface="Tempus Sans ITC" pitchFamily="82" charset="0"/>
              </a:rPr>
              <a:t>Il piccolo Peter</a:t>
            </a:r>
          </a:p>
        </p:txBody>
      </p:sp>
      <p:sp>
        <p:nvSpPr>
          <p:cNvPr id="3" name="Rettangolo 2"/>
          <p:cNvSpPr/>
          <p:nvPr/>
        </p:nvSpPr>
        <p:spPr>
          <a:xfrm>
            <a:off x="642938" y="2071678"/>
            <a:ext cx="7929562" cy="3170099"/>
          </a:xfrm>
          <a:prstGeom prst="rect">
            <a:avLst/>
          </a:prstGeom>
        </p:spPr>
        <p:txBody>
          <a:bodyPr>
            <a:spAutoFit/>
          </a:bodyPr>
          <a:lstStyle/>
          <a:p>
            <a:pPr algn="just">
              <a:defRPr/>
            </a:pPr>
            <a:r>
              <a:rPr lang="it-IT" sz="2000" cap="small" dirty="0"/>
              <a:t>Elementi terapeutici</a:t>
            </a:r>
            <a:r>
              <a:rPr lang="it-IT" sz="2000" b="0" cap="small" dirty="0"/>
              <a:t>:</a:t>
            </a:r>
          </a:p>
          <a:p>
            <a:pPr algn="just">
              <a:defRPr/>
            </a:pPr>
            <a:endParaRPr lang="it-IT" sz="2000" b="0" dirty="0"/>
          </a:p>
          <a:p>
            <a:pPr algn="just">
              <a:defRPr/>
            </a:pPr>
            <a:r>
              <a:rPr lang="it-IT" sz="2000" b="0" dirty="0"/>
              <a:t>- 	</a:t>
            </a:r>
            <a:r>
              <a:rPr lang="it-IT" sz="2000" dirty="0" smtClean="0"/>
              <a:t>I</a:t>
            </a:r>
            <a:r>
              <a:rPr lang="it-IT" sz="2000" b="0" dirty="0" smtClean="0"/>
              <a:t>l paziente può essere desensibilizzato alla risposta ansiosa 	attraverso l’introduzione ripetuta di stimoli che approssimano 	quello fobico;</a:t>
            </a:r>
            <a:endParaRPr lang="it-IT" sz="2000" b="0" dirty="0"/>
          </a:p>
          <a:p>
            <a:pPr algn="just">
              <a:buFontTx/>
              <a:buChar char="-"/>
              <a:defRPr/>
            </a:pPr>
            <a:r>
              <a:rPr lang="it-IT" sz="2000" b="0" dirty="0"/>
              <a:t>	</a:t>
            </a:r>
            <a:r>
              <a:rPr lang="it-IT" sz="2000" b="0" dirty="0" smtClean="0"/>
              <a:t>Pubblicato nel ‘24 tratta di una caso di de-condizionamento 	operante applicato ad un bimbo di 3 anni con la fobia per i conigli 	bianchi;</a:t>
            </a:r>
          </a:p>
          <a:p>
            <a:pPr algn="just">
              <a:buFontTx/>
              <a:buChar char="-"/>
              <a:defRPr/>
            </a:pPr>
            <a:r>
              <a:rPr lang="it-IT" sz="2000" dirty="0" smtClean="0"/>
              <a:t> 	L’avvicinamento -spaziale- graduale del coniglio era associato 	alle caramelle preferite di Peter (</a:t>
            </a:r>
            <a:r>
              <a:rPr lang="it-IT" sz="2000" dirty="0" smtClean="0">
                <a:sym typeface="Wingdings" pitchFamily="2" charset="2"/>
              </a:rPr>
              <a:t> risposta inibitoria</a:t>
            </a:r>
            <a:r>
              <a:rPr lang="it-IT" sz="2000" dirty="0" smtClean="0"/>
              <a:t>). </a:t>
            </a:r>
            <a:endParaRPr lang="it-IT" sz="2000" b="0" dirty="0"/>
          </a:p>
        </p:txBody>
      </p:sp>
    </p:spTree>
  </p:cSld>
  <p:clrMapOvr>
    <a:masterClrMapping/>
  </p:clrMapOvr>
  <p:transition>
    <p:random/>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414338"/>
            <a:ext cx="7772400" cy="1085850"/>
          </a:xfrm>
        </p:spPr>
        <p:txBody>
          <a:bodyPr>
            <a:noAutofit/>
          </a:bodyPr>
          <a:lstStyle/>
          <a:p>
            <a:pPr eaLnBrk="1" hangingPunct="1">
              <a:defRPr/>
            </a:pPr>
            <a:r>
              <a:rPr lang="it-IT" sz="3600" b="1" dirty="0" smtClean="0">
                <a:solidFill>
                  <a:srgbClr val="FF3300"/>
                </a:solidFill>
                <a:effectLst>
                  <a:outerShdw blurRad="38100" dist="38100" dir="2700000" algn="tl">
                    <a:srgbClr val="C0C0C0"/>
                  </a:outerShdw>
                </a:effectLst>
                <a:latin typeface="Tempus Sans ITC" pitchFamily="82" charset="0"/>
              </a:rPr>
              <a:t>Approcci che valorizzano </a:t>
            </a:r>
            <a:br>
              <a:rPr lang="it-IT" sz="3600" b="1" dirty="0" smtClean="0">
                <a:solidFill>
                  <a:srgbClr val="FF3300"/>
                </a:solidFill>
                <a:effectLst>
                  <a:outerShdw blurRad="38100" dist="38100" dir="2700000" algn="tl">
                    <a:srgbClr val="C0C0C0"/>
                  </a:outerShdw>
                </a:effectLst>
                <a:latin typeface="Tempus Sans ITC" pitchFamily="82" charset="0"/>
              </a:rPr>
            </a:br>
            <a:r>
              <a:rPr lang="it-IT" sz="3600" b="1" dirty="0" smtClean="0">
                <a:solidFill>
                  <a:srgbClr val="FF3300"/>
                </a:solidFill>
                <a:effectLst>
                  <a:outerShdw blurRad="38100" dist="38100" dir="2700000" algn="tl">
                    <a:srgbClr val="C0C0C0"/>
                  </a:outerShdw>
                </a:effectLst>
                <a:latin typeface="Tempus Sans ITC" pitchFamily="82" charset="0"/>
              </a:rPr>
              <a:t>scopi e sistemi motivazionali</a:t>
            </a:r>
          </a:p>
        </p:txBody>
      </p:sp>
      <p:sp>
        <p:nvSpPr>
          <p:cNvPr id="49155" name="Rettangolo 3"/>
          <p:cNvSpPr>
            <a:spLocks noChangeArrowheads="1"/>
          </p:cNvSpPr>
          <p:nvPr/>
        </p:nvSpPr>
        <p:spPr bwMode="auto">
          <a:xfrm>
            <a:off x="785813" y="4357688"/>
            <a:ext cx="7643812" cy="708025"/>
          </a:xfrm>
          <a:prstGeom prst="rect">
            <a:avLst/>
          </a:prstGeom>
          <a:noFill/>
          <a:ln w="9525">
            <a:noFill/>
            <a:miter lim="800000"/>
            <a:headEnd/>
            <a:tailEnd/>
          </a:ln>
        </p:spPr>
        <p:txBody>
          <a:bodyPr>
            <a:spAutoFit/>
          </a:bodyPr>
          <a:lstStyle/>
          <a:p>
            <a:pPr algn="just"/>
            <a:r>
              <a:rPr lang="it-IT" sz="2000"/>
              <a:t/>
            </a:r>
            <a:br>
              <a:rPr lang="it-IT" sz="2000"/>
            </a:br>
            <a:endParaRPr lang="it-IT" sz="2000"/>
          </a:p>
        </p:txBody>
      </p:sp>
      <p:sp>
        <p:nvSpPr>
          <p:cNvPr id="49156" name="Rettangolo 4"/>
          <p:cNvSpPr>
            <a:spLocks noChangeArrowheads="1"/>
          </p:cNvSpPr>
          <p:nvPr/>
        </p:nvSpPr>
        <p:spPr bwMode="auto">
          <a:xfrm>
            <a:off x="642938" y="2397125"/>
            <a:ext cx="8143875" cy="2308225"/>
          </a:xfrm>
          <a:prstGeom prst="rect">
            <a:avLst/>
          </a:prstGeom>
          <a:noFill/>
          <a:ln w="9525">
            <a:noFill/>
            <a:miter lim="800000"/>
            <a:headEnd/>
            <a:tailEnd/>
          </a:ln>
        </p:spPr>
        <p:txBody>
          <a:bodyPr>
            <a:spAutoFit/>
          </a:bodyPr>
          <a:lstStyle/>
          <a:p>
            <a:pPr algn="just"/>
            <a:endParaRPr lang="it-IT"/>
          </a:p>
          <a:p>
            <a:pPr algn="just"/>
            <a:r>
              <a:rPr lang="it-IT" i="1"/>
              <a:t>I sistemi motivazionali interpersonali (SMI)</a:t>
            </a:r>
          </a:p>
          <a:p>
            <a:pPr algn="just"/>
            <a:endParaRPr lang="it-IT"/>
          </a:p>
          <a:p>
            <a:pPr algn="just"/>
            <a:r>
              <a:rPr lang="it-IT" i="1"/>
              <a:t>“..tendenze universali, biologicamente determinate e selezionate su base evolutiva, la cui espressione nel comportamento presenta variabilità individuali. Essi regolano la condotta in funzione di particolari mete e sono in stretta relazione con l’esperienza emotiva.” </a:t>
            </a:r>
            <a:r>
              <a:rPr lang="it-IT"/>
              <a:t>	</a:t>
            </a:r>
          </a:p>
          <a:p>
            <a:pPr algn="just"/>
            <a:r>
              <a:rPr lang="it-IT"/>
              <a:t>					 	Liotti &amp; Monticelli</a:t>
            </a:r>
            <a:r>
              <a:rPr lang="it-IT" i="1"/>
              <a:t>, 2008</a:t>
            </a:r>
          </a:p>
        </p:txBody>
      </p:sp>
    </p:spTree>
  </p:cSld>
  <p:clrMapOvr>
    <a:masterClrMapping/>
  </p:clrMapOvr>
  <p:transition>
    <p:random/>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357188" y="428625"/>
            <a:ext cx="8429625" cy="4757738"/>
          </a:xfrm>
          <a:prstGeom prst="rect">
            <a:avLst/>
          </a:prstGeom>
          <a:noFill/>
          <a:ln w="9525">
            <a:noFill/>
            <a:miter lim="800000"/>
            <a:headEnd/>
            <a:tailEnd/>
          </a:ln>
        </p:spPr>
      </p:pic>
      <p:sp>
        <p:nvSpPr>
          <p:cNvPr id="50179" name="Rettangolo 5"/>
          <p:cNvSpPr>
            <a:spLocks noChangeArrowheads="1"/>
          </p:cNvSpPr>
          <p:nvPr/>
        </p:nvSpPr>
        <p:spPr bwMode="auto">
          <a:xfrm>
            <a:off x="7021513" y="5643563"/>
            <a:ext cx="1550987" cy="369887"/>
          </a:xfrm>
          <a:prstGeom prst="rect">
            <a:avLst/>
          </a:prstGeom>
          <a:noFill/>
          <a:ln w="9525">
            <a:noFill/>
            <a:miter lim="800000"/>
            <a:headEnd/>
            <a:tailEnd/>
          </a:ln>
        </p:spPr>
        <p:txBody>
          <a:bodyPr wrap="none">
            <a:spAutoFit/>
          </a:bodyPr>
          <a:lstStyle/>
          <a:p>
            <a:r>
              <a:rPr lang="it-IT"/>
              <a:t>Da: Liotti 2012</a:t>
            </a:r>
          </a:p>
        </p:txBody>
      </p:sp>
    </p:spTree>
  </p:cSld>
  <p:clrMapOvr>
    <a:masterClrMapping/>
  </p:clrMapOvr>
  <p:transition>
    <p:random/>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ttangolo 5"/>
          <p:cNvSpPr>
            <a:spLocks noChangeArrowheads="1"/>
          </p:cNvSpPr>
          <p:nvPr/>
        </p:nvSpPr>
        <p:spPr bwMode="auto">
          <a:xfrm>
            <a:off x="7021513" y="5643563"/>
            <a:ext cx="1550987" cy="369887"/>
          </a:xfrm>
          <a:prstGeom prst="rect">
            <a:avLst/>
          </a:prstGeom>
          <a:noFill/>
          <a:ln w="9525">
            <a:noFill/>
            <a:miter lim="800000"/>
            <a:headEnd/>
            <a:tailEnd/>
          </a:ln>
        </p:spPr>
        <p:txBody>
          <a:bodyPr wrap="none">
            <a:spAutoFit/>
          </a:bodyPr>
          <a:lstStyle/>
          <a:p>
            <a:r>
              <a:rPr lang="it-IT"/>
              <a:t>Da: Liotti 2012</a:t>
            </a:r>
          </a:p>
        </p:txBody>
      </p:sp>
      <p:pic>
        <p:nvPicPr>
          <p:cNvPr id="51203" name="Picture 2"/>
          <p:cNvPicPr>
            <a:picLocks noChangeAspect="1" noChangeArrowheads="1"/>
          </p:cNvPicPr>
          <p:nvPr/>
        </p:nvPicPr>
        <p:blipFill>
          <a:blip r:embed="rId2"/>
          <a:srcRect/>
          <a:stretch>
            <a:fillRect/>
          </a:stretch>
        </p:blipFill>
        <p:spPr bwMode="auto">
          <a:xfrm>
            <a:off x="428625" y="285750"/>
            <a:ext cx="8358188" cy="5276850"/>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ttangolo 6"/>
          <p:cNvSpPr>
            <a:spLocks noChangeArrowheads="1"/>
          </p:cNvSpPr>
          <p:nvPr/>
        </p:nvSpPr>
        <p:spPr bwMode="auto">
          <a:xfrm>
            <a:off x="7021513" y="5643563"/>
            <a:ext cx="1550987" cy="369887"/>
          </a:xfrm>
          <a:prstGeom prst="rect">
            <a:avLst/>
          </a:prstGeom>
          <a:noFill/>
          <a:ln w="9525">
            <a:noFill/>
            <a:miter lim="800000"/>
            <a:headEnd/>
            <a:tailEnd/>
          </a:ln>
        </p:spPr>
        <p:txBody>
          <a:bodyPr wrap="none">
            <a:spAutoFit/>
          </a:bodyPr>
          <a:lstStyle/>
          <a:p>
            <a:r>
              <a:rPr lang="it-IT"/>
              <a:t>Da: Liotti 2012</a:t>
            </a:r>
          </a:p>
        </p:txBody>
      </p:sp>
      <p:pic>
        <p:nvPicPr>
          <p:cNvPr id="52227" name="Picture 3"/>
          <p:cNvPicPr>
            <a:picLocks noChangeAspect="1" noChangeArrowheads="1"/>
          </p:cNvPicPr>
          <p:nvPr/>
        </p:nvPicPr>
        <p:blipFill>
          <a:blip r:embed="rId2"/>
          <a:srcRect/>
          <a:stretch>
            <a:fillRect/>
          </a:stretch>
        </p:blipFill>
        <p:spPr bwMode="auto">
          <a:xfrm>
            <a:off x="142875" y="142875"/>
            <a:ext cx="8858250" cy="54816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random/>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958850"/>
            <a:ext cx="7772400" cy="1470025"/>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La Terapia Cognitivo comportamentale</a:t>
            </a:r>
          </a:p>
        </p:txBody>
      </p:sp>
      <p:sp>
        <p:nvSpPr>
          <p:cNvPr id="53251" name="Rectangle 4"/>
          <p:cNvSpPr>
            <a:spLocks noChangeArrowheads="1"/>
          </p:cNvSpPr>
          <p:nvPr/>
        </p:nvSpPr>
        <p:spPr bwMode="auto">
          <a:xfrm>
            <a:off x="1357313" y="2495550"/>
            <a:ext cx="6400800" cy="719138"/>
          </a:xfrm>
          <a:prstGeom prst="rect">
            <a:avLst/>
          </a:prstGeom>
          <a:noFill/>
          <a:ln w="9525">
            <a:noFill/>
            <a:miter lim="800000"/>
            <a:headEnd/>
            <a:tailEnd/>
          </a:ln>
        </p:spPr>
        <p:txBody>
          <a:bodyPr/>
          <a:lstStyle/>
          <a:p>
            <a:pPr algn="ctr">
              <a:spcBef>
                <a:spcPct val="20000"/>
              </a:spcBef>
            </a:pPr>
            <a:r>
              <a:rPr lang="it-IT" i="1">
                <a:solidFill>
                  <a:schemeClr val="bg2"/>
                </a:solidFill>
                <a:latin typeface="Tahoma" pitchFamily="34" charset="0"/>
              </a:rPr>
              <a:t>Due esempi di applicazione</a:t>
            </a:r>
          </a:p>
        </p:txBody>
      </p:sp>
      <p:pic>
        <p:nvPicPr>
          <p:cNvPr id="4" name="Picture 4" descr="Logo_insomnia"/>
          <p:cNvPicPr>
            <a:picLocks noChangeAspect="1" noChangeArrowheads="1"/>
          </p:cNvPicPr>
          <p:nvPr/>
        </p:nvPicPr>
        <p:blipFill>
          <a:blip r:embed="rId2"/>
          <a:srcRect/>
          <a:stretch>
            <a:fillRect/>
          </a:stretch>
        </p:blipFill>
        <p:spPr bwMode="auto">
          <a:xfrm>
            <a:off x="636588" y="3714750"/>
            <a:ext cx="3292475" cy="2428875"/>
          </a:xfrm>
          <a:prstGeom prst="rect">
            <a:avLst/>
          </a:prstGeom>
          <a:noFill/>
          <a:ln w="9525">
            <a:noFill/>
            <a:miter lim="800000"/>
            <a:headEnd/>
            <a:tailEnd/>
          </a:ln>
        </p:spPr>
      </p:pic>
      <p:pic>
        <p:nvPicPr>
          <p:cNvPr id="110595" name="Picture 3"/>
          <p:cNvPicPr>
            <a:picLocks noChangeAspect="1" noChangeArrowheads="1"/>
          </p:cNvPicPr>
          <p:nvPr/>
        </p:nvPicPr>
        <p:blipFill>
          <a:blip r:embed="rId3"/>
          <a:srcRect/>
          <a:stretch>
            <a:fillRect/>
          </a:stretch>
        </p:blipFill>
        <p:spPr bwMode="auto">
          <a:xfrm>
            <a:off x="5286375" y="3857625"/>
            <a:ext cx="3152775" cy="2357438"/>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10595"/>
                                        </p:tgtEl>
                                        <p:attrNameLst>
                                          <p:attrName>style.visibility</p:attrName>
                                        </p:attrNameLst>
                                      </p:cBhvr>
                                      <p:to>
                                        <p:strVal val="visible"/>
                                      </p:to>
                                    </p:set>
                                    <p:animEffect transition="in" filter="checkerboard(across)">
                                      <p:cBhvr>
                                        <p:cTn id="12" dur="500"/>
                                        <p:tgtEl>
                                          <p:spTgt spid="1105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Logo_insomnia"/>
          <p:cNvPicPr>
            <a:picLocks noChangeAspect="1" noChangeArrowheads="1"/>
          </p:cNvPicPr>
          <p:nvPr/>
        </p:nvPicPr>
        <p:blipFill>
          <a:blip r:embed="rId2"/>
          <a:srcRect/>
          <a:stretch>
            <a:fillRect/>
          </a:stretch>
        </p:blipFill>
        <p:spPr bwMode="auto">
          <a:xfrm>
            <a:off x="1693863" y="1268413"/>
            <a:ext cx="5830887" cy="3960812"/>
          </a:xfrm>
          <a:prstGeom prst="rect">
            <a:avLst/>
          </a:prstGeom>
          <a:noFill/>
          <a:ln w="9525">
            <a:noFill/>
            <a:miter lim="800000"/>
            <a:headEnd/>
            <a:tailEnd/>
          </a:ln>
        </p:spPr>
      </p:pic>
      <p:grpSp>
        <p:nvGrpSpPr>
          <p:cNvPr id="2" name="Group 5"/>
          <p:cNvGrpSpPr>
            <a:grpSpLocks/>
          </p:cNvGrpSpPr>
          <p:nvPr/>
        </p:nvGrpSpPr>
        <p:grpSpPr bwMode="auto">
          <a:xfrm>
            <a:off x="1706563" y="411163"/>
            <a:ext cx="5818187" cy="5675312"/>
            <a:chOff x="1075" y="259"/>
            <a:chExt cx="3665" cy="3575"/>
          </a:xfrm>
        </p:grpSpPr>
        <p:sp>
          <p:nvSpPr>
            <p:cNvPr id="5125" name="Rectangle 5"/>
            <p:cNvSpPr>
              <a:spLocks noChangeArrowheads="1"/>
            </p:cNvSpPr>
            <p:nvPr/>
          </p:nvSpPr>
          <p:spPr bwMode="auto">
            <a:xfrm>
              <a:off x="1075" y="259"/>
              <a:ext cx="3665" cy="404"/>
            </a:xfrm>
            <a:prstGeom prst="rect">
              <a:avLst/>
            </a:prstGeom>
            <a:gradFill rotWithShape="1">
              <a:gsLst>
                <a:gs pos="0">
                  <a:schemeClr val="bg2">
                    <a:gamma/>
                    <a:shade val="76078"/>
                    <a:invGamma/>
                  </a:schemeClr>
                </a:gs>
                <a:gs pos="50000">
                  <a:schemeClr val="bg2"/>
                </a:gs>
                <a:gs pos="100000">
                  <a:schemeClr val="bg2">
                    <a:gamma/>
                    <a:shade val="76078"/>
                    <a:invGamma/>
                  </a:schemeClr>
                </a:gs>
              </a:gsLst>
              <a:lin ang="5400000" scaled="1"/>
            </a:gradFill>
            <a:ln w="9525">
              <a:noFill/>
              <a:miter lim="800000"/>
              <a:headEnd/>
              <a:tailEnd/>
            </a:ln>
            <a:effectLst/>
          </p:spPr>
          <p:txBody>
            <a:bodyPr anchor="ctr">
              <a:spAutoFit/>
            </a:bodyPr>
            <a:lstStyle/>
            <a:p>
              <a:pPr algn="ctr">
                <a:defRPr/>
              </a:pPr>
              <a:r>
                <a:rPr lang="en-US" sz="3600">
                  <a:solidFill>
                    <a:schemeClr val="bg1"/>
                  </a:solidFill>
                  <a:latin typeface="Tahoma" pitchFamily="34" charset="0"/>
                </a:rPr>
                <a:t>CBT  nella cura dell’…</a:t>
              </a:r>
            </a:p>
          </p:txBody>
        </p:sp>
        <p:sp>
          <p:nvSpPr>
            <p:cNvPr id="5127" name="Rectangle 7"/>
            <p:cNvSpPr>
              <a:spLocks noChangeArrowheads="1"/>
            </p:cNvSpPr>
            <p:nvPr/>
          </p:nvSpPr>
          <p:spPr bwMode="auto">
            <a:xfrm>
              <a:off x="1075" y="3430"/>
              <a:ext cx="3665" cy="404"/>
            </a:xfrm>
            <a:prstGeom prst="rect">
              <a:avLst/>
            </a:prstGeom>
            <a:gradFill rotWithShape="1">
              <a:gsLst>
                <a:gs pos="0">
                  <a:schemeClr val="bg2">
                    <a:gamma/>
                    <a:shade val="76078"/>
                    <a:invGamma/>
                  </a:schemeClr>
                </a:gs>
                <a:gs pos="50000">
                  <a:schemeClr val="bg2"/>
                </a:gs>
                <a:gs pos="100000">
                  <a:schemeClr val="bg2">
                    <a:gamma/>
                    <a:shade val="76078"/>
                    <a:invGamma/>
                  </a:schemeClr>
                </a:gs>
              </a:gsLst>
              <a:lin ang="5400000" scaled="1"/>
            </a:gradFill>
            <a:ln w="9525">
              <a:noFill/>
              <a:miter lim="800000"/>
              <a:headEnd/>
              <a:tailEnd/>
            </a:ln>
            <a:effectLst/>
          </p:spPr>
          <p:txBody>
            <a:bodyPr anchor="ctr">
              <a:spAutoFit/>
            </a:bodyPr>
            <a:lstStyle/>
            <a:p>
              <a:pPr algn="ctr">
                <a:defRPr/>
              </a:pPr>
              <a:r>
                <a:rPr lang="en-US" sz="3600">
                  <a:solidFill>
                    <a:schemeClr val="bg1"/>
                  </a:solidFill>
                  <a:latin typeface="Tahoma" pitchFamily="34" charset="0"/>
                </a:rPr>
                <a:t>INSONNIA</a:t>
              </a: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dissolv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ttangolo 3"/>
          <p:cNvSpPr>
            <a:spLocks noChangeArrowheads="1"/>
          </p:cNvSpPr>
          <p:nvPr/>
        </p:nvSpPr>
        <p:spPr bwMode="auto">
          <a:xfrm>
            <a:off x="1428750" y="2143125"/>
            <a:ext cx="6286500" cy="1816100"/>
          </a:xfrm>
          <a:prstGeom prst="rect">
            <a:avLst/>
          </a:prstGeom>
          <a:noFill/>
          <a:ln w="9525">
            <a:noFill/>
            <a:miter lim="800000"/>
            <a:headEnd/>
            <a:tailEnd/>
          </a:ln>
        </p:spPr>
        <p:txBody>
          <a:bodyPr>
            <a:spAutoFit/>
          </a:bodyPr>
          <a:lstStyle/>
          <a:p>
            <a:pPr algn="just"/>
            <a:r>
              <a:rPr lang="it-IT" sz="1600">
                <a:latin typeface="Arial" charset="0"/>
                <a:cs typeface="Arial" charset="0"/>
              </a:rPr>
              <a:t>L'insonnia è un problema di salute pubblica che colpisce grandi settori della popolazione su base situazionale, ricorrente o cronica. </a:t>
            </a:r>
          </a:p>
          <a:p>
            <a:pPr algn="just"/>
            <a:endParaRPr lang="it-IT" sz="1600">
              <a:latin typeface="Arial" charset="0"/>
              <a:cs typeface="Arial" charset="0"/>
            </a:endParaRPr>
          </a:p>
          <a:p>
            <a:pPr algn="just"/>
            <a:r>
              <a:rPr lang="it-IT" sz="1600">
                <a:latin typeface="Arial" charset="0"/>
                <a:cs typeface="Arial" charset="0"/>
              </a:rPr>
              <a:t>L’insonnia persistente è associata a significative disfunzioni diurne, ridotta qualità della vita. Quando l'insonnia persistente non è trattata aumentano i rischi di depressione maggiore e di ipertensione. </a:t>
            </a:r>
          </a:p>
        </p:txBody>
      </p:sp>
      <p:sp>
        <p:nvSpPr>
          <p:cNvPr id="5"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ttangolo 3"/>
          <p:cNvSpPr>
            <a:spLocks noChangeArrowheads="1"/>
          </p:cNvSpPr>
          <p:nvPr/>
        </p:nvSpPr>
        <p:spPr bwMode="auto">
          <a:xfrm>
            <a:off x="1285875" y="2143125"/>
            <a:ext cx="6643688" cy="1816100"/>
          </a:xfrm>
          <a:prstGeom prst="rect">
            <a:avLst/>
          </a:prstGeom>
          <a:noFill/>
          <a:ln w="9525">
            <a:noFill/>
            <a:miter lim="800000"/>
            <a:headEnd/>
            <a:tailEnd/>
          </a:ln>
        </p:spPr>
        <p:txBody>
          <a:bodyPr>
            <a:spAutoFit/>
          </a:bodyPr>
          <a:lstStyle/>
          <a:p>
            <a:pPr algn="just"/>
            <a:r>
              <a:rPr lang="it-IT" sz="1600">
                <a:latin typeface="Arial" charset="0"/>
                <a:cs typeface="Arial" charset="0"/>
              </a:rPr>
              <a:t>Nonostante la sua alta frequenza, morbosità, e costi, l'insonnia spesso resta non curata o viene trattata con auto-rimedi (es. alcool, medicine da banco) di discutibile efficacia e sicurezza.</a:t>
            </a:r>
          </a:p>
          <a:p>
            <a:pPr algn="just"/>
            <a:endParaRPr lang="it-IT" sz="1600">
              <a:latin typeface="Arial" charset="0"/>
              <a:cs typeface="Arial" charset="0"/>
            </a:endParaRPr>
          </a:p>
          <a:p>
            <a:pPr algn="just"/>
            <a:r>
              <a:rPr lang="it-IT" sz="1600">
                <a:latin typeface="Arial" charset="0"/>
                <a:cs typeface="Arial" charset="0"/>
              </a:rPr>
              <a:t>La terapia cognitiva comportamentale (CBT) e la farmacoterapia (agonisti del recettore delle benzodiazepine) sono i soli trattamenti che hanno un’adeguata evidenza clinica nella gestione dell'insonnia. </a:t>
            </a:r>
          </a:p>
        </p:txBody>
      </p:sp>
      <p:sp>
        <p:nvSpPr>
          <p:cNvPr id="3"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
          <p:cNvSpPr>
            <a:spLocks noChangeArrowheads="1"/>
          </p:cNvSpPr>
          <p:nvPr/>
        </p:nvSpPr>
        <p:spPr bwMode="auto">
          <a:xfrm>
            <a:off x="785813" y="2071688"/>
            <a:ext cx="7715250" cy="2800350"/>
          </a:xfrm>
          <a:prstGeom prst="rect">
            <a:avLst/>
          </a:prstGeom>
          <a:noFill/>
          <a:ln w="9525">
            <a:noFill/>
            <a:miter lim="800000"/>
            <a:headEnd/>
            <a:tailEnd/>
          </a:ln>
        </p:spPr>
        <p:txBody>
          <a:bodyPr anchor="ctr">
            <a:spAutoFit/>
          </a:bodyPr>
          <a:lstStyle/>
          <a:p>
            <a:pPr algn="just" eaLnBrk="0" hangingPunct="0"/>
            <a:r>
              <a:rPr lang="it-IT" sz="1600">
                <a:latin typeface="Arial" charset="0"/>
                <a:ea typeface="Times New Roman" pitchFamily="18" charset="0"/>
                <a:cs typeface="Arial" charset="0"/>
              </a:rPr>
              <a:t>Pochissime sono le persone che non hanno avuto esperienza diretta di una o più notti trascorse insonni. I fattori che possono alterare la qualità e la quantità del sonno sono numerosissimi, sono di natura individuale, sociale e lavorativa e si combinano tra loro nei modi più diversi. </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E’ comunemente riportato che il 10-15% della popolazione adulta soffre d’insonnia persistente e che almeno un terzo della popolazione generale deve aspettarsi di soffrire occasionalmente di questo disturbo nel corso della vita.</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I disturbi del sonno sono particolarmente diffusi nella popolazione più anziana, in cui raggiungono una prevalenza del 47% (Doghramji, 2006).</a:t>
            </a:r>
          </a:p>
        </p:txBody>
      </p:sp>
      <p:sp>
        <p:nvSpPr>
          <p:cNvPr id="5"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ctrTitle"/>
          </p:nvPr>
        </p:nvSpPr>
        <p:spPr>
          <a:xfrm>
            <a:off x="685800" y="6429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Desensibilizzazione sistematica</a:t>
            </a:r>
            <a:r>
              <a:rPr lang="it-IT" sz="1500" dirty="0" smtClean="0">
                <a:solidFill>
                  <a:schemeClr val="tx1"/>
                </a:solidFill>
                <a:effectLst>
                  <a:outerShdw blurRad="38100" dist="38100" dir="2700000" algn="tl">
                    <a:srgbClr val="C0C0C0"/>
                  </a:outerShdw>
                </a:effectLst>
                <a:latin typeface="Tempus Sans ITC" pitchFamily="82" charset="0"/>
              </a:rPr>
              <a:t/>
            </a:r>
            <a:br>
              <a:rPr lang="it-IT" sz="1500" dirty="0" smtClean="0">
                <a:solidFill>
                  <a:schemeClr val="tx1"/>
                </a:solidFill>
                <a:effectLst>
                  <a:outerShdw blurRad="38100" dist="38100" dir="2700000" algn="tl">
                    <a:srgbClr val="C0C0C0"/>
                  </a:outerShdw>
                </a:effectLst>
                <a:latin typeface="Tempus Sans ITC" pitchFamily="82" charset="0"/>
              </a:rPr>
            </a:br>
            <a:r>
              <a:rPr lang="it-IT" sz="1500" dirty="0" smtClean="0">
                <a:solidFill>
                  <a:schemeClr val="tx1"/>
                </a:solidFill>
                <a:effectLst>
                  <a:outerShdw blurRad="38100" dist="38100" dir="2700000" algn="tl">
                    <a:srgbClr val="C0C0C0"/>
                  </a:outerShdw>
                </a:effectLst>
                <a:latin typeface="Tempus Sans ITC" pitchFamily="82" charset="0"/>
              </a:rPr>
              <a:t>(</a:t>
            </a:r>
            <a:r>
              <a:rPr lang="it-IT" sz="1500" dirty="0" err="1" smtClean="0">
                <a:solidFill>
                  <a:schemeClr val="tx1"/>
                </a:solidFill>
                <a:effectLst>
                  <a:outerShdw blurRad="38100" dist="38100" dir="2700000" algn="tl">
                    <a:srgbClr val="C0C0C0"/>
                  </a:outerShdw>
                </a:effectLst>
                <a:latin typeface="Tempus Sans ITC" pitchFamily="82" charset="0"/>
              </a:rPr>
              <a:t>Wolpe</a:t>
            </a:r>
            <a:r>
              <a:rPr lang="it-IT" sz="1500" dirty="0" smtClean="0">
                <a:solidFill>
                  <a:schemeClr val="tx1"/>
                </a:solidFill>
                <a:effectLst>
                  <a:outerShdw blurRad="38100" dist="38100" dir="2700000" algn="tl">
                    <a:srgbClr val="C0C0C0"/>
                  </a:outerShdw>
                </a:effectLst>
                <a:latin typeface="Tempus Sans ITC" pitchFamily="82" charset="0"/>
              </a:rPr>
              <a:t>, 1958)</a:t>
            </a:r>
            <a:br>
              <a:rPr lang="it-IT" sz="1500" dirty="0" smtClean="0">
                <a:solidFill>
                  <a:schemeClr val="tx1"/>
                </a:solidFill>
                <a:effectLst>
                  <a:outerShdw blurRad="38100" dist="38100" dir="2700000" algn="tl">
                    <a:srgbClr val="C0C0C0"/>
                  </a:outerShdw>
                </a:effectLst>
                <a:latin typeface="Tempus Sans ITC" pitchFamily="82" charset="0"/>
              </a:rPr>
            </a:br>
            <a:r>
              <a:rPr lang="it-IT" sz="500" dirty="0" smtClean="0">
                <a:solidFill>
                  <a:schemeClr val="tx1"/>
                </a:solidFill>
                <a:effectLst>
                  <a:outerShdw blurRad="38100" dist="38100" dir="2700000" algn="tl">
                    <a:srgbClr val="C0C0C0"/>
                  </a:outerShdw>
                </a:effectLst>
                <a:latin typeface="Tempus Sans ITC" pitchFamily="82" charset="0"/>
              </a:rPr>
              <a:t/>
            </a:r>
            <a:br>
              <a:rPr lang="it-IT" sz="500" dirty="0" smtClean="0">
                <a:solidFill>
                  <a:schemeClr val="tx1"/>
                </a:solidFill>
                <a:effectLst>
                  <a:outerShdw blurRad="38100" dist="38100" dir="2700000" algn="tl">
                    <a:srgbClr val="C0C0C0"/>
                  </a:outerShdw>
                </a:effectLst>
                <a:latin typeface="Tempus Sans ITC" pitchFamily="82" charset="0"/>
              </a:rPr>
            </a:br>
            <a:r>
              <a:rPr lang="it-IT" sz="2500" dirty="0" smtClean="0">
                <a:solidFill>
                  <a:srgbClr val="FF0000"/>
                </a:solidFill>
                <a:effectLst>
                  <a:outerShdw blurRad="38100" dist="38100" dir="2700000" algn="tl">
                    <a:srgbClr val="C0C0C0"/>
                  </a:outerShdw>
                </a:effectLst>
                <a:latin typeface="Tempus Sans ITC" pitchFamily="82" charset="0"/>
              </a:rPr>
              <a:t>ansia vs. rilassamento</a:t>
            </a:r>
          </a:p>
        </p:txBody>
      </p:sp>
      <p:sp>
        <p:nvSpPr>
          <p:cNvPr id="3" name="Rettangolo 2"/>
          <p:cNvSpPr/>
          <p:nvPr/>
        </p:nvSpPr>
        <p:spPr>
          <a:xfrm>
            <a:off x="642938" y="2071678"/>
            <a:ext cx="7929562" cy="4832092"/>
          </a:xfrm>
          <a:prstGeom prst="rect">
            <a:avLst/>
          </a:prstGeom>
        </p:spPr>
        <p:txBody>
          <a:bodyPr>
            <a:spAutoFit/>
          </a:bodyPr>
          <a:lstStyle/>
          <a:p>
            <a:pPr algn="just">
              <a:defRPr/>
            </a:pPr>
            <a:r>
              <a:rPr lang="it-IT" sz="2000" cap="small" dirty="0"/>
              <a:t>Elementi terapeutici</a:t>
            </a:r>
            <a:r>
              <a:rPr lang="it-IT" sz="2000" b="0" cap="small" dirty="0"/>
              <a:t>:</a:t>
            </a:r>
          </a:p>
          <a:p>
            <a:pPr algn="just">
              <a:defRPr/>
            </a:pPr>
            <a:endParaRPr lang="it-IT" sz="2000" b="0" dirty="0"/>
          </a:p>
          <a:p>
            <a:pPr algn="just">
              <a:defRPr/>
            </a:pPr>
            <a:r>
              <a:rPr lang="it-IT" sz="2000" b="0" dirty="0"/>
              <a:t>- 	l'addestramento al rilassamento muscolare;</a:t>
            </a:r>
          </a:p>
          <a:p>
            <a:pPr algn="just">
              <a:buFontTx/>
              <a:buChar char="-"/>
              <a:defRPr/>
            </a:pPr>
            <a:r>
              <a:rPr lang="it-IT" sz="2000" b="0" dirty="0"/>
              <a:t>	la costruzione di una gerarchia individualizzata di stimoli 	ansiogeni (gerarchia delle situazioni ansiogene</a:t>
            </a:r>
            <a:r>
              <a:rPr lang="it-IT" sz="2000" b="0" dirty="0" smtClean="0"/>
              <a:t>);</a:t>
            </a:r>
          </a:p>
          <a:p>
            <a:pPr algn="just">
              <a:buFontTx/>
              <a:buChar char="-"/>
              <a:defRPr/>
            </a:pPr>
            <a:endParaRPr lang="it-IT" sz="800" b="0" dirty="0"/>
          </a:p>
          <a:p>
            <a:pPr algn="just">
              <a:defRPr/>
            </a:pPr>
            <a:r>
              <a:rPr lang="it-IT" sz="2000" b="0" dirty="0"/>
              <a:t>	</a:t>
            </a:r>
            <a:r>
              <a:rPr lang="it-IT" sz="2000" b="0" u="sng" cap="small" dirty="0"/>
              <a:t>Principio della gradualità e di frammentarietà</a:t>
            </a:r>
          </a:p>
          <a:p>
            <a:pPr algn="just">
              <a:defRPr/>
            </a:pPr>
            <a:r>
              <a:rPr lang="it-IT" sz="2000" b="0" dirty="0"/>
              <a:t>	Si deve quantificare la paura: SUD (unità Soggettive di 	Disagio) espresse in </a:t>
            </a:r>
            <a:r>
              <a:rPr lang="it-IT" sz="2000" b="0" dirty="0" smtClean="0"/>
              <a:t>%</a:t>
            </a:r>
          </a:p>
          <a:p>
            <a:pPr algn="just">
              <a:defRPr/>
            </a:pPr>
            <a:endParaRPr lang="it-IT" sz="2000" b="0" dirty="0"/>
          </a:p>
          <a:p>
            <a:pPr algn="just">
              <a:buFontTx/>
              <a:buChar char="-"/>
              <a:defRPr/>
            </a:pPr>
            <a:r>
              <a:rPr lang="it-IT" sz="2000" b="0" dirty="0" smtClean="0"/>
              <a:t> 	esposizione </a:t>
            </a:r>
            <a:r>
              <a:rPr lang="it-IT" sz="2000" b="0" dirty="0"/>
              <a:t>in vivo o in vitro (immaginazione, ipnosi</a:t>
            </a:r>
            <a:r>
              <a:rPr lang="it-IT" sz="2000" b="0" dirty="0" smtClean="0"/>
              <a:t>);</a:t>
            </a:r>
          </a:p>
          <a:p>
            <a:pPr algn="just">
              <a:defRPr/>
            </a:pPr>
            <a:r>
              <a:rPr lang="it-IT" sz="2000" b="0" dirty="0" smtClean="0"/>
              <a:t> </a:t>
            </a:r>
            <a:endParaRPr lang="it-IT" sz="2000" b="0" dirty="0"/>
          </a:p>
          <a:p>
            <a:pPr algn="just">
              <a:defRPr/>
            </a:pPr>
            <a:r>
              <a:rPr lang="it-IT" sz="2000" b="0" dirty="0"/>
              <a:t>	abbinamento degli item della gerarchia con lo stato di </a:t>
            </a:r>
            <a:r>
              <a:rPr lang="it-IT" sz="2000" b="0" dirty="0" smtClean="0"/>
              <a:t>	rilassamento </a:t>
            </a:r>
            <a:r>
              <a:rPr lang="it-IT" sz="2000" dirty="0" smtClean="0"/>
              <a:t>(</a:t>
            </a:r>
            <a:r>
              <a:rPr lang="it-IT" sz="2000" dirty="0" smtClean="0">
                <a:sym typeface="Wingdings" pitchFamily="2" charset="2"/>
              </a:rPr>
              <a:t> risposta inibitoria</a:t>
            </a:r>
            <a:r>
              <a:rPr lang="it-IT" sz="2000" dirty="0" smtClean="0"/>
              <a:t>) </a:t>
            </a:r>
          </a:p>
          <a:p>
            <a:pPr algn="just">
              <a:defRPr/>
            </a:pPr>
            <a:r>
              <a:rPr lang="it-IT" sz="2000" b="0" dirty="0" smtClean="0"/>
              <a:t>	</a:t>
            </a:r>
            <a:r>
              <a:rPr lang="it-IT" sz="2000" b="0" u="sng" dirty="0" smtClean="0"/>
              <a:t>NB</a:t>
            </a:r>
            <a:r>
              <a:rPr lang="it-IT" sz="2000" b="0" dirty="0" smtClean="0"/>
              <a:t> desensibilizzazione </a:t>
            </a:r>
            <a:r>
              <a:rPr lang="it-IT" sz="2000" b="0" dirty="0"/>
              <a:t>sistematica vera e </a:t>
            </a:r>
            <a:r>
              <a:rPr lang="it-IT" sz="2000" b="0" dirty="0" smtClean="0"/>
              <a:t>propria.</a:t>
            </a:r>
            <a:endParaRPr lang="it-IT" sz="2000" b="0" dirty="0"/>
          </a:p>
          <a:p>
            <a:pPr algn="just">
              <a:defRPr/>
            </a:pPr>
            <a:r>
              <a:rPr lang="it-IT" sz="2000" b="0" dirty="0"/>
              <a:t> </a:t>
            </a:r>
          </a:p>
        </p:txBody>
      </p:sp>
    </p:spTree>
  </p:cSld>
  <p:clrMapOvr>
    <a:masterClrMapping/>
  </p:clrMapOvr>
  <p:transition>
    <p:random/>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
          <p:cNvSpPr>
            <a:spLocks noChangeArrowheads="1"/>
          </p:cNvSpPr>
          <p:nvPr/>
        </p:nvSpPr>
        <p:spPr bwMode="auto">
          <a:xfrm>
            <a:off x="785813" y="1985963"/>
            <a:ext cx="7715250" cy="2800350"/>
          </a:xfrm>
          <a:prstGeom prst="rect">
            <a:avLst/>
          </a:prstGeom>
          <a:noFill/>
          <a:ln w="9525">
            <a:noFill/>
            <a:miter lim="800000"/>
            <a:headEnd/>
            <a:tailEnd/>
          </a:ln>
        </p:spPr>
        <p:txBody>
          <a:bodyPr anchor="ctr">
            <a:spAutoFit/>
          </a:bodyPr>
          <a:lstStyle/>
          <a:p>
            <a:pPr algn="just" eaLnBrk="0" hangingPunct="0"/>
            <a:r>
              <a:rPr lang="it-IT" sz="1600">
                <a:latin typeface="Arial" charset="0"/>
                <a:ea typeface="Times New Roman" pitchFamily="18" charset="0"/>
                <a:cs typeface="Arial" charset="0"/>
              </a:rPr>
              <a:t>Il sonno è un momento essenziale di riposo e di benessere: favorisce, infatti, tutti i processi di rigenerazione e crescita e permette di fissare nella memoria le esperienze fatte durante la veglia. </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Studi epidemiologici, pur non avendo chiarito un nesso di causalità, hanno evidenziato un’associazione tra insonnia e depressione, abuso di sostanze e suicidio e hanno messo in relazione una ridotta aspettativa di vita con l’utilizzo cronico di farmaci ipnotici. L’insonnia e il conseguente utilizzo di farmaci non rappresenterebbero di per sé un pericolo per la salute ma sarebbero piuttosto indicatori di processi morbosi associati (Kripke et al., 2002; Taylor et al., 2003).</a:t>
            </a:r>
          </a:p>
          <a:p>
            <a:pPr algn="just" eaLnBrk="0" hangingPunct="0"/>
            <a:endParaRPr lang="it-IT" sz="1600">
              <a:latin typeface="Arial" charset="0"/>
              <a:ea typeface="Times New Roman" pitchFamily="18" charset="0"/>
              <a:cs typeface="Arial" charset="0"/>
            </a:endParaRPr>
          </a:p>
        </p:txBody>
      </p:sp>
      <p:sp>
        <p:nvSpPr>
          <p:cNvPr id="3"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1"/>
          <p:cNvSpPr>
            <a:spLocks noChangeArrowheads="1"/>
          </p:cNvSpPr>
          <p:nvPr/>
        </p:nvSpPr>
        <p:spPr bwMode="auto">
          <a:xfrm>
            <a:off x="642938" y="2071688"/>
            <a:ext cx="7715250" cy="2554287"/>
          </a:xfrm>
          <a:prstGeom prst="rect">
            <a:avLst/>
          </a:prstGeom>
          <a:noFill/>
          <a:ln w="9525">
            <a:noFill/>
            <a:miter lim="800000"/>
            <a:headEnd/>
            <a:tailEnd/>
          </a:ln>
        </p:spPr>
        <p:txBody>
          <a:bodyPr anchor="ctr">
            <a:spAutoFit/>
          </a:bodyPr>
          <a:lstStyle/>
          <a:p>
            <a:pPr algn="just" eaLnBrk="0" hangingPunct="0"/>
            <a:r>
              <a:rPr lang="it-IT" sz="1600">
                <a:latin typeface="Arial" charset="0"/>
                <a:ea typeface="Times New Roman" pitchFamily="18" charset="0"/>
                <a:cs typeface="Arial" charset="0"/>
              </a:rPr>
              <a:t>L’insonnia fa parte delle </a:t>
            </a:r>
            <a:r>
              <a:rPr lang="it-IT" sz="1600" i="1">
                <a:latin typeface="Arial" charset="0"/>
                <a:ea typeface="Times New Roman" pitchFamily="18" charset="0"/>
                <a:cs typeface="Arial" charset="0"/>
              </a:rPr>
              <a:t>dissonnie</a:t>
            </a:r>
            <a:r>
              <a:rPr lang="it-IT" sz="1600">
                <a:latin typeface="Arial" charset="0"/>
                <a:ea typeface="Times New Roman" pitchFamily="18" charset="0"/>
                <a:cs typeface="Arial" charset="0"/>
              </a:rPr>
              <a:t>, disturbi dovuti ad alterazioni di ritmo, quantità e qualità del sonno, così come le apnee notturne e le </a:t>
            </a:r>
            <a:r>
              <a:rPr lang="it-IT" sz="1600" u="sng">
                <a:latin typeface="Arial" charset="0"/>
                <a:ea typeface="Times New Roman" pitchFamily="18" charset="0"/>
                <a:cs typeface="Arial" charset="0"/>
              </a:rPr>
              <a:t>ipersonnie</a:t>
            </a:r>
            <a:r>
              <a:rPr lang="it-IT" sz="1600">
                <a:latin typeface="Arial" charset="0"/>
                <a:ea typeface="Times New Roman" pitchFamily="18" charset="0"/>
                <a:cs typeface="Arial" charset="0"/>
              </a:rPr>
              <a:t> (narcolessia). </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Un altro gruppo di disturbi del sonno è quello delle </a:t>
            </a:r>
            <a:r>
              <a:rPr lang="it-IT" sz="1600" i="1">
                <a:latin typeface="Arial" charset="0"/>
                <a:ea typeface="Times New Roman" pitchFamily="18" charset="0"/>
                <a:cs typeface="Arial" charset="0"/>
              </a:rPr>
              <a:t>parasonnie</a:t>
            </a:r>
            <a:r>
              <a:rPr lang="it-IT" sz="1600">
                <a:latin typeface="Arial" charset="0"/>
                <a:ea typeface="Times New Roman" pitchFamily="18" charset="0"/>
                <a:cs typeface="Arial" charset="0"/>
              </a:rPr>
              <a:t>, caratterizzate dalla presenza d’eventi anomali e indesiderati nel corso del sonno, o nelle fasi di passaggio tra la veglia ed il sonno. Sono parasonnie il </a:t>
            </a:r>
            <a:r>
              <a:rPr lang="it-IT" sz="1600" u="sng">
                <a:latin typeface="Arial" charset="0"/>
                <a:ea typeface="Times New Roman" pitchFamily="18" charset="0"/>
                <a:cs typeface="Arial" charset="0"/>
              </a:rPr>
              <a:t>sonnambulismo</a:t>
            </a:r>
            <a:r>
              <a:rPr lang="it-IT" sz="1600">
                <a:latin typeface="Arial" charset="0"/>
                <a:ea typeface="Times New Roman" pitchFamily="18" charset="0"/>
                <a:cs typeface="Arial" charset="0"/>
              </a:rPr>
              <a:t>, il sonniloquio (parlare durante il sonno), gli incubi, </a:t>
            </a:r>
            <a:r>
              <a:rPr lang="it-IT" sz="1600" u="sng">
                <a:latin typeface="Arial" charset="0"/>
                <a:ea typeface="Times New Roman" pitchFamily="18" charset="0"/>
                <a:cs typeface="Arial" charset="0"/>
              </a:rPr>
              <a:t>l’enuresi</a:t>
            </a:r>
            <a:r>
              <a:rPr lang="it-IT" sz="1600">
                <a:latin typeface="Arial" charset="0"/>
                <a:ea typeface="Times New Roman" pitchFamily="18" charset="0"/>
                <a:cs typeface="Arial" charset="0"/>
              </a:rPr>
              <a:t> (minzione involontaria), il </a:t>
            </a:r>
            <a:r>
              <a:rPr lang="it-IT" sz="1600" u="sng">
                <a:latin typeface="Arial" charset="0"/>
                <a:ea typeface="Times New Roman" pitchFamily="18" charset="0"/>
                <a:cs typeface="Arial" charset="0"/>
              </a:rPr>
              <a:t>bruxismo</a:t>
            </a:r>
            <a:r>
              <a:rPr lang="it-IT" sz="1600">
                <a:latin typeface="Arial" charset="0"/>
                <a:ea typeface="Times New Roman" pitchFamily="18" charset="0"/>
                <a:cs typeface="Arial" charset="0"/>
              </a:rPr>
              <a:t> (digrignare i denti), la sindrome delle gambe senza riposo (movimenti involontari delle gambe, che disturbano l'addormentamento).</a:t>
            </a:r>
          </a:p>
          <a:p>
            <a:pPr algn="just" eaLnBrk="0" hangingPunct="0"/>
            <a:endParaRPr lang="it-IT" sz="1600">
              <a:latin typeface="Arial" charset="0"/>
              <a:ea typeface="Times New Roman" pitchFamily="18" charset="0"/>
              <a:cs typeface="Arial" charset="0"/>
            </a:endParaRPr>
          </a:p>
        </p:txBody>
      </p:sp>
      <p:sp>
        <p:nvSpPr>
          <p:cNvPr id="3"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1"/>
          <p:cNvSpPr>
            <a:spLocks noChangeArrowheads="1"/>
          </p:cNvSpPr>
          <p:nvPr/>
        </p:nvSpPr>
        <p:spPr bwMode="auto">
          <a:xfrm>
            <a:off x="642938" y="1714500"/>
            <a:ext cx="7715250" cy="4524375"/>
          </a:xfrm>
          <a:prstGeom prst="rect">
            <a:avLst/>
          </a:prstGeom>
          <a:noFill/>
          <a:ln w="9525">
            <a:noFill/>
            <a:miter lim="800000"/>
            <a:headEnd/>
            <a:tailEnd/>
          </a:ln>
        </p:spPr>
        <p:txBody>
          <a:bodyPr anchor="ctr">
            <a:spAutoFit/>
          </a:bodyPr>
          <a:lstStyle/>
          <a:p>
            <a:pPr algn="just" eaLnBrk="0" hangingPunct="0"/>
            <a:r>
              <a:rPr lang="it-IT" sz="1600">
                <a:latin typeface="Arial" charset="0"/>
                <a:ea typeface="Times New Roman" pitchFamily="18" charset="0"/>
                <a:cs typeface="Arial" charset="0"/>
              </a:rPr>
              <a:t>L’insonnia si può presentare in tanti modi diversi, ecco perché clinicamente viene classificata tenendo conto di almeno tre parametri: </a:t>
            </a:r>
          </a:p>
          <a:p>
            <a:pPr algn="just" eaLnBrk="0" hangingPunct="0"/>
            <a:r>
              <a:rPr lang="it-IT" sz="1600">
                <a:latin typeface="Arial" charset="0"/>
                <a:ea typeface="Times New Roman" pitchFamily="18" charset="0"/>
                <a:cs typeface="Arial" charset="0"/>
              </a:rPr>
              <a:t>	la sua  (a) durata, le possibili  (b) cause e la (c) tipologia. </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(a) 	La durata dell’insonnia è molto variabile e può subire modificazioni nel corso della vita di uno stesso individuo. Può esserci insonnia occasionale, persistente (più di un mese) o cronica (anni).</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(b) 	Per quanto riguarda le cause dell’insonnia, si distinguono l'insonnia primaria (il paziente è sano e non ci sono cause apparenti che giustifichino il disturbo) e l’insonnia secondaria (l’insonnia è legata ad altre malattie fisiche o altri problemi psicologici, come la depressione).</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(c) 	Occorre distinguere l'insonnia iniziale o precoce (il paziente fa fatica ad addormentarsi), quella centrale (caratterizzata da frequenti e sostenuti risvegli durante la notte) e quella tardiva (caratterizzata da risveglio mattutino precoce). Esiste anche un'insonnia soggettiva, ovvero la percezione di dormire poco e male, nonostante dati oggettivi (es. polisonnografia ) dimostrino il contrario.</a:t>
            </a:r>
          </a:p>
        </p:txBody>
      </p:sp>
      <p:sp>
        <p:nvSpPr>
          <p:cNvPr id="3"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Tree>
  </p:cSld>
  <p:clrMapOvr>
    <a:masterClrMapping/>
  </p:clrMapOvr>
  <p:transition>
    <p:random/>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Insonnia</a:t>
            </a:r>
          </a:p>
        </p:txBody>
      </p:sp>
      <p:sp>
        <p:nvSpPr>
          <p:cNvPr id="61443" name="Rectangle 1"/>
          <p:cNvSpPr>
            <a:spLocks noChangeArrowheads="1"/>
          </p:cNvSpPr>
          <p:nvPr/>
        </p:nvSpPr>
        <p:spPr bwMode="auto">
          <a:xfrm>
            <a:off x="1000125" y="1857375"/>
            <a:ext cx="7358063" cy="2308225"/>
          </a:xfrm>
          <a:prstGeom prst="rect">
            <a:avLst/>
          </a:prstGeom>
          <a:noFill/>
          <a:ln w="9525">
            <a:noFill/>
            <a:miter lim="800000"/>
            <a:headEnd/>
            <a:tailEnd/>
          </a:ln>
        </p:spPr>
        <p:txBody>
          <a:bodyPr anchor="ctr">
            <a:spAutoFit/>
          </a:bodyPr>
          <a:lstStyle/>
          <a:p>
            <a:pPr algn="just" eaLnBrk="0" hangingPunct="0"/>
            <a:r>
              <a:rPr lang="it-IT" sz="1600">
                <a:latin typeface="Arial" charset="0"/>
                <a:ea typeface="Times New Roman" pitchFamily="18" charset="0"/>
                <a:cs typeface="Arial" charset="0"/>
              </a:rPr>
              <a:t>Da distinguere è la cosiddetta sindrome da deprivazione di sonno che, pur non essendo clinicamente distinguibile dall’insonnia primaria, è caratterizzata da un’eccessiva sonnolenza diurna e tendenza all’addormentamento ed è legata ad un debito cronico di sonno che viene patologicamente ad instaurarsi per obblighi familiari e professionali o per abitudini di vita scorrette.</a:t>
            </a:r>
          </a:p>
          <a:p>
            <a:pPr algn="just" eaLnBrk="0" hangingPunct="0"/>
            <a:endParaRPr lang="it-IT" sz="1600">
              <a:latin typeface="Arial" charset="0"/>
              <a:ea typeface="Times New Roman" pitchFamily="18" charset="0"/>
              <a:cs typeface="Arial" charset="0"/>
            </a:endParaRPr>
          </a:p>
          <a:p>
            <a:pPr algn="just" eaLnBrk="0" hangingPunct="0"/>
            <a:r>
              <a:rPr lang="it-IT" sz="1600">
                <a:latin typeface="Arial" charset="0"/>
                <a:ea typeface="Times New Roman" pitchFamily="18" charset="0"/>
                <a:cs typeface="Arial" charset="0"/>
              </a:rPr>
              <a:t>Vi è infine la cosiddetta insonnia dei turnisti legata ad un alterazione cronica, in soggetti predisposti, del ritmo sonno-veglia (simile ma occasionale la sindrome da Jet Lag)</a:t>
            </a:r>
          </a:p>
        </p:txBody>
      </p:sp>
    </p:spTree>
  </p:cSld>
  <p:clrMapOvr>
    <a:masterClrMapping/>
  </p:clrMapOvr>
  <p:transition>
    <p:random/>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noChangeArrowheads="1"/>
          </p:cNvSpPr>
          <p:nvPr>
            <p:ph type="body" idx="1"/>
          </p:nvPr>
        </p:nvSpPr>
        <p:spPr>
          <a:xfrm>
            <a:off x="3422650" y="828675"/>
            <a:ext cx="2228850" cy="584200"/>
          </a:xfrm>
        </p:spPr>
        <p:txBody>
          <a:bodyPr/>
          <a:lstStyle/>
          <a:p>
            <a:pPr algn="ctr" eaLnBrk="1" hangingPunct="1">
              <a:buFontTx/>
              <a:buNone/>
            </a:pPr>
            <a:r>
              <a:rPr lang="it-IT" sz="3600" smtClean="0">
                <a:latin typeface="Tahoma" pitchFamily="34" charset="0"/>
              </a:rPr>
              <a:t>Diagnosi</a:t>
            </a:r>
          </a:p>
        </p:txBody>
      </p:sp>
      <p:sp>
        <p:nvSpPr>
          <p:cNvPr id="62467" name="Rectangle 4"/>
          <p:cNvSpPr>
            <a:spLocks noChangeArrowheads="1"/>
          </p:cNvSpPr>
          <p:nvPr/>
        </p:nvSpPr>
        <p:spPr bwMode="auto">
          <a:xfrm>
            <a:off x="1295400" y="1800225"/>
            <a:ext cx="6605588" cy="2771775"/>
          </a:xfrm>
          <a:prstGeom prst="rect">
            <a:avLst/>
          </a:prstGeom>
          <a:noFill/>
          <a:ln w="9525">
            <a:noFill/>
            <a:miter lim="800000"/>
            <a:headEnd/>
            <a:tailEnd/>
          </a:ln>
        </p:spPr>
        <p:txBody>
          <a:bodyPr anchor="ctr">
            <a:spAutoFit/>
          </a:bodyPr>
          <a:lstStyle/>
          <a:p>
            <a:pPr algn="ctr"/>
            <a:r>
              <a:rPr lang="en-US" sz="2200" i="1"/>
              <a:t>Difficoltà nell’iniziare o mantenere il sonno</a:t>
            </a:r>
          </a:p>
          <a:p>
            <a:pPr algn="ctr"/>
            <a:r>
              <a:rPr lang="en-US" sz="2200"/>
              <a:t>oppure</a:t>
            </a:r>
          </a:p>
          <a:p>
            <a:pPr algn="ctr"/>
            <a:r>
              <a:rPr lang="en-US" sz="2200" i="1"/>
              <a:t>un sonno non risoratore</a:t>
            </a:r>
          </a:p>
          <a:p>
            <a:pPr algn="ctr"/>
            <a:r>
              <a:rPr lang="en-US" sz="2200" i="1"/>
              <a:t>che si verifica </a:t>
            </a:r>
            <a:r>
              <a:rPr lang="en-US" sz="2200" i="1" u="sng"/>
              <a:t>almeno tre giorni alla settimana</a:t>
            </a:r>
          </a:p>
          <a:p>
            <a:pPr algn="ctr"/>
            <a:r>
              <a:rPr lang="en-US" sz="2200"/>
              <a:t>e</a:t>
            </a:r>
          </a:p>
          <a:p>
            <a:pPr algn="ctr"/>
            <a:r>
              <a:rPr lang="en-US" sz="2200" i="1"/>
              <a:t>che influisce negativamente sulle attività quotidiane </a:t>
            </a:r>
          </a:p>
          <a:p>
            <a:pPr algn="ctr"/>
            <a:r>
              <a:rPr lang="en-US" sz="2200" i="1"/>
              <a:t>con disagio e compromissione funzionale</a:t>
            </a:r>
          </a:p>
          <a:p>
            <a:pPr algn="ctr"/>
            <a:r>
              <a:rPr lang="en-US" sz="2200"/>
              <a:t>						</a:t>
            </a:r>
            <a:r>
              <a:rPr lang="en-US" sz="2200" i="1"/>
              <a:t>OMS</a:t>
            </a:r>
          </a:p>
        </p:txBody>
      </p:sp>
      <p:grpSp>
        <p:nvGrpSpPr>
          <p:cNvPr id="2" name="Group 6"/>
          <p:cNvGrpSpPr>
            <a:grpSpLocks/>
          </p:cNvGrpSpPr>
          <p:nvPr/>
        </p:nvGrpSpPr>
        <p:grpSpPr bwMode="auto">
          <a:xfrm>
            <a:off x="457200" y="1066800"/>
            <a:ext cx="3505200" cy="774700"/>
            <a:chOff x="288" y="672"/>
            <a:chExt cx="2208" cy="488"/>
          </a:xfrm>
        </p:grpSpPr>
        <p:sp>
          <p:nvSpPr>
            <p:cNvPr id="62476" name="Text Box 4"/>
            <p:cNvSpPr txBox="1">
              <a:spLocks noChangeArrowheads="1"/>
            </p:cNvSpPr>
            <p:nvPr/>
          </p:nvSpPr>
          <p:spPr bwMode="auto">
            <a:xfrm>
              <a:off x="288" y="672"/>
              <a:ext cx="1728" cy="304"/>
            </a:xfrm>
            <a:prstGeom prst="rect">
              <a:avLst/>
            </a:prstGeom>
            <a:noFill/>
            <a:ln w="25400">
              <a:solidFill>
                <a:srgbClr val="FFFF00"/>
              </a:solidFill>
              <a:miter lim="800000"/>
              <a:headEnd/>
              <a:tailEnd/>
            </a:ln>
          </p:spPr>
          <p:txBody>
            <a:bodyPr>
              <a:spAutoFit/>
            </a:bodyPr>
            <a:lstStyle/>
            <a:p>
              <a:pPr algn="ctr">
                <a:spcBef>
                  <a:spcPct val="50000"/>
                </a:spcBef>
              </a:pPr>
              <a:r>
                <a:rPr lang="it-IT"/>
                <a:t>Insonnia precoce</a:t>
              </a:r>
            </a:p>
          </p:txBody>
        </p:sp>
        <p:sp>
          <p:nvSpPr>
            <p:cNvPr id="62477" name="Line 5"/>
            <p:cNvSpPr>
              <a:spLocks noChangeShapeType="1"/>
            </p:cNvSpPr>
            <p:nvPr/>
          </p:nvSpPr>
          <p:spPr bwMode="auto">
            <a:xfrm>
              <a:off x="2016" y="968"/>
              <a:ext cx="480" cy="192"/>
            </a:xfrm>
            <a:prstGeom prst="line">
              <a:avLst/>
            </a:prstGeom>
            <a:noFill/>
            <a:ln w="25400">
              <a:solidFill>
                <a:srgbClr val="FFFF00"/>
              </a:solidFill>
              <a:round/>
              <a:headEnd/>
              <a:tailEnd/>
            </a:ln>
          </p:spPr>
          <p:txBody>
            <a:bodyPr/>
            <a:lstStyle/>
            <a:p>
              <a:endParaRPr lang="it-IT"/>
            </a:p>
          </p:txBody>
        </p:sp>
      </p:grpSp>
      <p:grpSp>
        <p:nvGrpSpPr>
          <p:cNvPr id="3" name="Group 10"/>
          <p:cNvGrpSpPr>
            <a:grpSpLocks/>
          </p:cNvGrpSpPr>
          <p:nvPr/>
        </p:nvGrpSpPr>
        <p:grpSpPr bwMode="auto">
          <a:xfrm>
            <a:off x="5486400" y="762000"/>
            <a:ext cx="3276600" cy="1066800"/>
            <a:chOff x="3456" y="480"/>
            <a:chExt cx="2064" cy="672"/>
          </a:xfrm>
        </p:grpSpPr>
        <p:sp>
          <p:nvSpPr>
            <p:cNvPr id="62474" name="Text Box 8"/>
            <p:cNvSpPr txBox="1">
              <a:spLocks noChangeArrowheads="1"/>
            </p:cNvSpPr>
            <p:nvPr/>
          </p:nvSpPr>
          <p:spPr bwMode="auto">
            <a:xfrm>
              <a:off x="3792" y="480"/>
              <a:ext cx="1728" cy="304"/>
            </a:xfrm>
            <a:prstGeom prst="rect">
              <a:avLst/>
            </a:prstGeom>
            <a:noFill/>
            <a:ln w="25400">
              <a:solidFill>
                <a:srgbClr val="FFFF00"/>
              </a:solidFill>
              <a:miter lim="800000"/>
              <a:headEnd/>
              <a:tailEnd/>
            </a:ln>
          </p:spPr>
          <p:txBody>
            <a:bodyPr>
              <a:spAutoFit/>
            </a:bodyPr>
            <a:lstStyle/>
            <a:p>
              <a:pPr algn="ctr">
                <a:spcBef>
                  <a:spcPct val="50000"/>
                </a:spcBef>
              </a:pPr>
              <a:r>
                <a:rPr lang="it-IT"/>
                <a:t>Insonnia tardiva</a:t>
              </a:r>
            </a:p>
          </p:txBody>
        </p:sp>
        <p:sp>
          <p:nvSpPr>
            <p:cNvPr id="62475" name="Line 9"/>
            <p:cNvSpPr>
              <a:spLocks noChangeShapeType="1"/>
            </p:cNvSpPr>
            <p:nvPr/>
          </p:nvSpPr>
          <p:spPr bwMode="auto">
            <a:xfrm flipH="1">
              <a:off x="3456" y="768"/>
              <a:ext cx="336" cy="384"/>
            </a:xfrm>
            <a:prstGeom prst="line">
              <a:avLst/>
            </a:prstGeom>
            <a:noFill/>
            <a:ln w="25400">
              <a:solidFill>
                <a:srgbClr val="FFFF00"/>
              </a:solidFill>
              <a:round/>
              <a:headEnd/>
              <a:tailEnd/>
            </a:ln>
          </p:spPr>
          <p:txBody>
            <a:bodyPr/>
            <a:lstStyle/>
            <a:p>
              <a:endParaRPr lang="it-IT"/>
            </a:p>
          </p:txBody>
        </p:sp>
      </p:grpSp>
      <p:sp>
        <p:nvSpPr>
          <p:cNvPr id="4107" name="Text Box 11"/>
          <p:cNvSpPr txBox="1">
            <a:spLocks noChangeArrowheads="1"/>
          </p:cNvSpPr>
          <p:nvPr/>
        </p:nvSpPr>
        <p:spPr bwMode="auto">
          <a:xfrm>
            <a:off x="7620000" y="2362200"/>
            <a:ext cx="1371600" cy="482600"/>
          </a:xfrm>
          <a:prstGeom prst="rect">
            <a:avLst/>
          </a:prstGeom>
          <a:noFill/>
          <a:ln w="25400">
            <a:solidFill>
              <a:srgbClr val="FF0000"/>
            </a:solidFill>
            <a:miter lim="800000"/>
            <a:headEnd/>
            <a:tailEnd/>
          </a:ln>
        </p:spPr>
        <p:txBody>
          <a:bodyPr>
            <a:spAutoFit/>
          </a:bodyPr>
          <a:lstStyle/>
          <a:p>
            <a:pPr algn="ctr">
              <a:spcBef>
                <a:spcPct val="50000"/>
              </a:spcBef>
            </a:pPr>
            <a:r>
              <a:rPr lang="it-IT"/>
              <a:t>Qualità</a:t>
            </a:r>
          </a:p>
        </p:txBody>
      </p:sp>
      <p:sp>
        <p:nvSpPr>
          <p:cNvPr id="4108" name="Text Box 12"/>
          <p:cNvSpPr txBox="1">
            <a:spLocks noChangeArrowheads="1"/>
          </p:cNvSpPr>
          <p:nvPr/>
        </p:nvSpPr>
        <p:spPr bwMode="auto">
          <a:xfrm>
            <a:off x="7620000" y="1676400"/>
            <a:ext cx="1371600" cy="482600"/>
          </a:xfrm>
          <a:prstGeom prst="rect">
            <a:avLst/>
          </a:prstGeom>
          <a:noFill/>
          <a:ln w="25400">
            <a:solidFill>
              <a:srgbClr val="FF0000"/>
            </a:solidFill>
            <a:miter lim="800000"/>
            <a:headEnd/>
            <a:tailEnd/>
          </a:ln>
        </p:spPr>
        <p:txBody>
          <a:bodyPr>
            <a:spAutoFit/>
          </a:bodyPr>
          <a:lstStyle/>
          <a:p>
            <a:pPr algn="ctr">
              <a:spcBef>
                <a:spcPct val="50000"/>
              </a:spcBef>
            </a:pPr>
            <a:r>
              <a:rPr lang="it-IT"/>
              <a:t>Quantità</a:t>
            </a:r>
          </a:p>
        </p:txBody>
      </p:sp>
      <p:sp>
        <p:nvSpPr>
          <p:cNvPr id="4109" name="Text Box 13"/>
          <p:cNvSpPr txBox="1">
            <a:spLocks noChangeArrowheads="1"/>
          </p:cNvSpPr>
          <p:nvPr/>
        </p:nvSpPr>
        <p:spPr bwMode="auto">
          <a:xfrm>
            <a:off x="152400" y="2794000"/>
            <a:ext cx="1704975" cy="461963"/>
          </a:xfrm>
          <a:prstGeom prst="rect">
            <a:avLst/>
          </a:prstGeom>
          <a:noFill/>
          <a:ln w="25400">
            <a:solidFill>
              <a:srgbClr val="FF0000"/>
            </a:solidFill>
            <a:miter lim="800000"/>
            <a:headEnd/>
            <a:tailEnd/>
          </a:ln>
        </p:spPr>
        <p:txBody>
          <a:bodyPr>
            <a:spAutoFit/>
          </a:bodyPr>
          <a:lstStyle/>
          <a:p>
            <a:pPr algn="ctr">
              <a:spcBef>
                <a:spcPct val="50000"/>
              </a:spcBef>
            </a:pPr>
            <a:r>
              <a:rPr lang="it-IT"/>
              <a:t>Frequenza</a:t>
            </a:r>
          </a:p>
        </p:txBody>
      </p:sp>
      <p:sp>
        <p:nvSpPr>
          <p:cNvPr id="4110" name="Text Box 14"/>
          <p:cNvSpPr txBox="1">
            <a:spLocks noChangeArrowheads="1"/>
          </p:cNvSpPr>
          <p:nvPr/>
        </p:nvSpPr>
        <p:spPr bwMode="auto">
          <a:xfrm>
            <a:off x="152400" y="4394200"/>
            <a:ext cx="1905000" cy="482600"/>
          </a:xfrm>
          <a:prstGeom prst="rect">
            <a:avLst/>
          </a:prstGeom>
          <a:noFill/>
          <a:ln w="25400">
            <a:solidFill>
              <a:srgbClr val="FF0000"/>
            </a:solidFill>
            <a:miter lim="800000"/>
            <a:headEnd/>
            <a:tailEnd/>
          </a:ln>
        </p:spPr>
        <p:txBody>
          <a:bodyPr>
            <a:spAutoFit/>
          </a:bodyPr>
          <a:lstStyle/>
          <a:p>
            <a:pPr algn="ctr">
              <a:spcBef>
                <a:spcPct val="50000"/>
              </a:spcBef>
            </a:pPr>
            <a:r>
              <a:rPr lang="it-IT"/>
              <a:t>Conseguenze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108"/>
                                        </p:tgtEl>
                                        <p:attrNameLst>
                                          <p:attrName>style.visibility</p:attrName>
                                        </p:attrNameLst>
                                      </p:cBhvr>
                                      <p:to>
                                        <p:strVal val="visible"/>
                                      </p:to>
                                    </p:set>
                                    <p:animEffect transition="in" filter="dissolve">
                                      <p:cBhvr>
                                        <p:cTn id="17" dur="500"/>
                                        <p:tgtEl>
                                          <p:spTgt spid="4108"/>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107"/>
                                        </p:tgtEl>
                                        <p:attrNameLst>
                                          <p:attrName>style.visibility</p:attrName>
                                        </p:attrNameLst>
                                      </p:cBhvr>
                                      <p:to>
                                        <p:strVal val="visible"/>
                                      </p:to>
                                    </p:set>
                                    <p:animEffect transition="in" filter="dissolve">
                                      <p:cBhvr>
                                        <p:cTn id="22" dur="500"/>
                                        <p:tgtEl>
                                          <p:spTgt spid="4107"/>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109"/>
                                        </p:tgtEl>
                                        <p:attrNameLst>
                                          <p:attrName>style.visibility</p:attrName>
                                        </p:attrNameLst>
                                      </p:cBhvr>
                                      <p:to>
                                        <p:strVal val="visible"/>
                                      </p:to>
                                    </p:set>
                                    <p:animEffect transition="in" filter="dissolve">
                                      <p:cBhvr>
                                        <p:cTn id="27" dur="500"/>
                                        <p:tgtEl>
                                          <p:spTgt spid="4109"/>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110"/>
                                        </p:tgtEl>
                                        <p:attrNameLst>
                                          <p:attrName>style.visibility</p:attrName>
                                        </p:attrNameLst>
                                      </p:cBhvr>
                                      <p:to>
                                        <p:strVal val="visible"/>
                                      </p:to>
                                    </p:set>
                                    <p:animEffect transition="in" filter="dissolve">
                                      <p:cBhvr>
                                        <p:cTn id="32" dur="500"/>
                                        <p:tgtEl>
                                          <p:spTgt spid="4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7" grpId="0" animBg="1" autoUpdateAnimBg="0"/>
      <p:bldP spid="4108" grpId="0" animBg="1" autoUpdateAnimBg="0"/>
      <p:bldP spid="4109" grpId="0" animBg="1" autoUpdateAnimBg="0"/>
      <p:bldP spid="4110" grpId="0" animBg="1"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3"/>
          <p:cNvSpPr>
            <a:spLocks noGrp="1" noChangeArrowheads="1"/>
          </p:cNvSpPr>
          <p:nvPr>
            <p:ph type="body" idx="4294967295"/>
          </p:nvPr>
        </p:nvSpPr>
        <p:spPr>
          <a:xfrm>
            <a:off x="3422650" y="828675"/>
            <a:ext cx="2228850" cy="584200"/>
          </a:xfrm>
        </p:spPr>
        <p:txBody>
          <a:bodyPr/>
          <a:lstStyle/>
          <a:p>
            <a:pPr algn="ctr" eaLnBrk="1" hangingPunct="1">
              <a:buFontTx/>
              <a:buNone/>
            </a:pPr>
            <a:r>
              <a:rPr lang="it-IT" sz="3600" smtClean="0">
                <a:latin typeface="Tahoma" pitchFamily="34" charset="0"/>
              </a:rPr>
              <a:t>Diagnosi</a:t>
            </a:r>
          </a:p>
        </p:txBody>
      </p:sp>
      <p:sp>
        <p:nvSpPr>
          <p:cNvPr id="63491" name="Rectangle 4"/>
          <p:cNvSpPr>
            <a:spLocks noChangeArrowheads="1"/>
          </p:cNvSpPr>
          <p:nvPr/>
        </p:nvSpPr>
        <p:spPr bwMode="auto">
          <a:xfrm>
            <a:off x="1547813" y="2232025"/>
            <a:ext cx="6045200" cy="1917700"/>
          </a:xfrm>
          <a:prstGeom prst="rect">
            <a:avLst/>
          </a:prstGeom>
          <a:noFill/>
          <a:ln w="9525">
            <a:noFill/>
            <a:miter lim="800000"/>
            <a:headEnd/>
            <a:tailEnd/>
          </a:ln>
        </p:spPr>
        <p:txBody>
          <a:bodyPr anchor="ctr">
            <a:spAutoFit/>
          </a:bodyPr>
          <a:lstStyle/>
          <a:p>
            <a:pPr algn="just"/>
            <a:r>
              <a:rPr lang="en-US" i="1"/>
              <a:t>Quando una persona non riesce a trarre beneficio dal proprio sonno perché dorme troppo </a:t>
            </a:r>
            <a:r>
              <a:rPr lang="en-US" i="1" u="sng"/>
              <a:t>poco</a:t>
            </a:r>
            <a:r>
              <a:rPr lang="en-US" i="1"/>
              <a:t> oppure dorme </a:t>
            </a:r>
            <a:r>
              <a:rPr lang="en-US" i="1" u="sng"/>
              <a:t>male</a:t>
            </a:r>
            <a:r>
              <a:rPr lang="en-US" i="1"/>
              <a:t> e quando </a:t>
            </a:r>
            <a:r>
              <a:rPr lang="en-US" i="1" u="sng"/>
              <a:t>questa situazione perdura</a:t>
            </a:r>
            <a:r>
              <a:rPr lang="en-US" i="1"/>
              <a:t>, creando </a:t>
            </a:r>
            <a:r>
              <a:rPr lang="en-US" i="1" u="sng"/>
              <a:t>disagio</a:t>
            </a:r>
            <a:r>
              <a:rPr lang="en-US" i="1"/>
              <a:t>…. Si può parlare d’insonnia.</a:t>
            </a:r>
          </a:p>
        </p:txBody>
      </p:sp>
    </p:spTree>
  </p:cSld>
  <p:clrMapOvr>
    <a:masterClrMapping/>
  </p:clrMapOvr>
  <p:transition>
    <p:random/>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3"/>
          <p:cNvSpPr>
            <a:spLocks noGrp="1" noChangeArrowheads="1"/>
          </p:cNvSpPr>
          <p:nvPr>
            <p:ph type="body" idx="4294967295"/>
          </p:nvPr>
        </p:nvSpPr>
        <p:spPr>
          <a:xfrm>
            <a:off x="838200" y="609600"/>
            <a:ext cx="7467600" cy="584200"/>
          </a:xfrm>
        </p:spPr>
        <p:txBody>
          <a:bodyPr/>
          <a:lstStyle/>
          <a:p>
            <a:pPr algn="ctr" eaLnBrk="1" hangingPunct="1">
              <a:buFontTx/>
              <a:buNone/>
            </a:pPr>
            <a:r>
              <a:rPr lang="it-IT" smtClean="0">
                <a:latin typeface="Tahoma" pitchFamily="34" charset="0"/>
              </a:rPr>
              <a:t>Candidati ideali a una CBT dell’insonnia</a:t>
            </a:r>
          </a:p>
        </p:txBody>
      </p:sp>
      <p:sp>
        <p:nvSpPr>
          <p:cNvPr id="64515" name="Rectangle 4"/>
          <p:cNvSpPr>
            <a:spLocks noChangeArrowheads="1"/>
          </p:cNvSpPr>
          <p:nvPr/>
        </p:nvSpPr>
        <p:spPr bwMode="auto">
          <a:xfrm>
            <a:off x="1219200" y="1647825"/>
            <a:ext cx="7696200" cy="3776663"/>
          </a:xfrm>
          <a:prstGeom prst="rect">
            <a:avLst/>
          </a:prstGeom>
          <a:noFill/>
          <a:ln w="9525">
            <a:noFill/>
            <a:miter lim="800000"/>
            <a:headEnd/>
            <a:tailEnd/>
          </a:ln>
        </p:spPr>
        <p:txBody>
          <a:bodyPr anchor="ctr">
            <a:spAutoFit/>
          </a:bodyPr>
          <a:lstStyle/>
          <a:p>
            <a:pPr algn="just"/>
            <a:r>
              <a:rPr lang="en-US" sz="2200"/>
              <a:t>Soggetti: </a:t>
            </a:r>
          </a:p>
          <a:p>
            <a:pPr algn="just">
              <a:buFontTx/>
              <a:buChar char="•"/>
            </a:pPr>
            <a:r>
              <a:rPr lang="en-US" sz="2200"/>
              <a:t> in cui l’insonnia non sia un sintomo di altri disturbi psichici   </a:t>
            </a:r>
          </a:p>
          <a:p>
            <a:pPr algn="just"/>
            <a:r>
              <a:rPr lang="en-US" sz="2200"/>
              <a:t>  (es. depressione)</a:t>
            </a:r>
          </a:p>
          <a:p>
            <a:pPr algn="just">
              <a:buFontTx/>
              <a:buChar char="•"/>
            </a:pPr>
            <a:r>
              <a:rPr lang="en-US" sz="2200"/>
              <a:t> con insonnia cronica (più di 6 mesi)</a:t>
            </a:r>
          </a:p>
          <a:p>
            <a:pPr algn="just">
              <a:buFontTx/>
              <a:buChar char="•"/>
            </a:pPr>
            <a:r>
              <a:rPr lang="en-US" sz="2200"/>
              <a:t> che presentino almeno una delle seguenti caratteristiche:</a:t>
            </a:r>
          </a:p>
          <a:p>
            <a:pPr algn="just"/>
            <a:r>
              <a:rPr lang="en-US" sz="2200"/>
              <a:t>	- sonno compensatorio (es. pisolini)</a:t>
            </a:r>
          </a:p>
          <a:p>
            <a:pPr algn="just"/>
            <a:r>
              <a:rPr lang="en-US" sz="2200"/>
              <a:t>	- stanno a letto da svegli per tempi protratti</a:t>
            </a:r>
          </a:p>
          <a:p>
            <a:pPr algn="just"/>
            <a:r>
              <a:rPr lang="en-US" sz="2200"/>
              <a:t>	- svolgono a letto attività non legate al sonno </a:t>
            </a:r>
          </a:p>
          <a:p>
            <a:pPr algn="just"/>
            <a:r>
              <a:rPr lang="en-US" sz="2200"/>
              <a:t>              (o attività sessuale)</a:t>
            </a:r>
          </a:p>
          <a:p>
            <a:pPr algn="just">
              <a:buFontTx/>
              <a:buChar char="•"/>
            </a:pPr>
            <a:r>
              <a:rPr lang="en-US" sz="2200"/>
              <a:t> aumento condizionato dell’arousal</a:t>
            </a:r>
          </a:p>
          <a:p>
            <a:pPr algn="just">
              <a:buFontTx/>
              <a:buChar char="•"/>
            </a:pPr>
            <a:r>
              <a:rPr lang="en-US" sz="2200"/>
              <a:t> cattiva igiene del sonno</a:t>
            </a:r>
          </a:p>
        </p:txBody>
      </p:sp>
    </p:spTree>
  </p:cSld>
  <p:clrMapOvr>
    <a:masterClrMapping/>
  </p:clrMapOvr>
  <p:transition>
    <p:random/>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3"/>
          <p:cNvSpPr>
            <a:spLocks noGrp="1" noChangeArrowheads="1"/>
          </p:cNvSpPr>
          <p:nvPr>
            <p:ph type="body" idx="4294967295"/>
          </p:nvPr>
        </p:nvSpPr>
        <p:spPr>
          <a:xfrm>
            <a:off x="838200" y="609600"/>
            <a:ext cx="7467600" cy="584200"/>
          </a:xfrm>
        </p:spPr>
        <p:txBody>
          <a:bodyPr/>
          <a:lstStyle/>
          <a:p>
            <a:pPr algn="ctr" eaLnBrk="1" hangingPunct="1">
              <a:buFontTx/>
              <a:buNone/>
            </a:pPr>
            <a:r>
              <a:rPr lang="it-IT" smtClean="0">
                <a:solidFill>
                  <a:srgbClr val="FF0000"/>
                </a:solidFill>
                <a:latin typeface="Tahoma" pitchFamily="34" charset="0"/>
              </a:rPr>
              <a:t>Elementi della terapia</a:t>
            </a:r>
          </a:p>
        </p:txBody>
      </p:sp>
      <p:sp>
        <p:nvSpPr>
          <p:cNvPr id="65539" name="Rectangle 4"/>
          <p:cNvSpPr>
            <a:spLocks noChangeArrowheads="1"/>
          </p:cNvSpPr>
          <p:nvPr/>
        </p:nvSpPr>
        <p:spPr bwMode="auto">
          <a:xfrm>
            <a:off x="1143000" y="2143125"/>
            <a:ext cx="7643813" cy="2462213"/>
          </a:xfrm>
          <a:prstGeom prst="rect">
            <a:avLst/>
          </a:prstGeom>
          <a:noFill/>
          <a:ln w="9525">
            <a:noFill/>
            <a:miter lim="800000"/>
            <a:headEnd/>
            <a:tailEnd/>
          </a:ln>
        </p:spPr>
        <p:txBody>
          <a:bodyPr anchor="ctr">
            <a:spAutoFit/>
          </a:bodyPr>
          <a:lstStyle/>
          <a:p>
            <a:pPr algn="just">
              <a:buFont typeface="Arial" charset="0"/>
              <a:buChar char="•"/>
            </a:pPr>
            <a:r>
              <a:rPr lang="en-US" sz="2200"/>
              <a:t> 	Igiene del sonno e rilassamento</a:t>
            </a:r>
          </a:p>
          <a:p>
            <a:pPr algn="just"/>
            <a:r>
              <a:rPr lang="en-US" sz="2200"/>
              <a:t>						sleep restriction</a:t>
            </a:r>
          </a:p>
          <a:p>
            <a:pPr algn="just">
              <a:buFont typeface="Arial" charset="0"/>
              <a:buChar char="•"/>
            </a:pPr>
            <a:r>
              <a:rPr lang="en-US" sz="2200"/>
              <a:t> 	Programmazione del sonno</a:t>
            </a:r>
          </a:p>
          <a:p>
            <a:pPr algn="just"/>
            <a:r>
              <a:rPr lang="en-US" sz="2200"/>
              <a:t>						stimulus control</a:t>
            </a:r>
          </a:p>
          <a:p>
            <a:pPr algn="just">
              <a:buFont typeface="Arial" charset="0"/>
              <a:buChar char="•"/>
            </a:pPr>
            <a:r>
              <a:rPr lang="en-US" sz="2200"/>
              <a:t> 	Controllo dello stimolo</a:t>
            </a:r>
          </a:p>
          <a:p>
            <a:pPr algn="just">
              <a:buFont typeface="Arial" charset="0"/>
              <a:buChar char="•"/>
            </a:pPr>
            <a:endParaRPr lang="en-US" sz="2200"/>
          </a:p>
          <a:p>
            <a:pPr algn="just">
              <a:buFont typeface="Arial" charset="0"/>
              <a:buChar char="•"/>
            </a:pPr>
            <a:r>
              <a:rPr lang="en-US" sz="2200"/>
              <a:t> 	Terapia cognitiva</a:t>
            </a:r>
          </a:p>
        </p:txBody>
      </p:sp>
      <p:grpSp>
        <p:nvGrpSpPr>
          <p:cNvPr id="65540" name="Gruppo 8"/>
          <p:cNvGrpSpPr>
            <a:grpSpLocks/>
          </p:cNvGrpSpPr>
          <p:nvPr/>
        </p:nvGrpSpPr>
        <p:grpSpPr bwMode="auto">
          <a:xfrm rot="404676">
            <a:off x="5481638" y="2708275"/>
            <a:ext cx="1133475" cy="561975"/>
            <a:chOff x="6724664" y="1357298"/>
            <a:chExt cx="1133484" cy="561980"/>
          </a:xfrm>
        </p:grpSpPr>
        <p:cxnSp>
          <p:nvCxnSpPr>
            <p:cNvPr id="6" name="Connettore 2 5"/>
            <p:cNvCxnSpPr/>
            <p:nvPr/>
          </p:nvCxnSpPr>
          <p:spPr>
            <a:xfrm flipV="1">
              <a:off x="6731212" y="1354676"/>
              <a:ext cx="1071571" cy="35719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7" name="Connettore 2 6"/>
            <p:cNvCxnSpPr/>
            <p:nvPr/>
          </p:nvCxnSpPr>
          <p:spPr>
            <a:xfrm>
              <a:off x="6724423" y="1785851"/>
              <a:ext cx="1133484" cy="13335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gr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5"/>
          <p:cNvSpPr>
            <a:spLocks noChangeArrowheads="1"/>
          </p:cNvSpPr>
          <p:nvPr/>
        </p:nvSpPr>
        <p:spPr bwMode="auto">
          <a:xfrm>
            <a:off x="1187450" y="285750"/>
            <a:ext cx="6675438" cy="1016000"/>
          </a:xfrm>
          <a:prstGeom prst="rect">
            <a:avLst/>
          </a:prstGeom>
          <a:noFill/>
          <a:ln w="9525">
            <a:noFill/>
            <a:miter lim="800000"/>
            <a:headEnd/>
            <a:tailEnd/>
          </a:ln>
        </p:spPr>
        <p:txBody>
          <a:bodyPr wrap="none">
            <a:spAutoFit/>
          </a:bodyPr>
          <a:lstStyle/>
          <a:p>
            <a:pPr>
              <a:defRPr/>
            </a:pPr>
            <a:r>
              <a:rPr lang="en-US" sz="3600" dirty="0" err="1">
                <a:latin typeface="Tahoma" pitchFamily="34" charset="0"/>
              </a:rPr>
              <a:t>Igiene</a:t>
            </a:r>
            <a:r>
              <a:rPr lang="en-US" sz="3600" dirty="0">
                <a:latin typeface="Tahoma" pitchFamily="34" charset="0"/>
              </a:rPr>
              <a:t> del </a:t>
            </a:r>
            <a:r>
              <a:rPr lang="en-US" sz="3600" dirty="0" err="1">
                <a:latin typeface="Tahoma" pitchFamily="34" charset="0"/>
              </a:rPr>
              <a:t>sonno</a:t>
            </a:r>
            <a:r>
              <a:rPr lang="en-US" sz="3600" dirty="0">
                <a:latin typeface="Tahoma" pitchFamily="34" charset="0"/>
              </a:rPr>
              <a:t> e </a:t>
            </a:r>
            <a:r>
              <a:rPr lang="en-US" sz="3600" dirty="0" err="1">
                <a:latin typeface="Tahoma" pitchFamily="34" charset="0"/>
              </a:rPr>
              <a:t>rilassamento</a:t>
            </a:r>
            <a:endParaRPr lang="en-US" sz="3600" dirty="0">
              <a:latin typeface="Tahoma" pitchFamily="34" charset="0"/>
            </a:endParaRPr>
          </a:p>
          <a:p>
            <a:pPr algn="ctr">
              <a:defRPr/>
            </a:pPr>
            <a:r>
              <a:rPr lang="en-US" i="1" dirty="0">
                <a:solidFill>
                  <a:srgbClr val="FF0000"/>
                </a:solidFill>
                <a:latin typeface="Tahoma" pitchFamily="34" charset="0"/>
              </a:rPr>
              <a:t>- </a:t>
            </a:r>
            <a:r>
              <a:rPr lang="en-US" i="1" cap="small" dirty="0" err="1">
                <a:solidFill>
                  <a:srgbClr val="FF0000"/>
                </a:solidFill>
                <a:latin typeface="Tahoma" pitchFamily="34" charset="0"/>
              </a:rPr>
              <a:t>Psicoeducazione</a:t>
            </a:r>
            <a:r>
              <a:rPr lang="en-US" i="1" cap="small" dirty="0">
                <a:solidFill>
                  <a:srgbClr val="FF0000"/>
                </a:solidFill>
                <a:latin typeface="Tahoma" pitchFamily="34" charset="0"/>
              </a:rPr>
              <a:t> -</a:t>
            </a:r>
            <a:endParaRPr lang="it-IT" i="1" cap="small" dirty="0">
              <a:solidFill>
                <a:srgbClr val="FF0000"/>
              </a:solidFill>
              <a:latin typeface="Tahoma" pitchFamily="34" charset="0"/>
            </a:endParaRPr>
          </a:p>
        </p:txBody>
      </p:sp>
      <p:grpSp>
        <p:nvGrpSpPr>
          <p:cNvPr id="66563" name="Group 20"/>
          <p:cNvGrpSpPr>
            <a:grpSpLocks/>
          </p:cNvGrpSpPr>
          <p:nvPr/>
        </p:nvGrpSpPr>
        <p:grpSpPr bwMode="auto">
          <a:xfrm>
            <a:off x="706438" y="1714500"/>
            <a:ext cx="7610475" cy="4557713"/>
            <a:chOff x="295" y="935"/>
            <a:chExt cx="4794" cy="2970"/>
          </a:xfrm>
        </p:grpSpPr>
        <p:sp>
          <p:nvSpPr>
            <p:cNvPr id="66564" name="Text Box 7"/>
            <p:cNvSpPr txBox="1">
              <a:spLocks noChangeArrowheads="1"/>
            </p:cNvSpPr>
            <p:nvPr/>
          </p:nvSpPr>
          <p:spPr bwMode="auto">
            <a:xfrm>
              <a:off x="2109" y="2044"/>
              <a:ext cx="1224" cy="764"/>
            </a:xfrm>
            <a:prstGeom prst="rect">
              <a:avLst/>
            </a:prstGeom>
            <a:noFill/>
            <a:ln w="25400">
              <a:solidFill>
                <a:schemeClr val="tx1"/>
              </a:solidFill>
              <a:miter lim="800000"/>
              <a:headEnd/>
              <a:tailEnd/>
            </a:ln>
          </p:spPr>
          <p:txBody>
            <a:bodyPr>
              <a:spAutoFit/>
            </a:bodyPr>
            <a:lstStyle/>
            <a:p>
              <a:pPr algn="ctr">
                <a:spcBef>
                  <a:spcPct val="50000"/>
                </a:spcBef>
              </a:pPr>
              <a:r>
                <a:rPr lang="it-IT">
                  <a:latin typeface="Tahoma" pitchFamily="34" charset="0"/>
                </a:rPr>
                <a:t>Buona igiene del sonno </a:t>
              </a:r>
            </a:p>
          </p:txBody>
        </p:sp>
        <p:sp>
          <p:nvSpPr>
            <p:cNvPr id="66565" name="AutoShape 8"/>
            <p:cNvSpPr>
              <a:spLocks/>
            </p:cNvSpPr>
            <p:nvPr/>
          </p:nvSpPr>
          <p:spPr bwMode="auto">
            <a:xfrm>
              <a:off x="3651" y="981"/>
              <a:ext cx="678" cy="384"/>
            </a:xfrm>
            <a:prstGeom prst="borderCallout2">
              <a:avLst>
                <a:gd name="adj1" fmla="val 18750"/>
                <a:gd name="adj2" fmla="val -7079"/>
                <a:gd name="adj3" fmla="val 18750"/>
                <a:gd name="adj4" fmla="val -47787"/>
                <a:gd name="adj5" fmla="val 270833"/>
                <a:gd name="adj6" fmla="val -90116"/>
              </a:avLst>
            </a:prstGeom>
            <a:noFill/>
            <a:ln w="9525">
              <a:solidFill>
                <a:schemeClr val="tx1"/>
              </a:solidFill>
              <a:miter lim="800000"/>
              <a:headEnd/>
              <a:tailEnd/>
            </a:ln>
          </p:spPr>
          <p:txBody>
            <a:bodyPr/>
            <a:lstStyle/>
            <a:p>
              <a:pPr algn="ctr"/>
              <a:r>
                <a:rPr lang="it-IT" sz="1200">
                  <a:latin typeface="Tahoma" pitchFamily="34" charset="0"/>
                </a:rPr>
                <a:t>Controllare la dieta</a:t>
              </a:r>
            </a:p>
          </p:txBody>
        </p:sp>
        <p:sp>
          <p:nvSpPr>
            <p:cNvPr id="66566" name="AutoShape 9"/>
            <p:cNvSpPr>
              <a:spLocks/>
            </p:cNvSpPr>
            <p:nvPr/>
          </p:nvSpPr>
          <p:spPr bwMode="auto">
            <a:xfrm>
              <a:off x="975" y="981"/>
              <a:ext cx="576" cy="384"/>
            </a:xfrm>
            <a:prstGeom prst="borderCallout2">
              <a:avLst>
                <a:gd name="adj1" fmla="val 18750"/>
                <a:gd name="adj2" fmla="val 108333"/>
                <a:gd name="adj3" fmla="val 18750"/>
                <a:gd name="adj4" fmla="val 173440"/>
                <a:gd name="adj5" fmla="val 277083"/>
                <a:gd name="adj6" fmla="val 241148"/>
              </a:avLst>
            </a:prstGeom>
            <a:noFill/>
            <a:ln w="9525">
              <a:solidFill>
                <a:schemeClr val="tx1"/>
              </a:solidFill>
              <a:miter lim="800000"/>
              <a:headEnd/>
              <a:tailEnd/>
            </a:ln>
          </p:spPr>
          <p:txBody>
            <a:bodyPr/>
            <a:lstStyle/>
            <a:p>
              <a:pPr algn="ctr"/>
              <a:r>
                <a:rPr lang="it-IT" sz="1200">
                  <a:latin typeface="Tahoma" pitchFamily="34" charset="0"/>
                </a:rPr>
                <a:t>Limitare la nicotina</a:t>
              </a:r>
            </a:p>
          </p:txBody>
        </p:sp>
        <p:sp>
          <p:nvSpPr>
            <p:cNvPr id="66567" name="AutoShape 10"/>
            <p:cNvSpPr>
              <a:spLocks/>
            </p:cNvSpPr>
            <p:nvPr/>
          </p:nvSpPr>
          <p:spPr bwMode="auto">
            <a:xfrm>
              <a:off x="2517" y="935"/>
              <a:ext cx="576" cy="384"/>
            </a:xfrm>
            <a:prstGeom prst="borderCallout2">
              <a:avLst>
                <a:gd name="adj1" fmla="val 18750"/>
                <a:gd name="adj2" fmla="val -8333"/>
                <a:gd name="adj3" fmla="val 18750"/>
                <a:gd name="adj4" fmla="val -9898"/>
                <a:gd name="adj5" fmla="val 285417"/>
                <a:gd name="adj6" fmla="val -11634"/>
              </a:avLst>
            </a:prstGeom>
            <a:noFill/>
            <a:ln w="9525">
              <a:solidFill>
                <a:schemeClr val="tx1"/>
              </a:solidFill>
              <a:miter lim="800000"/>
              <a:headEnd/>
              <a:tailEnd/>
            </a:ln>
          </p:spPr>
          <p:txBody>
            <a:bodyPr/>
            <a:lstStyle/>
            <a:p>
              <a:pPr algn="ctr"/>
              <a:r>
                <a:rPr lang="it-IT" sz="1200">
                  <a:latin typeface="Tahoma" pitchFamily="34" charset="0"/>
                </a:rPr>
                <a:t>Limitare l’alcool</a:t>
              </a:r>
            </a:p>
          </p:txBody>
        </p:sp>
        <p:sp>
          <p:nvSpPr>
            <p:cNvPr id="66568" name="AutoShape 11"/>
            <p:cNvSpPr>
              <a:spLocks/>
            </p:cNvSpPr>
            <p:nvPr/>
          </p:nvSpPr>
          <p:spPr bwMode="auto">
            <a:xfrm>
              <a:off x="880" y="3521"/>
              <a:ext cx="1224" cy="384"/>
            </a:xfrm>
            <a:prstGeom prst="borderCallout2">
              <a:avLst>
                <a:gd name="adj1" fmla="val 18750"/>
                <a:gd name="adj2" fmla="val 103921"/>
                <a:gd name="adj3" fmla="val 18750"/>
                <a:gd name="adj4" fmla="val 116505"/>
                <a:gd name="adj5" fmla="val -183593"/>
                <a:gd name="adj6" fmla="val 129574"/>
              </a:avLst>
            </a:prstGeom>
            <a:noFill/>
            <a:ln w="9525">
              <a:solidFill>
                <a:schemeClr val="tx1"/>
              </a:solidFill>
              <a:miter lim="800000"/>
              <a:headEnd/>
              <a:tailEnd/>
            </a:ln>
          </p:spPr>
          <p:txBody>
            <a:bodyPr/>
            <a:lstStyle/>
            <a:p>
              <a:pPr algn="ctr"/>
              <a:r>
                <a:rPr lang="it-IT" sz="1200">
                  <a:latin typeface="Tahoma" pitchFamily="34" charset="0"/>
                </a:rPr>
                <a:t>Controllare la temperatura della stanza</a:t>
              </a:r>
            </a:p>
          </p:txBody>
        </p:sp>
        <p:sp>
          <p:nvSpPr>
            <p:cNvPr id="66569" name="AutoShape 12"/>
            <p:cNvSpPr>
              <a:spLocks/>
            </p:cNvSpPr>
            <p:nvPr/>
          </p:nvSpPr>
          <p:spPr bwMode="auto">
            <a:xfrm>
              <a:off x="2925" y="3612"/>
              <a:ext cx="899" cy="293"/>
            </a:xfrm>
            <a:prstGeom prst="borderCallout2">
              <a:avLst>
                <a:gd name="adj1" fmla="val 24574"/>
                <a:gd name="adj2" fmla="val -5338"/>
                <a:gd name="adj3" fmla="val 24574"/>
                <a:gd name="adj4" fmla="val -14458"/>
                <a:gd name="adj5" fmla="val -275083"/>
                <a:gd name="adj6" fmla="val -24028"/>
              </a:avLst>
            </a:prstGeom>
            <a:noFill/>
            <a:ln w="9525">
              <a:solidFill>
                <a:schemeClr val="tx1"/>
              </a:solidFill>
              <a:miter lim="800000"/>
              <a:headEnd/>
              <a:tailEnd/>
            </a:ln>
          </p:spPr>
          <p:txBody>
            <a:bodyPr/>
            <a:lstStyle/>
            <a:p>
              <a:pPr algn="ctr"/>
              <a:r>
                <a:rPr lang="it-IT" sz="1200">
                  <a:latin typeface="Tahoma" pitchFamily="34" charset="0"/>
                </a:rPr>
                <a:t>Temperatura corporea ottimale</a:t>
              </a:r>
            </a:p>
          </p:txBody>
        </p:sp>
        <p:sp>
          <p:nvSpPr>
            <p:cNvPr id="66570" name="AutoShape 13"/>
            <p:cNvSpPr>
              <a:spLocks/>
            </p:cNvSpPr>
            <p:nvPr/>
          </p:nvSpPr>
          <p:spPr bwMode="auto">
            <a:xfrm>
              <a:off x="4014" y="1480"/>
              <a:ext cx="771" cy="384"/>
            </a:xfrm>
            <a:prstGeom prst="borderCallout2">
              <a:avLst>
                <a:gd name="adj1" fmla="val 18750"/>
                <a:gd name="adj2" fmla="val -6227"/>
                <a:gd name="adj3" fmla="val 18750"/>
                <a:gd name="adj4" fmla="val -47602"/>
                <a:gd name="adj5" fmla="val 144009"/>
                <a:gd name="adj6" fmla="val -90403"/>
              </a:avLst>
            </a:prstGeom>
            <a:noFill/>
            <a:ln w="9525">
              <a:solidFill>
                <a:schemeClr val="tx1"/>
              </a:solidFill>
              <a:miter lim="800000"/>
              <a:headEnd/>
              <a:tailEnd/>
            </a:ln>
          </p:spPr>
          <p:txBody>
            <a:bodyPr/>
            <a:lstStyle/>
            <a:p>
              <a:pPr algn="ctr"/>
              <a:r>
                <a:rPr lang="it-IT" sz="1200">
                  <a:latin typeface="Tahoma" pitchFamily="34" charset="0"/>
                </a:rPr>
                <a:t>Raggiungere una buona forma fisica</a:t>
              </a:r>
            </a:p>
          </p:txBody>
        </p:sp>
        <p:sp>
          <p:nvSpPr>
            <p:cNvPr id="66571" name="AutoShape 14"/>
            <p:cNvSpPr>
              <a:spLocks/>
            </p:cNvSpPr>
            <p:nvPr/>
          </p:nvSpPr>
          <p:spPr bwMode="auto">
            <a:xfrm>
              <a:off x="4513" y="2432"/>
              <a:ext cx="576" cy="384"/>
            </a:xfrm>
            <a:prstGeom prst="borderCallout2">
              <a:avLst>
                <a:gd name="adj1" fmla="val 18750"/>
                <a:gd name="adj2" fmla="val -8333"/>
                <a:gd name="adj3" fmla="val 18750"/>
                <a:gd name="adj4" fmla="val -103472"/>
                <a:gd name="adj5" fmla="val 93750"/>
                <a:gd name="adj6" fmla="val -202431"/>
              </a:avLst>
            </a:prstGeom>
            <a:noFill/>
            <a:ln w="9525">
              <a:solidFill>
                <a:schemeClr val="tx1"/>
              </a:solidFill>
              <a:miter lim="800000"/>
              <a:headEnd/>
              <a:tailEnd/>
            </a:ln>
          </p:spPr>
          <p:txBody>
            <a:bodyPr/>
            <a:lstStyle/>
            <a:p>
              <a:pPr algn="ctr"/>
              <a:r>
                <a:rPr lang="it-IT" sz="1200">
                  <a:latin typeface="Tahoma" pitchFamily="34" charset="0"/>
                </a:rPr>
                <a:t>Migliorare il comfort del letto</a:t>
              </a:r>
            </a:p>
          </p:txBody>
        </p:sp>
        <p:sp>
          <p:nvSpPr>
            <p:cNvPr id="66572" name="AutoShape 15"/>
            <p:cNvSpPr>
              <a:spLocks/>
            </p:cNvSpPr>
            <p:nvPr/>
          </p:nvSpPr>
          <p:spPr bwMode="auto">
            <a:xfrm>
              <a:off x="295" y="2704"/>
              <a:ext cx="1043" cy="181"/>
            </a:xfrm>
            <a:prstGeom prst="borderCallout2">
              <a:avLst>
                <a:gd name="adj1" fmla="val 39778"/>
                <a:gd name="adj2" fmla="val 104602"/>
                <a:gd name="adj3" fmla="val 39778"/>
                <a:gd name="adj4" fmla="val 138255"/>
                <a:gd name="adj5" fmla="val 54694"/>
                <a:gd name="adj6" fmla="val 173250"/>
              </a:avLst>
            </a:prstGeom>
            <a:noFill/>
            <a:ln w="9525">
              <a:solidFill>
                <a:schemeClr val="tx1"/>
              </a:solidFill>
              <a:miter lim="800000"/>
              <a:headEnd/>
              <a:tailEnd/>
            </a:ln>
          </p:spPr>
          <p:txBody>
            <a:bodyPr/>
            <a:lstStyle/>
            <a:p>
              <a:pPr algn="ctr"/>
              <a:r>
                <a:rPr lang="it-IT" sz="1200">
                  <a:latin typeface="Tahoma" pitchFamily="34" charset="0"/>
                </a:rPr>
                <a:t>Limitare la luce</a:t>
              </a:r>
            </a:p>
          </p:txBody>
        </p:sp>
        <p:sp>
          <p:nvSpPr>
            <p:cNvPr id="66573" name="AutoShape 16"/>
            <p:cNvSpPr>
              <a:spLocks/>
            </p:cNvSpPr>
            <p:nvPr/>
          </p:nvSpPr>
          <p:spPr bwMode="auto">
            <a:xfrm>
              <a:off x="3969" y="3249"/>
              <a:ext cx="576" cy="384"/>
            </a:xfrm>
            <a:prstGeom prst="borderCallout2">
              <a:avLst>
                <a:gd name="adj1" fmla="val 18750"/>
                <a:gd name="adj2" fmla="val -8333"/>
                <a:gd name="adj3" fmla="val 18750"/>
                <a:gd name="adj4" fmla="val -57639"/>
                <a:gd name="adj5" fmla="val -116667"/>
                <a:gd name="adj6" fmla="val -108681"/>
              </a:avLst>
            </a:prstGeom>
            <a:noFill/>
            <a:ln w="9525">
              <a:solidFill>
                <a:schemeClr val="tx1"/>
              </a:solidFill>
              <a:miter lim="800000"/>
              <a:headEnd/>
              <a:tailEnd/>
            </a:ln>
          </p:spPr>
          <p:txBody>
            <a:bodyPr/>
            <a:lstStyle/>
            <a:p>
              <a:pPr algn="ctr"/>
              <a:r>
                <a:rPr lang="it-IT" sz="1200">
                  <a:latin typeface="Tahoma" pitchFamily="34" charset="0"/>
                </a:rPr>
                <a:t>Migliorare la qualità dell’aria</a:t>
              </a:r>
            </a:p>
            <a:p>
              <a:pPr algn="ctr"/>
              <a:endParaRPr lang="it-IT" sz="1200">
                <a:latin typeface="Tahoma" pitchFamily="34" charset="0"/>
              </a:endParaRPr>
            </a:p>
          </p:txBody>
        </p:sp>
        <p:sp>
          <p:nvSpPr>
            <p:cNvPr id="66574" name="AutoShape 18"/>
            <p:cNvSpPr>
              <a:spLocks/>
            </p:cNvSpPr>
            <p:nvPr/>
          </p:nvSpPr>
          <p:spPr bwMode="auto">
            <a:xfrm>
              <a:off x="295" y="3113"/>
              <a:ext cx="1043" cy="181"/>
            </a:xfrm>
            <a:prstGeom prst="borderCallout2">
              <a:avLst>
                <a:gd name="adj1" fmla="val 39778"/>
                <a:gd name="adj2" fmla="val 104602"/>
                <a:gd name="adj3" fmla="val 39778"/>
                <a:gd name="adj4" fmla="val 138065"/>
                <a:gd name="adj5" fmla="val -172926"/>
                <a:gd name="adj6" fmla="val 172773"/>
              </a:avLst>
            </a:prstGeom>
            <a:noFill/>
            <a:ln w="9525">
              <a:solidFill>
                <a:schemeClr val="tx1"/>
              </a:solidFill>
              <a:miter lim="800000"/>
              <a:headEnd/>
              <a:tailEnd/>
            </a:ln>
          </p:spPr>
          <p:txBody>
            <a:bodyPr/>
            <a:lstStyle/>
            <a:p>
              <a:pPr algn="ctr"/>
              <a:r>
                <a:rPr lang="it-IT" sz="1200">
                  <a:latin typeface="Tahoma" pitchFamily="34" charset="0"/>
                </a:rPr>
                <a:t>Limitare il rumore</a:t>
              </a:r>
            </a:p>
          </p:txBody>
        </p:sp>
        <p:sp>
          <p:nvSpPr>
            <p:cNvPr id="66575" name="AutoShape 19"/>
            <p:cNvSpPr>
              <a:spLocks/>
            </p:cNvSpPr>
            <p:nvPr/>
          </p:nvSpPr>
          <p:spPr bwMode="auto">
            <a:xfrm>
              <a:off x="484" y="1616"/>
              <a:ext cx="576" cy="384"/>
            </a:xfrm>
            <a:prstGeom prst="borderCallout2">
              <a:avLst>
                <a:gd name="adj1" fmla="val 18750"/>
                <a:gd name="adj2" fmla="val 108333"/>
                <a:gd name="adj3" fmla="val 18750"/>
                <a:gd name="adj4" fmla="val 193926"/>
                <a:gd name="adj5" fmla="val 114583"/>
                <a:gd name="adj6" fmla="val 282815"/>
              </a:avLst>
            </a:prstGeom>
            <a:noFill/>
            <a:ln w="9525">
              <a:solidFill>
                <a:schemeClr val="tx1"/>
              </a:solidFill>
              <a:miter lim="800000"/>
              <a:headEnd/>
              <a:tailEnd/>
            </a:ln>
          </p:spPr>
          <p:txBody>
            <a:bodyPr/>
            <a:lstStyle/>
            <a:p>
              <a:pPr algn="ctr"/>
              <a:r>
                <a:rPr lang="it-IT" sz="1200">
                  <a:latin typeface="Tahoma" pitchFamily="34" charset="0"/>
                </a:rPr>
                <a:t>Limitare la caffeina</a:t>
              </a:r>
            </a:p>
          </p:txBody>
        </p:sp>
      </p:grpSp>
    </p:spTree>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1789113" y="771525"/>
            <a:ext cx="6013450" cy="677863"/>
          </a:xfrm>
          <a:prstGeom prst="rect">
            <a:avLst/>
          </a:prstGeom>
          <a:noFill/>
          <a:ln w="9525">
            <a:noFill/>
            <a:miter lim="800000"/>
            <a:headEnd/>
            <a:tailEnd/>
          </a:ln>
        </p:spPr>
        <p:txBody>
          <a:bodyPr wrap="none">
            <a:spAutoFit/>
          </a:bodyPr>
          <a:lstStyle/>
          <a:p>
            <a:r>
              <a:rPr lang="en-US" sz="3800">
                <a:latin typeface="Tahoma" pitchFamily="34" charset="0"/>
              </a:rPr>
              <a:t>Programmazione del sonno</a:t>
            </a:r>
            <a:endParaRPr lang="it-IT" sz="3800">
              <a:latin typeface="Tahoma" pitchFamily="34" charset="0"/>
            </a:endParaRPr>
          </a:p>
        </p:txBody>
      </p:sp>
      <p:sp>
        <p:nvSpPr>
          <p:cNvPr id="67587" name="Text Box 5"/>
          <p:cNvSpPr txBox="1">
            <a:spLocks noChangeArrowheads="1"/>
          </p:cNvSpPr>
          <p:nvPr/>
        </p:nvSpPr>
        <p:spPr bwMode="auto">
          <a:xfrm>
            <a:off x="1835150" y="2654300"/>
            <a:ext cx="4537075" cy="558800"/>
          </a:xfrm>
          <a:prstGeom prst="rect">
            <a:avLst/>
          </a:prstGeom>
          <a:noFill/>
          <a:ln w="9525">
            <a:noFill/>
            <a:miter lim="800000"/>
            <a:headEnd/>
            <a:tailEnd/>
          </a:ln>
        </p:spPr>
        <p:txBody>
          <a:bodyPr>
            <a:spAutoFit/>
          </a:bodyPr>
          <a:lstStyle/>
          <a:p>
            <a:pPr>
              <a:spcBef>
                <a:spcPct val="50000"/>
              </a:spcBef>
            </a:pPr>
            <a:r>
              <a:rPr lang="it-IT" sz="1800">
                <a:latin typeface="Tahoma" pitchFamily="34" charset="0"/>
              </a:rPr>
              <a:t>Controllo dello stimolo </a:t>
            </a:r>
          </a:p>
          <a:p>
            <a:pPr>
              <a:lnSpc>
                <a:spcPct val="40000"/>
              </a:lnSpc>
              <a:spcBef>
                <a:spcPct val="50000"/>
              </a:spcBef>
            </a:pPr>
            <a:r>
              <a:rPr lang="it-IT" sz="1400" i="1">
                <a:latin typeface="Tahoma" pitchFamily="34" charset="0"/>
              </a:rPr>
              <a:t>		(Richard Bootsin)</a:t>
            </a:r>
          </a:p>
        </p:txBody>
      </p:sp>
      <p:sp>
        <p:nvSpPr>
          <p:cNvPr id="67588" name="AutoShape 6"/>
          <p:cNvSpPr>
            <a:spLocks/>
          </p:cNvSpPr>
          <p:nvPr/>
        </p:nvSpPr>
        <p:spPr bwMode="auto">
          <a:xfrm>
            <a:off x="5508625" y="2108200"/>
            <a:ext cx="2663825" cy="1050925"/>
          </a:xfrm>
          <a:prstGeom prst="borderCallout1">
            <a:avLst>
              <a:gd name="adj1" fmla="val 10875"/>
              <a:gd name="adj2" fmla="val -2861"/>
              <a:gd name="adj3" fmla="val 65708"/>
              <a:gd name="adj4" fmla="val -40583"/>
            </a:avLst>
          </a:prstGeom>
          <a:noFill/>
          <a:ln w="9525" cap="rnd">
            <a:solidFill>
              <a:schemeClr val="tx1"/>
            </a:solidFill>
            <a:prstDash val="sysDot"/>
            <a:miter lim="800000"/>
            <a:headEnd/>
            <a:tailEnd/>
          </a:ln>
        </p:spPr>
        <p:txBody>
          <a:bodyPr/>
          <a:lstStyle/>
          <a:p>
            <a:pPr algn="ctr"/>
            <a:r>
              <a:rPr lang="it-IT" sz="1000">
                <a:latin typeface="Tahoma" pitchFamily="34" charset="0"/>
              </a:rPr>
              <a:t>Il </a:t>
            </a:r>
            <a:r>
              <a:rPr lang="it-IT" sz="1000" i="1">
                <a:latin typeface="Tahoma" pitchFamily="34" charset="0"/>
              </a:rPr>
              <a:t>buon</a:t>
            </a:r>
            <a:r>
              <a:rPr lang="it-IT" sz="1000">
                <a:latin typeface="Tahoma" pitchFamily="34" charset="0"/>
              </a:rPr>
              <a:t> </a:t>
            </a:r>
            <a:r>
              <a:rPr lang="it-IT" sz="1000" i="1">
                <a:latin typeface="Tahoma" pitchFamily="34" charset="0"/>
              </a:rPr>
              <a:t>sonno </a:t>
            </a:r>
            <a:r>
              <a:rPr lang="it-IT" sz="1000">
                <a:latin typeface="Tahoma" pitchFamily="34" charset="0"/>
              </a:rPr>
              <a:t>è visto come la conseguenza del controllo degli</a:t>
            </a:r>
          </a:p>
          <a:p>
            <a:pPr algn="ctr"/>
            <a:r>
              <a:rPr lang="it-IT" sz="1000">
                <a:latin typeface="Tahoma" pitchFamily="34" charset="0"/>
              </a:rPr>
              <a:t> </a:t>
            </a:r>
            <a:r>
              <a:rPr lang="it-IT" sz="1000" u="sng">
                <a:latin typeface="Tahoma" pitchFamily="34" charset="0"/>
              </a:rPr>
              <a:t>stimoli dell’ambiente </a:t>
            </a:r>
            <a:r>
              <a:rPr lang="it-IT" sz="1000" i="1" u="sng">
                <a:latin typeface="Tahoma" pitchFamily="34" charset="0"/>
              </a:rPr>
              <a:t>camera da letto</a:t>
            </a:r>
          </a:p>
          <a:p>
            <a:pPr algn="ctr"/>
            <a:endParaRPr lang="it-IT" sz="1000" i="1" u="sng">
              <a:latin typeface="Tahoma" pitchFamily="34" charset="0"/>
            </a:endParaRPr>
          </a:p>
          <a:p>
            <a:pPr algn="ctr"/>
            <a:endParaRPr lang="it-IT" sz="1000" i="1" u="sng">
              <a:latin typeface="Tahoma" pitchFamily="34" charset="0"/>
            </a:endParaRPr>
          </a:p>
          <a:p>
            <a:pPr algn="ctr"/>
            <a:r>
              <a:rPr lang="it-IT" sz="1000">
                <a:latin typeface="Tahoma" pitchFamily="34" charset="0"/>
              </a:rPr>
              <a:t>Stimoli discriminativi</a:t>
            </a:r>
            <a:r>
              <a:rPr lang="it-IT" sz="1000" i="1" u="sng">
                <a:latin typeface="Tahoma" pitchFamily="34" charset="0"/>
              </a:rPr>
              <a:t> per un sonno efficace</a:t>
            </a:r>
          </a:p>
          <a:p>
            <a:pPr algn="ctr"/>
            <a:endParaRPr lang="it-IT" sz="1000" i="1" u="sng">
              <a:latin typeface="Tahoma" pitchFamily="34" charset="0"/>
            </a:endParaRPr>
          </a:p>
          <a:p>
            <a:pPr algn="ctr"/>
            <a:endParaRPr lang="it-IT" sz="1000" i="1" u="sng">
              <a:latin typeface="Tahoma" pitchFamily="34" charset="0"/>
            </a:endParaRPr>
          </a:p>
          <a:p>
            <a:pPr algn="ctr"/>
            <a:r>
              <a:rPr lang="it-IT" sz="1000">
                <a:latin typeface="Tahoma" pitchFamily="34" charset="0"/>
              </a:rPr>
              <a:t> </a:t>
            </a:r>
          </a:p>
        </p:txBody>
      </p:sp>
      <p:sp>
        <p:nvSpPr>
          <p:cNvPr id="67589" name="Line 7"/>
          <p:cNvSpPr>
            <a:spLocks noChangeShapeType="1"/>
          </p:cNvSpPr>
          <p:nvPr/>
        </p:nvSpPr>
        <p:spPr bwMode="auto">
          <a:xfrm>
            <a:off x="6804025" y="2708275"/>
            <a:ext cx="0" cy="215900"/>
          </a:xfrm>
          <a:prstGeom prst="line">
            <a:avLst/>
          </a:prstGeom>
          <a:noFill/>
          <a:ln w="9525">
            <a:solidFill>
              <a:schemeClr val="tx1"/>
            </a:solidFill>
            <a:round/>
            <a:headEnd/>
            <a:tailEnd type="triangle" w="med" len="med"/>
          </a:ln>
        </p:spPr>
        <p:txBody>
          <a:bodyPr/>
          <a:lstStyle/>
          <a:p>
            <a:endParaRPr lang="it-IT"/>
          </a:p>
        </p:txBody>
      </p:sp>
      <p:sp>
        <p:nvSpPr>
          <p:cNvPr id="67590" name="AutoShape 9"/>
          <p:cNvSpPr>
            <a:spLocks/>
          </p:cNvSpPr>
          <p:nvPr/>
        </p:nvSpPr>
        <p:spPr bwMode="auto">
          <a:xfrm>
            <a:off x="5508625" y="5041900"/>
            <a:ext cx="2663825" cy="547688"/>
          </a:xfrm>
          <a:prstGeom prst="borderCallout1">
            <a:avLst>
              <a:gd name="adj1" fmla="val 20870"/>
              <a:gd name="adj2" fmla="val -2861"/>
              <a:gd name="adj3" fmla="val -93042"/>
              <a:gd name="adj4" fmla="val -43801"/>
            </a:avLst>
          </a:prstGeom>
          <a:noFill/>
          <a:ln w="9525" cap="rnd">
            <a:solidFill>
              <a:schemeClr val="tx1"/>
            </a:solidFill>
            <a:prstDash val="sysDot"/>
            <a:miter lim="800000"/>
            <a:headEnd/>
            <a:tailEnd/>
          </a:ln>
        </p:spPr>
        <p:txBody>
          <a:bodyPr/>
          <a:lstStyle/>
          <a:p>
            <a:pPr algn="ctr"/>
            <a:r>
              <a:rPr lang="it-IT" sz="1000">
                <a:latin typeface="Tahoma" pitchFamily="34" charset="0"/>
              </a:rPr>
              <a:t>Ridurre le ore trascorse a letto fino ad avvicinare il più possibile il tempo trascorso a letto con quello di sonno effettivo</a:t>
            </a:r>
          </a:p>
          <a:p>
            <a:pPr algn="ctr"/>
            <a:endParaRPr lang="it-IT" sz="1000" i="1">
              <a:latin typeface="Tahoma" pitchFamily="34" charset="0"/>
            </a:endParaRPr>
          </a:p>
          <a:p>
            <a:pPr algn="ctr"/>
            <a:endParaRPr lang="it-IT" sz="1000" i="1">
              <a:latin typeface="Tahoma" pitchFamily="34" charset="0"/>
            </a:endParaRPr>
          </a:p>
          <a:p>
            <a:pPr algn="ctr"/>
            <a:r>
              <a:rPr lang="it-IT" sz="1000">
                <a:latin typeface="Tahoma" pitchFamily="34" charset="0"/>
              </a:rPr>
              <a:t> </a:t>
            </a:r>
          </a:p>
        </p:txBody>
      </p:sp>
      <p:sp>
        <p:nvSpPr>
          <p:cNvPr id="67591" name="Text Box 8"/>
          <p:cNvSpPr txBox="1">
            <a:spLocks noChangeArrowheads="1"/>
          </p:cNvSpPr>
          <p:nvPr/>
        </p:nvSpPr>
        <p:spPr bwMode="auto">
          <a:xfrm>
            <a:off x="1835150" y="4310063"/>
            <a:ext cx="4537075" cy="558800"/>
          </a:xfrm>
          <a:prstGeom prst="rect">
            <a:avLst/>
          </a:prstGeom>
          <a:solidFill>
            <a:schemeClr val="bg1">
              <a:alpha val="70195"/>
            </a:schemeClr>
          </a:solidFill>
          <a:ln w="9525">
            <a:noFill/>
            <a:miter lim="800000"/>
            <a:headEnd/>
            <a:tailEnd/>
          </a:ln>
        </p:spPr>
        <p:txBody>
          <a:bodyPr>
            <a:spAutoFit/>
          </a:bodyPr>
          <a:lstStyle/>
          <a:p>
            <a:pPr>
              <a:spcBef>
                <a:spcPct val="50000"/>
              </a:spcBef>
            </a:pPr>
            <a:r>
              <a:rPr lang="it-IT" sz="1800">
                <a:latin typeface="Tahoma" pitchFamily="34" charset="0"/>
              </a:rPr>
              <a:t>Restrizione del sonno </a:t>
            </a:r>
          </a:p>
          <a:p>
            <a:pPr>
              <a:lnSpc>
                <a:spcPct val="40000"/>
              </a:lnSpc>
              <a:spcBef>
                <a:spcPct val="50000"/>
              </a:spcBef>
            </a:pPr>
            <a:r>
              <a:rPr lang="it-IT" sz="1400" i="1">
                <a:latin typeface="Tahoma" pitchFamily="34" charset="0"/>
              </a:rPr>
              <a:t>		(Art Spielman)</a:t>
            </a: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500" y="2263775"/>
            <a:ext cx="7929563" cy="4185761"/>
          </a:xfrm>
          <a:prstGeom prst="rect">
            <a:avLst/>
          </a:prstGeom>
        </p:spPr>
        <p:txBody>
          <a:bodyPr>
            <a:spAutoFit/>
          </a:bodyPr>
          <a:lstStyle/>
          <a:p>
            <a:pPr algn="just">
              <a:buFont typeface="Arial" pitchFamily="34" charset="0"/>
              <a:buChar char="•"/>
              <a:defRPr/>
            </a:pPr>
            <a:r>
              <a:rPr lang="it-IT" sz="1900" b="0" dirty="0"/>
              <a:t> 	</a:t>
            </a:r>
            <a:r>
              <a:rPr lang="it-IT" sz="1900" cap="small" dirty="0"/>
              <a:t>Desensibilizzazione sistematica</a:t>
            </a:r>
            <a:r>
              <a:rPr lang="it-IT" sz="1900" b="0" dirty="0"/>
              <a:t>: lo stimolo da associare 	(condizionamento classico) deve essere in grado di attivare un 	sistema antitetico che controbilanci l’ansia (i.e. rilassamento). </a:t>
            </a:r>
          </a:p>
          <a:p>
            <a:pPr algn="just">
              <a:defRPr/>
            </a:pPr>
            <a:endParaRPr lang="it-IT" sz="1900" b="0" dirty="0"/>
          </a:p>
          <a:p>
            <a:pPr algn="just">
              <a:buFont typeface="Arial" pitchFamily="34" charset="0"/>
              <a:buChar char="•"/>
              <a:defRPr/>
            </a:pPr>
            <a:r>
              <a:rPr lang="it-IT" sz="1900" b="0" dirty="0"/>
              <a:t>	</a:t>
            </a:r>
            <a:r>
              <a:rPr lang="it-IT" sz="1900" cap="small" dirty="0"/>
              <a:t>Esposizione:</a:t>
            </a:r>
            <a:r>
              <a:rPr lang="it-IT" sz="1900" b="0" dirty="0"/>
              <a:t> la ripetizione dello stimolo rende via via meno 	probabile e meno intensa la risposta (</a:t>
            </a:r>
            <a:r>
              <a:rPr lang="it-IT" sz="1900" b="0" dirty="0" err="1"/>
              <a:t>abituazione</a:t>
            </a:r>
            <a:r>
              <a:rPr lang="it-IT" sz="1900" b="0" dirty="0"/>
              <a:t>). Da un punto di 	vista cognitivo il paziente può realizzare l’illogicità della risposta 	ansiosa (ristrutturazione).</a:t>
            </a:r>
          </a:p>
          <a:p>
            <a:pPr algn="just">
              <a:defRPr/>
            </a:pPr>
            <a:r>
              <a:rPr lang="it-IT" sz="1900" b="0" dirty="0"/>
              <a:t>	Funziona anche perché va contro l’apprendimento </a:t>
            </a:r>
            <a:r>
              <a:rPr lang="it-IT" sz="1900" b="0" dirty="0" smtClean="0"/>
              <a:t>	dell’</a:t>
            </a:r>
            <a:r>
              <a:rPr lang="it-IT" sz="1900" b="0" dirty="0" err="1" smtClean="0"/>
              <a:t>evitamento</a:t>
            </a:r>
            <a:r>
              <a:rPr lang="it-IT" sz="1900" b="0" dirty="0"/>
              <a:t>.</a:t>
            </a:r>
          </a:p>
          <a:p>
            <a:pPr algn="just">
              <a:defRPr/>
            </a:pPr>
            <a:r>
              <a:rPr lang="it-IT" sz="1900" b="0" dirty="0"/>
              <a:t>	Se un passo non viene superato individuare un’ulteriore </a:t>
            </a:r>
            <a:r>
              <a:rPr lang="it-IT" sz="1900" b="0" dirty="0" smtClean="0"/>
              <a:t>	situazione 	intermedia </a:t>
            </a:r>
            <a:r>
              <a:rPr lang="it-IT" sz="1900" b="0" dirty="0"/>
              <a:t>da affrontare prima di riaffrontarlo di nuovo.</a:t>
            </a:r>
          </a:p>
          <a:p>
            <a:pPr algn="just">
              <a:defRPr/>
            </a:pPr>
            <a:r>
              <a:rPr lang="it-IT" sz="1900" b="0" dirty="0"/>
              <a:t>	</a:t>
            </a:r>
            <a:r>
              <a:rPr lang="it-IT" sz="1900" u="sng" dirty="0">
                <a:solidFill>
                  <a:schemeClr val="tx2"/>
                </a:solidFill>
              </a:rPr>
              <a:t>NB</a:t>
            </a:r>
            <a:r>
              <a:rPr lang="it-IT" sz="1900" dirty="0">
                <a:solidFill>
                  <a:schemeClr val="tx2"/>
                </a:solidFill>
              </a:rPr>
              <a:t> Obiettivo: </a:t>
            </a:r>
            <a:r>
              <a:rPr lang="it-IT" sz="1900" dirty="0" smtClean="0">
                <a:solidFill>
                  <a:schemeClr val="tx2"/>
                </a:solidFill>
              </a:rPr>
              <a:t>	uscire </a:t>
            </a:r>
            <a:r>
              <a:rPr lang="it-IT" sz="1900" dirty="0">
                <a:solidFill>
                  <a:schemeClr val="tx2"/>
                </a:solidFill>
              </a:rPr>
              <a:t>dall’esposizione in una condizione 	</a:t>
            </a:r>
            <a:r>
              <a:rPr lang="it-IT" sz="1900" dirty="0" smtClean="0">
                <a:solidFill>
                  <a:schemeClr val="tx2"/>
                </a:solidFill>
              </a:rPr>
              <a:t>			emotiva 	positiva</a:t>
            </a:r>
            <a:r>
              <a:rPr lang="it-IT" sz="1900" dirty="0">
                <a:solidFill>
                  <a:schemeClr val="tx2"/>
                </a:solidFill>
              </a:rPr>
              <a:t>.</a:t>
            </a:r>
          </a:p>
        </p:txBody>
      </p:sp>
      <p:sp>
        <p:nvSpPr>
          <p:cNvPr id="6" name="Rectangle 2"/>
          <p:cNvSpPr>
            <a:spLocks noGrp="1" noChangeArrowheads="1"/>
          </p:cNvSpPr>
          <p:nvPr>
            <p:ph type="ctrTitle"/>
          </p:nvPr>
        </p:nvSpPr>
        <p:spPr>
          <a:xfrm>
            <a:off x="685800" y="642938"/>
            <a:ext cx="7772400" cy="1085850"/>
          </a:xfrm>
        </p:spPr>
        <p:txBody>
          <a:bodyPr>
            <a:normAutofit fontScale="90000"/>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Desensibilizzazione sistematica ed Esposizione in vivo</a:t>
            </a:r>
            <a:r>
              <a:rPr lang="it-IT" sz="1500" dirty="0" smtClean="0">
                <a:solidFill>
                  <a:schemeClr val="tx1"/>
                </a:solidFill>
                <a:effectLst>
                  <a:outerShdw blurRad="38100" dist="38100" dir="2700000" algn="tl">
                    <a:srgbClr val="C0C0C0"/>
                  </a:outerShdw>
                </a:effectLst>
                <a:latin typeface="Tempus Sans ITC" pitchFamily="82" charset="0"/>
              </a:rPr>
              <a:t/>
            </a:r>
            <a:br>
              <a:rPr lang="it-IT" sz="1500" dirty="0" smtClean="0">
                <a:solidFill>
                  <a:schemeClr val="tx1"/>
                </a:solidFill>
                <a:effectLst>
                  <a:outerShdw blurRad="38100" dist="38100" dir="2700000" algn="tl">
                    <a:srgbClr val="C0C0C0"/>
                  </a:outerShdw>
                </a:effectLst>
                <a:latin typeface="Tempus Sans ITC" pitchFamily="82" charset="0"/>
              </a:rPr>
            </a:br>
            <a:r>
              <a:rPr lang="it-IT" sz="2500" dirty="0" smtClean="0">
                <a:solidFill>
                  <a:srgbClr val="FF0000"/>
                </a:solidFill>
                <a:effectLst>
                  <a:outerShdw blurRad="38100" dist="38100" dir="2700000" algn="tl">
                    <a:srgbClr val="C0C0C0"/>
                  </a:outerShdw>
                </a:effectLst>
                <a:latin typeface="Tempus Sans ITC" pitchFamily="82" charset="0"/>
              </a:rPr>
              <a:t>ansia vs. rilassamento</a:t>
            </a:r>
          </a:p>
        </p:txBody>
      </p:sp>
    </p:spTree>
  </p:cSld>
  <p:clrMapOvr>
    <a:masterClrMapping/>
  </p:clrMapOvr>
  <p:transition>
    <p:random/>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1763713" y="771525"/>
            <a:ext cx="6013450" cy="677863"/>
          </a:xfrm>
          <a:prstGeom prst="rect">
            <a:avLst/>
          </a:prstGeom>
          <a:noFill/>
          <a:ln w="9525">
            <a:noFill/>
            <a:miter lim="800000"/>
            <a:headEnd/>
            <a:tailEnd/>
          </a:ln>
        </p:spPr>
        <p:txBody>
          <a:bodyPr wrap="none">
            <a:spAutoFit/>
          </a:bodyPr>
          <a:lstStyle/>
          <a:p>
            <a:r>
              <a:rPr lang="en-US" sz="3800">
                <a:latin typeface="Tahoma" pitchFamily="34" charset="0"/>
              </a:rPr>
              <a:t>Programmazione del sonno</a:t>
            </a:r>
            <a:endParaRPr lang="it-IT" sz="3800">
              <a:latin typeface="Tahoma" pitchFamily="34" charset="0"/>
            </a:endParaRPr>
          </a:p>
        </p:txBody>
      </p:sp>
      <p:sp>
        <p:nvSpPr>
          <p:cNvPr id="68611" name="Text Box 5"/>
          <p:cNvSpPr txBox="1">
            <a:spLocks noChangeArrowheads="1"/>
          </p:cNvSpPr>
          <p:nvPr/>
        </p:nvSpPr>
        <p:spPr bwMode="auto">
          <a:xfrm>
            <a:off x="1763713" y="1844675"/>
            <a:ext cx="3671887" cy="519113"/>
          </a:xfrm>
          <a:prstGeom prst="rect">
            <a:avLst/>
          </a:prstGeom>
          <a:noFill/>
          <a:ln w="9525">
            <a:noFill/>
            <a:miter lim="800000"/>
            <a:headEnd/>
            <a:tailEnd/>
          </a:ln>
        </p:spPr>
        <p:txBody>
          <a:bodyPr>
            <a:spAutoFit/>
          </a:bodyPr>
          <a:lstStyle/>
          <a:p>
            <a:r>
              <a:rPr lang="it-IT" sz="2800" i="1">
                <a:solidFill>
                  <a:srgbClr val="0000FF"/>
                </a:solidFill>
                <a:latin typeface="Tahoma" pitchFamily="34" charset="0"/>
              </a:rPr>
              <a:t>Elementi concettuali:</a:t>
            </a:r>
          </a:p>
        </p:txBody>
      </p:sp>
      <p:sp>
        <p:nvSpPr>
          <p:cNvPr id="68612" name="Text Box 7"/>
          <p:cNvSpPr txBox="1">
            <a:spLocks noChangeArrowheads="1"/>
          </p:cNvSpPr>
          <p:nvPr/>
        </p:nvSpPr>
        <p:spPr bwMode="auto">
          <a:xfrm>
            <a:off x="1116013" y="2678113"/>
            <a:ext cx="3097212" cy="450850"/>
          </a:xfrm>
          <a:prstGeom prst="rect">
            <a:avLst/>
          </a:prstGeom>
          <a:noFill/>
          <a:ln w="9525">
            <a:solidFill>
              <a:schemeClr val="tx1"/>
            </a:solidFill>
            <a:miter lim="800000"/>
            <a:headEnd/>
            <a:tailEnd/>
          </a:ln>
        </p:spPr>
        <p:txBody>
          <a:bodyPr>
            <a:spAutoFit/>
          </a:bodyPr>
          <a:lstStyle/>
          <a:p>
            <a:pPr>
              <a:lnSpc>
                <a:spcPct val="90000"/>
              </a:lnSpc>
              <a:spcBef>
                <a:spcPct val="50000"/>
              </a:spcBef>
              <a:buFontTx/>
              <a:buChar char="•"/>
            </a:pPr>
            <a:r>
              <a:rPr lang="it-IT" sz="1000">
                <a:latin typeface="Tahoma" pitchFamily="34" charset="0"/>
              </a:rPr>
              <a:t> Riduzione delle attività incompatibili con il sonno</a:t>
            </a:r>
          </a:p>
          <a:p>
            <a:pPr>
              <a:lnSpc>
                <a:spcPct val="90000"/>
              </a:lnSpc>
              <a:spcBef>
                <a:spcPct val="50000"/>
              </a:spcBef>
              <a:buFontTx/>
              <a:buChar char="•"/>
            </a:pPr>
            <a:r>
              <a:rPr lang="it-IT" sz="1000">
                <a:latin typeface="Tahoma" pitchFamily="34" charset="0"/>
              </a:rPr>
              <a:t> Sviluppo associazioni positive sonno-letto</a:t>
            </a:r>
          </a:p>
        </p:txBody>
      </p:sp>
      <p:sp>
        <p:nvSpPr>
          <p:cNvPr id="68613" name="Text Box 8"/>
          <p:cNvSpPr txBox="1">
            <a:spLocks noChangeArrowheads="1"/>
          </p:cNvSpPr>
          <p:nvPr/>
        </p:nvSpPr>
        <p:spPr bwMode="auto">
          <a:xfrm>
            <a:off x="5219700" y="2636838"/>
            <a:ext cx="3097213" cy="482600"/>
          </a:xfrm>
          <a:prstGeom prst="rect">
            <a:avLst/>
          </a:prstGeom>
          <a:noFill/>
          <a:ln w="9525">
            <a:solidFill>
              <a:schemeClr val="tx1"/>
            </a:solidFill>
            <a:miter lim="800000"/>
            <a:headEnd/>
            <a:tailEnd/>
          </a:ln>
        </p:spPr>
        <p:txBody>
          <a:bodyPr>
            <a:spAutoFit/>
          </a:bodyPr>
          <a:lstStyle/>
          <a:p>
            <a:pPr>
              <a:lnSpc>
                <a:spcPct val="50000"/>
              </a:lnSpc>
              <a:spcBef>
                <a:spcPct val="50000"/>
              </a:spcBef>
              <a:buFontTx/>
              <a:buChar char="•"/>
            </a:pPr>
            <a:r>
              <a:rPr lang="it-IT" sz="1000">
                <a:latin typeface="Tahoma" pitchFamily="34" charset="0"/>
              </a:rPr>
              <a:t> Aumento specificità sonno-veglia:</a:t>
            </a:r>
          </a:p>
          <a:p>
            <a:pPr>
              <a:lnSpc>
                <a:spcPct val="50000"/>
              </a:lnSpc>
              <a:spcBef>
                <a:spcPct val="50000"/>
              </a:spcBef>
            </a:pPr>
            <a:r>
              <a:rPr lang="it-IT" sz="1000">
                <a:latin typeface="Tahoma" pitchFamily="34" charset="0"/>
              </a:rPr>
              <a:t>       No sonnellini diurni</a:t>
            </a:r>
          </a:p>
          <a:p>
            <a:pPr>
              <a:lnSpc>
                <a:spcPct val="50000"/>
              </a:lnSpc>
              <a:spcBef>
                <a:spcPct val="50000"/>
              </a:spcBef>
            </a:pPr>
            <a:r>
              <a:rPr lang="it-IT" sz="1000">
                <a:latin typeface="Tahoma" pitchFamily="34" charset="0"/>
              </a:rPr>
              <a:t>       Regola dei “15 minuti”</a:t>
            </a:r>
          </a:p>
        </p:txBody>
      </p:sp>
      <p:sp>
        <p:nvSpPr>
          <p:cNvPr id="68614" name="Text Box 10"/>
          <p:cNvSpPr txBox="1">
            <a:spLocks noChangeArrowheads="1"/>
          </p:cNvSpPr>
          <p:nvPr/>
        </p:nvSpPr>
        <p:spPr bwMode="auto">
          <a:xfrm>
            <a:off x="3341688" y="3789363"/>
            <a:ext cx="2670175" cy="457200"/>
          </a:xfrm>
          <a:prstGeom prst="rect">
            <a:avLst/>
          </a:prstGeom>
          <a:solidFill>
            <a:srgbClr val="3366FF"/>
          </a:solidFill>
          <a:ln w="9525">
            <a:noFill/>
            <a:miter lim="800000"/>
            <a:headEnd/>
            <a:tailEnd/>
          </a:ln>
        </p:spPr>
        <p:txBody>
          <a:bodyPr wrap="none">
            <a:spAutoFit/>
          </a:bodyPr>
          <a:lstStyle/>
          <a:p>
            <a:pPr algn="ctr"/>
            <a:r>
              <a:rPr lang="it-IT" sz="1200">
                <a:solidFill>
                  <a:schemeClr val="bg1"/>
                </a:solidFill>
                <a:latin typeface="Tahoma" pitchFamily="34" charset="0"/>
              </a:rPr>
              <a:t>INTERVENTO EFFICACE DI </a:t>
            </a:r>
          </a:p>
          <a:p>
            <a:pPr algn="ctr"/>
            <a:r>
              <a:rPr lang="it-IT" sz="1200">
                <a:solidFill>
                  <a:schemeClr val="bg1"/>
                </a:solidFill>
                <a:latin typeface="Tahoma" pitchFamily="34" charset="0"/>
              </a:rPr>
              <a:t>PROGRAMMAZIONE DEL SONNO</a:t>
            </a:r>
          </a:p>
        </p:txBody>
      </p:sp>
      <p:sp>
        <p:nvSpPr>
          <p:cNvPr id="68615" name="Text Box 11"/>
          <p:cNvSpPr txBox="1">
            <a:spLocks noChangeArrowheads="1"/>
          </p:cNvSpPr>
          <p:nvPr/>
        </p:nvSpPr>
        <p:spPr bwMode="auto">
          <a:xfrm>
            <a:off x="1116013" y="5094288"/>
            <a:ext cx="3097212" cy="482600"/>
          </a:xfrm>
          <a:prstGeom prst="rect">
            <a:avLst/>
          </a:prstGeom>
          <a:noFill/>
          <a:ln w="9525">
            <a:solidFill>
              <a:schemeClr val="tx1"/>
            </a:solidFill>
            <a:miter lim="800000"/>
            <a:headEnd/>
            <a:tailEnd/>
          </a:ln>
        </p:spPr>
        <p:txBody>
          <a:bodyPr>
            <a:spAutoFit/>
          </a:bodyPr>
          <a:lstStyle/>
          <a:p>
            <a:pPr>
              <a:spcBef>
                <a:spcPct val="50000"/>
              </a:spcBef>
              <a:buFontTx/>
              <a:buChar char="•"/>
            </a:pPr>
            <a:r>
              <a:rPr lang="it-IT" sz="1000">
                <a:latin typeface="Tahoma" pitchFamily="34" charset="0"/>
              </a:rPr>
              <a:t> Abitudini regolari riguardo al sonno</a:t>
            </a:r>
          </a:p>
          <a:p>
            <a:pPr>
              <a:spcBef>
                <a:spcPct val="50000"/>
              </a:spcBef>
              <a:buFontTx/>
              <a:buChar char="•"/>
            </a:pPr>
            <a:r>
              <a:rPr lang="it-IT" sz="1000">
                <a:latin typeface="Tahoma" pitchFamily="34" charset="0"/>
              </a:rPr>
              <a:t> Pattern costante nell’arco della settimana</a:t>
            </a:r>
          </a:p>
        </p:txBody>
      </p:sp>
      <p:sp>
        <p:nvSpPr>
          <p:cNvPr id="68616" name="Text Box 12"/>
          <p:cNvSpPr txBox="1">
            <a:spLocks noChangeArrowheads="1"/>
          </p:cNvSpPr>
          <p:nvPr/>
        </p:nvSpPr>
        <p:spPr bwMode="auto">
          <a:xfrm>
            <a:off x="5219700" y="5094288"/>
            <a:ext cx="3097213" cy="482600"/>
          </a:xfrm>
          <a:prstGeom prst="rect">
            <a:avLst/>
          </a:prstGeom>
          <a:noFill/>
          <a:ln w="9525">
            <a:solidFill>
              <a:schemeClr val="tx1"/>
            </a:solidFill>
            <a:miter lim="800000"/>
            <a:headEnd/>
            <a:tailEnd/>
          </a:ln>
        </p:spPr>
        <p:txBody>
          <a:bodyPr>
            <a:spAutoFit/>
          </a:bodyPr>
          <a:lstStyle/>
          <a:p>
            <a:pPr>
              <a:lnSpc>
                <a:spcPct val="50000"/>
              </a:lnSpc>
              <a:spcBef>
                <a:spcPct val="50000"/>
              </a:spcBef>
              <a:buFontTx/>
              <a:buChar char="•"/>
            </a:pPr>
            <a:r>
              <a:rPr lang="it-IT" sz="1000">
                <a:latin typeface="Tahoma" pitchFamily="34" charset="0"/>
              </a:rPr>
              <a:t> Aumento dell’efficienza del sonno:</a:t>
            </a:r>
          </a:p>
          <a:p>
            <a:pPr>
              <a:lnSpc>
                <a:spcPct val="50000"/>
              </a:lnSpc>
              <a:spcBef>
                <a:spcPct val="50000"/>
              </a:spcBef>
            </a:pPr>
            <a:r>
              <a:rPr lang="it-IT" sz="1000">
                <a:latin typeface="Tahoma" pitchFamily="34" charset="0"/>
              </a:rPr>
              <a:t>    meno tempo a letto (restrizione del sonno)</a:t>
            </a:r>
          </a:p>
          <a:p>
            <a:pPr>
              <a:lnSpc>
                <a:spcPct val="50000"/>
              </a:lnSpc>
              <a:spcBef>
                <a:spcPct val="50000"/>
              </a:spcBef>
            </a:pPr>
            <a:r>
              <a:rPr lang="it-IT" sz="1000">
                <a:latin typeface="Tahoma" pitchFamily="34" charset="0"/>
              </a:rPr>
              <a:t>    favorire lo stimolo naturale del sonno</a:t>
            </a:r>
          </a:p>
        </p:txBody>
      </p:sp>
      <p:sp>
        <p:nvSpPr>
          <p:cNvPr id="68617" name="Line 14"/>
          <p:cNvSpPr>
            <a:spLocks noChangeShapeType="1"/>
          </p:cNvSpPr>
          <p:nvPr/>
        </p:nvSpPr>
        <p:spPr bwMode="auto">
          <a:xfrm>
            <a:off x="7812088" y="3357563"/>
            <a:ext cx="0" cy="1366837"/>
          </a:xfrm>
          <a:prstGeom prst="line">
            <a:avLst/>
          </a:prstGeom>
          <a:noFill/>
          <a:ln w="38100">
            <a:solidFill>
              <a:schemeClr val="tx1"/>
            </a:solidFill>
            <a:round/>
            <a:headEnd type="triangle" w="med" len="med"/>
            <a:tailEnd type="triangle" w="med" len="med"/>
          </a:ln>
        </p:spPr>
        <p:txBody>
          <a:bodyPr/>
          <a:lstStyle/>
          <a:p>
            <a:endParaRPr lang="it-IT"/>
          </a:p>
        </p:txBody>
      </p:sp>
      <p:sp>
        <p:nvSpPr>
          <p:cNvPr id="68618" name="Line 17"/>
          <p:cNvSpPr>
            <a:spLocks noChangeShapeType="1"/>
          </p:cNvSpPr>
          <p:nvPr/>
        </p:nvSpPr>
        <p:spPr bwMode="auto">
          <a:xfrm>
            <a:off x="4400550" y="5300663"/>
            <a:ext cx="647700" cy="0"/>
          </a:xfrm>
          <a:prstGeom prst="line">
            <a:avLst/>
          </a:prstGeom>
          <a:noFill/>
          <a:ln w="25400">
            <a:solidFill>
              <a:schemeClr val="tx1"/>
            </a:solidFill>
            <a:round/>
            <a:headEnd type="triangle" w="med" len="med"/>
            <a:tailEnd type="triangle" w="med" len="med"/>
          </a:ln>
        </p:spPr>
        <p:txBody>
          <a:bodyPr/>
          <a:lstStyle/>
          <a:p>
            <a:endParaRPr lang="it-IT"/>
          </a:p>
        </p:txBody>
      </p:sp>
      <p:sp>
        <p:nvSpPr>
          <p:cNvPr id="68619" name="Line 18"/>
          <p:cNvSpPr>
            <a:spLocks noChangeShapeType="1"/>
          </p:cNvSpPr>
          <p:nvPr/>
        </p:nvSpPr>
        <p:spPr bwMode="auto">
          <a:xfrm>
            <a:off x="4398963" y="2852738"/>
            <a:ext cx="647700" cy="0"/>
          </a:xfrm>
          <a:prstGeom prst="line">
            <a:avLst/>
          </a:prstGeom>
          <a:noFill/>
          <a:ln w="25400">
            <a:solidFill>
              <a:schemeClr val="tx1"/>
            </a:solidFill>
            <a:round/>
            <a:headEnd type="triangle" w="med" len="med"/>
            <a:tailEnd type="triangle" w="med" len="med"/>
          </a:ln>
        </p:spPr>
        <p:txBody>
          <a:bodyPr/>
          <a:lstStyle/>
          <a:p>
            <a:endParaRPr lang="it-IT"/>
          </a:p>
        </p:txBody>
      </p:sp>
      <p:grpSp>
        <p:nvGrpSpPr>
          <p:cNvPr id="68620" name="Group 28"/>
          <p:cNvGrpSpPr>
            <a:grpSpLocks/>
          </p:cNvGrpSpPr>
          <p:nvPr/>
        </p:nvGrpSpPr>
        <p:grpSpPr bwMode="auto">
          <a:xfrm>
            <a:off x="2484438" y="3284538"/>
            <a:ext cx="431800" cy="576262"/>
            <a:chOff x="1565" y="1979"/>
            <a:chExt cx="272" cy="453"/>
          </a:xfrm>
        </p:grpSpPr>
        <p:sp>
          <p:nvSpPr>
            <p:cNvPr id="68631" name="Line 22"/>
            <p:cNvSpPr>
              <a:spLocks noChangeShapeType="1"/>
            </p:cNvSpPr>
            <p:nvPr/>
          </p:nvSpPr>
          <p:spPr bwMode="auto">
            <a:xfrm>
              <a:off x="1565" y="2432"/>
              <a:ext cx="272" cy="0"/>
            </a:xfrm>
            <a:prstGeom prst="line">
              <a:avLst/>
            </a:prstGeom>
            <a:noFill/>
            <a:ln w="50800">
              <a:solidFill>
                <a:srgbClr val="0000FF"/>
              </a:solidFill>
              <a:round/>
              <a:headEnd/>
              <a:tailEnd type="triangle" w="med" len="med"/>
            </a:ln>
          </p:spPr>
          <p:txBody>
            <a:bodyPr/>
            <a:lstStyle/>
            <a:p>
              <a:endParaRPr lang="it-IT"/>
            </a:p>
          </p:txBody>
        </p:sp>
        <p:sp>
          <p:nvSpPr>
            <p:cNvPr id="68632" name="Line 24"/>
            <p:cNvSpPr>
              <a:spLocks noChangeShapeType="1"/>
            </p:cNvSpPr>
            <p:nvPr/>
          </p:nvSpPr>
          <p:spPr bwMode="auto">
            <a:xfrm>
              <a:off x="1571" y="1979"/>
              <a:ext cx="9" cy="453"/>
            </a:xfrm>
            <a:prstGeom prst="line">
              <a:avLst/>
            </a:prstGeom>
            <a:noFill/>
            <a:ln w="50800">
              <a:solidFill>
                <a:srgbClr val="0000FF"/>
              </a:solidFill>
              <a:round/>
              <a:headEnd/>
              <a:tailEnd/>
            </a:ln>
          </p:spPr>
          <p:txBody>
            <a:bodyPr/>
            <a:lstStyle/>
            <a:p>
              <a:endParaRPr lang="it-IT"/>
            </a:p>
          </p:txBody>
        </p:sp>
      </p:grpSp>
      <p:grpSp>
        <p:nvGrpSpPr>
          <p:cNvPr id="68621" name="Group 27"/>
          <p:cNvGrpSpPr>
            <a:grpSpLocks/>
          </p:cNvGrpSpPr>
          <p:nvPr/>
        </p:nvGrpSpPr>
        <p:grpSpPr bwMode="auto">
          <a:xfrm>
            <a:off x="2484438" y="4149725"/>
            <a:ext cx="431800" cy="574675"/>
            <a:chOff x="1565" y="2614"/>
            <a:chExt cx="272" cy="453"/>
          </a:xfrm>
        </p:grpSpPr>
        <p:sp>
          <p:nvSpPr>
            <p:cNvPr id="68629" name="Line 23"/>
            <p:cNvSpPr>
              <a:spLocks noChangeShapeType="1"/>
            </p:cNvSpPr>
            <p:nvPr/>
          </p:nvSpPr>
          <p:spPr bwMode="auto">
            <a:xfrm>
              <a:off x="1565" y="2614"/>
              <a:ext cx="272" cy="0"/>
            </a:xfrm>
            <a:prstGeom prst="line">
              <a:avLst/>
            </a:prstGeom>
            <a:noFill/>
            <a:ln w="50800">
              <a:solidFill>
                <a:srgbClr val="0000FF"/>
              </a:solidFill>
              <a:round/>
              <a:headEnd/>
              <a:tailEnd type="triangle" w="med" len="med"/>
            </a:ln>
          </p:spPr>
          <p:txBody>
            <a:bodyPr/>
            <a:lstStyle/>
            <a:p>
              <a:endParaRPr lang="it-IT"/>
            </a:p>
          </p:txBody>
        </p:sp>
        <p:sp>
          <p:nvSpPr>
            <p:cNvPr id="68630" name="Line 26"/>
            <p:cNvSpPr>
              <a:spLocks noChangeShapeType="1"/>
            </p:cNvSpPr>
            <p:nvPr/>
          </p:nvSpPr>
          <p:spPr bwMode="auto">
            <a:xfrm>
              <a:off x="1571" y="2614"/>
              <a:ext cx="9" cy="453"/>
            </a:xfrm>
            <a:prstGeom prst="line">
              <a:avLst/>
            </a:prstGeom>
            <a:noFill/>
            <a:ln w="50800">
              <a:solidFill>
                <a:srgbClr val="0000FF"/>
              </a:solidFill>
              <a:round/>
              <a:headEnd/>
              <a:tailEnd/>
            </a:ln>
          </p:spPr>
          <p:txBody>
            <a:bodyPr/>
            <a:lstStyle/>
            <a:p>
              <a:endParaRPr lang="it-IT"/>
            </a:p>
          </p:txBody>
        </p:sp>
      </p:grpSp>
      <p:grpSp>
        <p:nvGrpSpPr>
          <p:cNvPr id="68622" name="Group 29"/>
          <p:cNvGrpSpPr>
            <a:grpSpLocks/>
          </p:cNvGrpSpPr>
          <p:nvPr/>
        </p:nvGrpSpPr>
        <p:grpSpPr bwMode="auto">
          <a:xfrm rot="10800000">
            <a:off x="6300788" y="4222750"/>
            <a:ext cx="431800" cy="501650"/>
            <a:chOff x="1565" y="1979"/>
            <a:chExt cx="272" cy="453"/>
          </a:xfrm>
        </p:grpSpPr>
        <p:sp>
          <p:nvSpPr>
            <p:cNvPr id="68627" name="Line 30"/>
            <p:cNvSpPr>
              <a:spLocks noChangeShapeType="1"/>
            </p:cNvSpPr>
            <p:nvPr/>
          </p:nvSpPr>
          <p:spPr bwMode="auto">
            <a:xfrm>
              <a:off x="1565" y="2432"/>
              <a:ext cx="272" cy="0"/>
            </a:xfrm>
            <a:prstGeom prst="line">
              <a:avLst/>
            </a:prstGeom>
            <a:noFill/>
            <a:ln w="50800">
              <a:solidFill>
                <a:srgbClr val="0000FF"/>
              </a:solidFill>
              <a:round/>
              <a:headEnd/>
              <a:tailEnd type="triangle" w="med" len="med"/>
            </a:ln>
          </p:spPr>
          <p:txBody>
            <a:bodyPr/>
            <a:lstStyle/>
            <a:p>
              <a:endParaRPr lang="it-IT"/>
            </a:p>
          </p:txBody>
        </p:sp>
        <p:sp>
          <p:nvSpPr>
            <p:cNvPr id="68628" name="Line 31"/>
            <p:cNvSpPr>
              <a:spLocks noChangeShapeType="1"/>
            </p:cNvSpPr>
            <p:nvPr/>
          </p:nvSpPr>
          <p:spPr bwMode="auto">
            <a:xfrm>
              <a:off x="1571" y="1979"/>
              <a:ext cx="9" cy="453"/>
            </a:xfrm>
            <a:prstGeom prst="line">
              <a:avLst/>
            </a:prstGeom>
            <a:noFill/>
            <a:ln w="50800">
              <a:solidFill>
                <a:srgbClr val="0000FF"/>
              </a:solidFill>
              <a:round/>
              <a:headEnd/>
              <a:tailEnd/>
            </a:ln>
          </p:spPr>
          <p:txBody>
            <a:bodyPr/>
            <a:lstStyle/>
            <a:p>
              <a:endParaRPr lang="it-IT"/>
            </a:p>
          </p:txBody>
        </p:sp>
      </p:grpSp>
      <p:grpSp>
        <p:nvGrpSpPr>
          <p:cNvPr id="68623" name="Group 32"/>
          <p:cNvGrpSpPr>
            <a:grpSpLocks/>
          </p:cNvGrpSpPr>
          <p:nvPr/>
        </p:nvGrpSpPr>
        <p:grpSpPr bwMode="auto">
          <a:xfrm rot="10800000">
            <a:off x="6300788" y="3357563"/>
            <a:ext cx="431800" cy="503237"/>
            <a:chOff x="1565" y="2614"/>
            <a:chExt cx="272" cy="453"/>
          </a:xfrm>
        </p:grpSpPr>
        <p:sp>
          <p:nvSpPr>
            <p:cNvPr id="68625" name="Line 33"/>
            <p:cNvSpPr>
              <a:spLocks noChangeShapeType="1"/>
            </p:cNvSpPr>
            <p:nvPr/>
          </p:nvSpPr>
          <p:spPr bwMode="auto">
            <a:xfrm>
              <a:off x="1565" y="2614"/>
              <a:ext cx="272" cy="0"/>
            </a:xfrm>
            <a:prstGeom prst="line">
              <a:avLst/>
            </a:prstGeom>
            <a:noFill/>
            <a:ln w="50800">
              <a:solidFill>
                <a:srgbClr val="0000FF"/>
              </a:solidFill>
              <a:round/>
              <a:headEnd/>
              <a:tailEnd type="triangle" w="med" len="med"/>
            </a:ln>
          </p:spPr>
          <p:txBody>
            <a:bodyPr/>
            <a:lstStyle/>
            <a:p>
              <a:endParaRPr lang="it-IT"/>
            </a:p>
          </p:txBody>
        </p:sp>
        <p:sp>
          <p:nvSpPr>
            <p:cNvPr id="68626" name="Line 34"/>
            <p:cNvSpPr>
              <a:spLocks noChangeShapeType="1"/>
            </p:cNvSpPr>
            <p:nvPr/>
          </p:nvSpPr>
          <p:spPr bwMode="auto">
            <a:xfrm>
              <a:off x="1571" y="2614"/>
              <a:ext cx="9" cy="453"/>
            </a:xfrm>
            <a:prstGeom prst="line">
              <a:avLst/>
            </a:prstGeom>
            <a:noFill/>
            <a:ln w="50800">
              <a:solidFill>
                <a:srgbClr val="0000FF"/>
              </a:solidFill>
              <a:round/>
              <a:headEnd/>
              <a:tailEnd/>
            </a:ln>
          </p:spPr>
          <p:txBody>
            <a:bodyPr/>
            <a:lstStyle/>
            <a:p>
              <a:endParaRPr lang="it-IT"/>
            </a:p>
          </p:txBody>
        </p:sp>
      </p:grpSp>
      <p:sp>
        <p:nvSpPr>
          <p:cNvPr id="68624" name="Line 35"/>
          <p:cNvSpPr>
            <a:spLocks noChangeShapeType="1"/>
          </p:cNvSpPr>
          <p:nvPr/>
        </p:nvSpPr>
        <p:spPr bwMode="auto">
          <a:xfrm>
            <a:off x="1547813" y="3357563"/>
            <a:ext cx="0" cy="1366837"/>
          </a:xfrm>
          <a:prstGeom prst="line">
            <a:avLst/>
          </a:prstGeom>
          <a:noFill/>
          <a:ln w="38100">
            <a:solidFill>
              <a:schemeClr val="tx1"/>
            </a:solidFill>
            <a:round/>
            <a:headEnd type="triangle" w="med" len="med"/>
            <a:tailEnd type="triangle" w="med" len="med"/>
          </a:ln>
        </p:spPr>
        <p:txBody>
          <a:bodyPr/>
          <a:lstStyle/>
          <a:p>
            <a:endParaRPr lang="it-IT"/>
          </a:p>
        </p:txBody>
      </p:sp>
    </p:spTree>
  </p:cSld>
  <p:clrMapOvr>
    <a:masterClrMapping/>
  </p:clrMapOvr>
  <p:transition>
    <p:random/>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7339"/>
          <p:cNvGraphicFramePr>
            <a:graphicFrameLocks noChangeAspect="1"/>
          </p:cNvGraphicFramePr>
          <p:nvPr>
            <p:ph/>
          </p:nvPr>
        </p:nvGraphicFramePr>
        <p:xfrm>
          <a:off x="1547813" y="333375"/>
          <a:ext cx="6264275" cy="6119813"/>
        </p:xfrm>
        <a:graphic>
          <a:graphicData uri="http://schemas.openxmlformats.org/presentationml/2006/ole">
            <p:oleObj spid="_x0000_s1026" name="Immagine bitmap" r:id="rId3" imgW="6230220" imgH="7628571" progId="PBrush">
              <p:embed/>
            </p:oleObj>
          </a:graphicData>
        </a:graphic>
      </p:graphicFrame>
      <p:sp>
        <p:nvSpPr>
          <p:cNvPr id="1027" name="AutoShape 7347"/>
          <p:cNvSpPr>
            <a:spLocks/>
          </p:cNvSpPr>
          <p:nvPr/>
        </p:nvSpPr>
        <p:spPr bwMode="auto">
          <a:xfrm>
            <a:off x="7524750" y="1196975"/>
            <a:ext cx="1295400" cy="792163"/>
          </a:xfrm>
          <a:prstGeom prst="borderCallout2">
            <a:avLst>
              <a:gd name="adj1" fmla="val 14431"/>
              <a:gd name="adj2" fmla="val -5884"/>
              <a:gd name="adj3" fmla="val 14431"/>
              <a:gd name="adj4" fmla="val -9315"/>
              <a:gd name="adj5" fmla="val 96194"/>
              <a:gd name="adj6" fmla="val -12991"/>
            </a:avLst>
          </a:prstGeom>
          <a:noFill/>
          <a:ln w="9525">
            <a:solidFill>
              <a:schemeClr val="tx1"/>
            </a:solidFill>
            <a:miter lim="800000"/>
            <a:headEnd/>
            <a:tailEnd/>
          </a:ln>
        </p:spPr>
        <p:txBody>
          <a:bodyPr/>
          <a:lstStyle/>
          <a:p>
            <a:pPr algn="ctr"/>
            <a:r>
              <a:rPr lang="it-IT" sz="1200">
                <a:latin typeface="Tahoma" pitchFamily="34" charset="0"/>
              </a:rPr>
              <a:t>Efficienza </a:t>
            </a:r>
          </a:p>
          <a:p>
            <a:pPr algn="ctr"/>
            <a:r>
              <a:rPr lang="it-IT" sz="1200">
                <a:latin typeface="Tahoma" pitchFamily="34" charset="0"/>
              </a:rPr>
              <a:t>del sonno:</a:t>
            </a:r>
          </a:p>
          <a:p>
            <a:pPr algn="ctr"/>
            <a:endParaRPr lang="it-IT" sz="500">
              <a:latin typeface="Tahoma" pitchFamily="34" charset="0"/>
            </a:endParaRPr>
          </a:p>
          <a:p>
            <a:pPr algn="ctr"/>
            <a:r>
              <a:rPr lang="it-IT" sz="1200">
                <a:solidFill>
                  <a:srgbClr val="FF3300"/>
                </a:solidFill>
                <a:latin typeface="Tahoma" pitchFamily="34" charset="0"/>
              </a:rPr>
              <a:t>61%</a:t>
            </a:r>
          </a:p>
        </p:txBody>
      </p:sp>
    </p:spTree>
  </p:cSld>
  <p:clrMapOvr>
    <a:masterClrMapping/>
  </p:clrMapOvr>
  <p:transition>
    <p:random/>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5"/>
          <p:cNvPicPr>
            <a:picLocks noGrp="1" noChangeAspect="1" noChangeArrowheads="1"/>
          </p:cNvPicPr>
          <p:nvPr>
            <p:ph/>
          </p:nvPr>
        </p:nvPicPr>
        <p:blipFill>
          <a:blip r:embed="rId2"/>
          <a:srcRect/>
          <a:stretch>
            <a:fillRect/>
          </a:stretch>
        </p:blipFill>
        <p:spPr>
          <a:xfrm>
            <a:off x="1331913" y="609600"/>
            <a:ext cx="6696075" cy="5486400"/>
          </a:xfrm>
          <a:noFill/>
        </p:spPr>
      </p:pic>
      <p:sp>
        <p:nvSpPr>
          <p:cNvPr id="69635" name="Freeform 7"/>
          <p:cNvSpPr>
            <a:spLocks/>
          </p:cNvSpPr>
          <p:nvPr/>
        </p:nvSpPr>
        <p:spPr bwMode="auto">
          <a:xfrm>
            <a:off x="2484438" y="2420938"/>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36" name="Freeform 10"/>
          <p:cNvSpPr>
            <a:spLocks/>
          </p:cNvSpPr>
          <p:nvPr/>
        </p:nvSpPr>
        <p:spPr bwMode="auto">
          <a:xfrm>
            <a:off x="2660650" y="2643188"/>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37" name="Freeform 11"/>
          <p:cNvSpPr>
            <a:spLocks/>
          </p:cNvSpPr>
          <p:nvPr/>
        </p:nvSpPr>
        <p:spPr bwMode="auto">
          <a:xfrm>
            <a:off x="2582863" y="2852738"/>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38" name="Freeform 12"/>
          <p:cNvSpPr>
            <a:spLocks/>
          </p:cNvSpPr>
          <p:nvPr/>
        </p:nvSpPr>
        <p:spPr bwMode="auto">
          <a:xfrm>
            <a:off x="3027363" y="3090863"/>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39" name="Freeform 13"/>
          <p:cNvSpPr>
            <a:spLocks/>
          </p:cNvSpPr>
          <p:nvPr/>
        </p:nvSpPr>
        <p:spPr bwMode="auto">
          <a:xfrm>
            <a:off x="3027363" y="3313113"/>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40" name="Freeform 14"/>
          <p:cNvSpPr>
            <a:spLocks/>
          </p:cNvSpPr>
          <p:nvPr/>
        </p:nvSpPr>
        <p:spPr bwMode="auto">
          <a:xfrm>
            <a:off x="2954338" y="3535363"/>
            <a:ext cx="104775" cy="71437"/>
          </a:xfrm>
          <a:custGeom>
            <a:avLst/>
            <a:gdLst>
              <a:gd name="T0" fmla="*/ 0 w 66"/>
              <a:gd name="T1" fmla="*/ 0 h 28"/>
              <a:gd name="T2" fmla="*/ 2147483647 w 66"/>
              <a:gd name="T3" fmla="*/ 2147483647 h 28"/>
              <a:gd name="T4" fmla="*/ 2147483647 w 66"/>
              <a:gd name="T5" fmla="*/ 2147483647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41" name="Freeform 15"/>
          <p:cNvSpPr>
            <a:spLocks/>
          </p:cNvSpPr>
          <p:nvPr/>
        </p:nvSpPr>
        <p:spPr bwMode="auto">
          <a:xfrm>
            <a:off x="2960688" y="2420938"/>
            <a:ext cx="1028700" cy="31750"/>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sp>
        <p:nvSpPr>
          <p:cNvPr id="69642" name="Freeform 16"/>
          <p:cNvSpPr>
            <a:spLocks/>
          </p:cNvSpPr>
          <p:nvPr/>
        </p:nvSpPr>
        <p:spPr bwMode="auto">
          <a:xfrm>
            <a:off x="2843213" y="2636838"/>
            <a:ext cx="433387" cy="71437"/>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sp>
        <p:nvSpPr>
          <p:cNvPr id="69643" name="Freeform 17"/>
          <p:cNvSpPr>
            <a:spLocks/>
          </p:cNvSpPr>
          <p:nvPr/>
        </p:nvSpPr>
        <p:spPr bwMode="auto">
          <a:xfrm>
            <a:off x="3346450" y="2624138"/>
            <a:ext cx="433388" cy="71437"/>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grpSp>
        <p:nvGrpSpPr>
          <p:cNvPr id="69644" name="Group 20"/>
          <p:cNvGrpSpPr>
            <a:grpSpLocks/>
          </p:cNvGrpSpPr>
          <p:nvPr/>
        </p:nvGrpSpPr>
        <p:grpSpPr bwMode="auto">
          <a:xfrm>
            <a:off x="4003675" y="2414588"/>
            <a:ext cx="104775" cy="77787"/>
            <a:chOff x="1763" y="1929"/>
            <a:chExt cx="66" cy="49"/>
          </a:xfrm>
        </p:grpSpPr>
        <p:sp>
          <p:nvSpPr>
            <p:cNvPr id="69679" name="Freeform 18"/>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80" name="Line 19"/>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grpSp>
        <p:nvGrpSpPr>
          <p:cNvPr id="69645" name="Group 21"/>
          <p:cNvGrpSpPr>
            <a:grpSpLocks/>
          </p:cNvGrpSpPr>
          <p:nvPr/>
        </p:nvGrpSpPr>
        <p:grpSpPr bwMode="auto">
          <a:xfrm>
            <a:off x="3817938" y="2630488"/>
            <a:ext cx="104775" cy="77787"/>
            <a:chOff x="1763" y="1929"/>
            <a:chExt cx="66" cy="49"/>
          </a:xfrm>
        </p:grpSpPr>
        <p:sp>
          <p:nvSpPr>
            <p:cNvPr id="69677" name="Freeform 22"/>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78" name="Line 23"/>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grpSp>
        <p:nvGrpSpPr>
          <p:cNvPr id="69646" name="Group 24"/>
          <p:cNvGrpSpPr>
            <a:grpSpLocks/>
          </p:cNvGrpSpPr>
          <p:nvPr/>
        </p:nvGrpSpPr>
        <p:grpSpPr bwMode="auto">
          <a:xfrm>
            <a:off x="3995738" y="2846388"/>
            <a:ext cx="104775" cy="77787"/>
            <a:chOff x="1763" y="1929"/>
            <a:chExt cx="66" cy="49"/>
          </a:xfrm>
        </p:grpSpPr>
        <p:sp>
          <p:nvSpPr>
            <p:cNvPr id="69675" name="Freeform 25"/>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76" name="Line 26"/>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grpSp>
        <p:nvGrpSpPr>
          <p:cNvPr id="69647" name="Group 27"/>
          <p:cNvGrpSpPr>
            <a:grpSpLocks/>
          </p:cNvGrpSpPr>
          <p:nvPr/>
        </p:nvGrpSpPr>
        <p:grpSpPr bwMode="auto">
          <a:xfrm>
            <a:off x="4395788" y="3063875"/>
            <a:ext cx="104775" cy="77788"/>
            <a:chOff x="1763" y="1929"/>
            <a:chExt cx="66" cy="49"/>
          </a:xfrm>
        </p:grpSpPr>
        <p:sp>
          <p:nvSpPr>
            <p:cNvPr id="69673" name="Freeform 28"/>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74" name="Line 29"/>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grpSp>
        <p:nvGrpSpPr>
          <p:cNvPr id="69648" name="Group 30"/>
          <p:cNvGrpSpPr>
            <a:grpSpLocks/>
          </p:cNvGrpSpPr>
          <p:nvPr/>
        </p:nvGrpSpPr>
        <p:grpSpPr bwMode="auto">
          <a:xfrm>
            <a:off x="4427538" y="3284538"/>
            <a:ext cx="104775" cy="77787"/>
            <a:chOff x="1763" y="1929"/>
            <a:chExt cx="66" cy="49"/>
          </a:xfrm>
        </p:grpSpPr>
        <p:sp>
          <p:nvSpPr>
            <p:cNvPr id="69671" name="Freeform 31"/>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72" name="Line 32"/>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sp>
        <p:nvSpPr>
          <p:cNvPr id="69649" name="Freeform 33"/>
          <p:cNvSpPr>
            <a:spLocks/>
          </p:cNvSpPr>
          <p:nvPr/>
        </p:nvSpPr>
        <p:spPr bwMode="auto">
          <a:xfrm>
            <a:off x="2817813" y="2852738"/>
            <a:ext cx="1106487" cy="71437"/>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sp>
        <p:nvSpPr>
          <p:cNvPr id="69650" name="Freeform 34"/>
          <p:cNvSpPr>
            <a:spLocks/>
          </p:cNvSpPr>
          <p:nvPr/>
        </p:nvSpPr>
        <p:spPr bwMode="auto">
          <a:xfrm>
            <a:off x="3070225" y="3048000"/>
            <a:ext cx="1106488" cy="71438"/>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sp>
        <p:nvSpPr>
          <p:cNvPr id="69651" name="Freeform 35"/>
          <p:cNvSpPr>
            <a:spLocks/>
          </p:cNvSpPr>
          <p:nvPr/>
        </p:nvSpPr>
        <p:spPr bwMode="auto">
          <a:xfrm>
            <a:off x="3249613" y="3286125"/>
            <a:ext cx="1106487" cy="71438"/>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sp>
        <p:nvSpPr>
          <p:cNvPr id="69652" name="Freeform 36"/>
          <p:cNvSpPr>
            <a:spLocks/>
          </p:cNvSpPr>
          <p:nvPr/>
        </p:nvSpPr>
        <p:spPr bwMode="auto">
          <a:xfrm>
            <a:off x="3059113" y="3502025"/>
            <a:ext cx="1106487" cy="71438"/>
          </a:xfrm>
          <a:custGeom>
            <a:avLst/>
            <a:gdLst>
              <a:gd name="T0" fmla="*/ 0 w 648"/>
              <a:gd name="T1" fmla="*/ 2147483647 h 20"/>
              <a:gd name="T2" fmla="*/ 2147483647 w 648"/>
              <a:gd name="T3" fmla="*/ 0 h 20"/>
              <a:gd name="T4" fmla="*/ 2147483647 w 648"/>
              <a:gd name="T5" fmla="*/ 2147483647 h 20"/>
              <a:gd name="T6" fmla="*/ 2147483647 w 648"/>
              <a:gd name="T7" fmla="*/ 2147483647 h 20"/>
              <a:gd name="T8" fmla="*/ 2147483647 w 648"/>
              <a:gd name="T9" fmla="*/ 2147483647 h 20"/>
              <a:gd name="T10" fmla="*/ 0 60000 65536"/>
              <a:gd name="T11" fmla="*/ 0 60000 65536"/>
              <a:gd name="T12" fmla="*/ 0 60000 65536"/>
              <a:gd name="T13" fmla="*/ 0 60000 65536"/>
              <a:gd name="T14" fmla="*/ 0 60000 65536"/>
              <a:gd name="T15" fmla="*/ 0 w 648"/>
              <a:gd name="T16" fmla="*/ 0 h 20"/>
              <a:gd name="T17" fmla="*/ 648 w 648"/>
              <a:gd name="T18" fmla="*/ 20 h 20"/>
            </a:gdLst>
            <a:ahLst/>
            <a:cxnLst>
              <a:cxn ang="T10">
                <a:pos x="T0" y="T1"/>
              </a:cxn>
              <a:cxn ang="T11">
                <a:pos x="T2" y="T3"/>
              </a:cxn>
              <a:cxn ang="T12">
                <a:pos x="T4" y="T5"/>
              </a:cxn>
              <a:cxn ang="T13">
                <a:pos x="T6" y="T7"/>
              </a:cxn>
              <a:cxn ang="T14">
                <a:pos x="T8" y="T9"/>
              </a:cxn>
            </a:cxnLst>
            <a:rect l="T15" t="T16" r="T17" b="T18"/>
            <a:pathLst>
              <a:path w="648" h="20">
                <a:moveTo>
                  <a:pt x="0" y="20"/>
                </a:moveTo>
                <a:cubicBezTo>
                  <a:pt x="115" y="9"/>
                  <a:pt x="230" y="13"/>
                  <a:pt x="344" y="0"/>
                </a:cubicBezTo>
                <a:cubicBezTo>
                  <a:pt x="363" y="1"/>
                  <a:pt x="381" y="3"/>
                  <a:pt x="400" y="4"/>
                </a:cubicBezTo>
                <a:cubicBezTo>
                  <a:pt x="475" y="6"/>
                  <a:pt x="549" y="4"/>
                  <a:pt x="624" y="8"/>
                </a:cubicBezTo>
                <a:cubicBezTo>
                  <a:pt x="632" y="8"/>
                  <a:pt x="648" y="16"/>
                  <a:pt x="648" y="16"/>
                </a:cubicBezTo>
              </a:path>
            </a:pathLst>
          </a:custGeom>
          <a:noFill/>
          <a:ln w="25400">
            <a:solidFill>
              <a:srgbClr val="0000FF"/>
            </a:solidFill>
            <a:round/>
            <a:headEnd/>
            <a:tailEnd/>
          </a:ln>
        </p:spPr>
        <p:txBody>
          <a:bodyPr/>
          <a:lstStyle/>
          <a:p>
            <a:endParaRPr lang="it-IT"/>
          </a:p>
        </p:txBody>
      </p:sp>
      <p:grpSp>
        <p:nvGrpSpPr>
          <p:cNvPr id="69653" name="Group 37"/>
          <p:cNvGrpSpPr>
            <a:grpSpLocks/>
          </p:cNvGrpSpPr>
          <p:nvPr/>
        </p:nvGrpSpPr>
        <p:grpSpPr bwMode="auto">
          <a:xfrm>
            <a:off x="4067175" y="3500438"/>
            <a:ext cx="104775" cy="77787"/>
            <a:chOff x="1763" y="1929"/>
            <a:chExt cx="66" cy="49"/>
          </a:xfrm>
        </p:grpSpPr>
        <p:sp>
          <p:nvSpPr>
            <p:cNvPr id="69669" name="Freeform 38"/>
            <p:cNvSpPr>
              <a:spLocks/>
            </p:cNvSpPr>
            <p:nvPr/>
          </p:nvSpPr>
          <p:spPr bwMode="auto">
            <a:xfrm>
              <a:off x="1763" y="1933"/>
              <a:ext cx="66" cy="45"/>
            </a:xfrm>
            <a:custGeom>
              <a:avLst/>
              <a:gdLst>
                <a:gd name="T0" fmla="*/ 0 w 66"/>
                <a:gd name="T1" fmla="*/ 0 h 28"/>
                <a:gd name="T2" fmla="*/ 64 w 66"/>
                <a:gd name="T3" fmla="*/ 548 h 28"/>
                <a:gd name="T4" fmla="*/ 64 w 66"/>
                <a:gd name="T5" fmla="*/ 773 h 28"/>
                <a:gd name="T6" fmla="*/ 0 60000 65536"/>
                <a:gd name="T7" fmla="*/ 0 60000 65536"/>
                <a:gd name="T8" fmla="*/ 0 60000 65536"/>
                <a:gd name="T9" fmla="*/ 0 w 66"/>
                <a:gd name="T10" fmla="*/ 0 h 28"/>
                <a:gd name="T11" fmla="*/ 66 w 66"/>
                <a:gd name="T12" fmla="*/ 28 h 28"/>
              </a:gdLst>
              <a:ahLst/>
              <a:cxnLst>
                <a:cxn ang="T6">
                  <a:pos x="T0" y="T1"/>
                </a:cxn>
                <a:cxn ang="T7">
                  <a:pos x="T2" y="T3"/>
                </a:cxn>
                <a:cxn ang="T8">
                  <a:pos x="T4" y="T5"/>
                </a:cxn>
              </a:cxnLst>
              <a:rect l="T9" t="T10" r="T11" b="T12"/>
              <a:pathLst>
                <a:path w="66" h="28">
                  <a:moveTo>
                    <a:pt x="0" y="0"/>
                  </a:moveTo>
                  <a:cubicBezTo>
                    <a:pt x="23" y="15"/>
                    <a:pt x="41" y="10"/>
                    <a:pt x="64" y="20"/>
                  </a:cubicBezTo>
                  <a:cubicBezTo>
                    <a:pt x="66" y="21"/>
                    <a:pt x="64" y="25"/>
                    <a:pt x="64" y="28"/>
                  </a:cubicBezTo>
                </a:path>
              </a:pathLst>
            </a:custGeom>
            <a:noFill/>
            <a:ln w="25400">
              <a:solidFill>
                <a:srgbClr val="0000FF"/>
              </a:solidFill>
              <a:round/>
              <a:headEnd/>
              <a:tailEnd/>
            </a:ln>
          </p:spPr>
          <p:txBody>
            <a:bodyPr/>
            <a:lstStyle/>
            <a:p>
              <a:endParaRPr lang="it-IT"/>
            </a:p>
          </p:txBody>
        </p:sp>
        <p:sp>
          <p:nvSpPr>
            <p:cNvPr id="69670" name="Line 39"/>
            <p:cNvSpPr>
              <a:spLocks noChangeShapeType="1"/>
            </p:cNvSpPr>
            <p:nvPr/>
          </p:nvSpPr>
          <p:spPr bwMode="auto">
            <a:xfrm flipH="1">
              <a:off x="1775" y="1929"/>
              <a:ext cx="46" cy="46"/>
            </a:xfrm>
            <a:prstGeom prst="line">
              <a:avLst/>
            </a:prstGeom>
            <a:noFill/>
            <a:ln w="25400">
              <a:solidFill>
                <a:srgbClr val="0000FF"/>
              </a:solidFill>
              <a:round/>
              <a:headEnd/>
              <a:tailEnd/>
            </a:ln>
          </p:spPr>
          <p:txBody>
            <a:bodyPr/>
            <a:lstStyle/>
            <a:p>
              <a:endParaRPr lang="it-IT"/>
            </a:p>
          </p:txBody>
        </p:sp>
      </p:grpSp>
      <p:sp>
        <p:nvSpPr>
          <p:cNvPr id="69654" name="Text Box 40"/>
          <p:cNvSpPr txBox="1">
            <a:spLocks noChangeArrowheads="1"/>
          </p:cNvSpPr>
          <p:nvPr/>
        </p:nvSpPr>
        <p:spPr bwMode="auto">
          <a:xfrm>
            <a:off x="7226300" y="2319338"/>
            <a:ext cx="247650"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5</a:t>
            </a:r>
          </a:p>
        </p:txBody>
      </p:sp>
      <p:sp>
        <p:nvSpPr>
          <p:cNvPr id="69655" name="Text Box 41"/>
          <p:cNvSpPr txBox="1">
            <a:spLocks noChangeArrowheads="1"/>
          </p:cNvSpPr>
          <p:nvPr/>
        </p:nvSpPr>
        <p:spPr bwMode="auto">
          <a:xfrm>
            <a:off x="7486650" y="2370138"/>
            <a:ext cx="247650"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9</a:t>
            </a:r>
          </a:p>
        </p:txBody>
      </p:sp>
      <p:sp>
        <p:nvSpPr>
          <p:cNvPr id="69656" name="Text Box 42"/>
          <p:cNvSpPr txBox="1">
            <a:spLocks noChangeArrowheads="1"/>
          </p:cNvSpPr>
          <p:nvPr/>
        </p:nvSpPr>
        <p:spPr bwMode="auto">
          <a:xfrm>
            <a:off x="7245350" y="2543175"/>
            <a:ext cx="247650" cy="214313"/>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5</a:t>
            </a:r>
          </a:p>
        </p:txBody>
      </p:sp>
      <p:sp>
        <p:nvSpPr>
          <p:cNvPr id="69657" name="Text Box 43"/>
          <p:cNvSpPr txBox="1">
            <a:spLocks noChangeArrowheads="1"/>
          </p:cNvSpPr>
          <p:nvPr/>
        </p:nvSpPr>
        <p:spPr bwMode="auto">
          <a:xfrm>
            <a:off x="7502525" y="2620963"/>
            <a:ext cx="247650"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7</a:t>
            </a:r>
          </a:p>
        </p:txBody>
      </p:sp>
      <p:sp>
        <p:nvSpPr>
          <p:cNvPr id="69658" name="Text Box 44"/>
          <p:cNvSpPr txBox="1">
            <a:spLocks noChangeArrowheads="1"/>
          </p:cNvSpPr>
          <p:nvPr/>
        </p:nvSpPr>
        <p:spPr bwMode="auto">
          <a:xfrm>
            <a:off x="7464425" y="2836863"/>
            <a:ext cx="382588"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8</a:t>
            </a:r>
            <a:r>
              <a:rPr lang="it-IT" sz="500" baseline="30000">
                <a:solidFill>
                  <a:srgbClr val="0000FF"/>
                </a:solidFill>
                <a:latin typeface="Tahoma" pitchFamily="34" charset="0"/>
              </a:rPr>
              <a:t>1/2</a:t>
            </a:r>
          </a:p>
        </p:txBody>
      </p:sp>
      <p:sp>
        <p:nvSpPr>
          <p:cNvPr id="69659" name="Text Box 45"/>
          <p:cNvSpPr txBox="1">
            <a:spLocks noChangeArrowheads="1"/>
          </p:cNvSpPr>
          <p:nvPr/>
        </p:nvSpPr>
        <p:spPr bwMode="auto">
          <a:xfrm>
            <a:off x="7164388" y="2759075"/>
            <a:ext cx="360362" cy="214313"/>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Symbol" pitchFamily="18" charset="2"/>
              </a:rPr>
              <a:t>6</a:t>
            </a:r>
            <a:r>
              <a:rPr lang="it-IT" sz="500" baseline="30000">
                <a:solidFill>
                  <a:srgbClr val="0000FF"/>
                </a:solidFill>
                <a:latin typeface="Symbol" pitchFamily="18" charset="2"/>
              </a:rPr>
              <a:t>1/2</a:t>
            </a:r>
          </a:p>
        </p:txBody>
      </p:sp>
      <p:sp>
        <p:nvSpPr>
          <p:cNvPr id="69660" name="Text Box 46"/>
          <p:cNvSpPr txBox="1">
            <a:spLocks noChangeArrowheads="1"/>
          </p:cNvSpPr>
          <p:nvPr/>
        </p:nvSpPr>
        <p:spPr bwMode="auto">
          <a:xfrm>
            <a:off x="7164388" y="2974975"/>
            <a:ext cx="360362" cy="214313"/>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Symbol" pitchFamily="18" charset="2"/>
              </a:rPr>
              <a:t>7</a:t>
            </a:r>
            <a:endParaRPr lang="it-IT" sz="500" baseline="30000">
              <a:solidFill>
                <a:srgbClr val="0000FF"/>
              </a:solidFill>
              <a:latin typeface="Symbol" pitchFamily="18" charset="2"/>
            </a:endParaRPr>
          </a:p>
        </p:txBody>
      </p:sp>
      <p:sp>
        <p:nvSpPr>
          <p:cNvPr id="69661" name="Text Box 47"/>
          <p:cNvSpPr txBox="1">
            <a:spLocks noChangeArrowheads="1"/>
          </p:cNvSpPr>
          <p:nvPr/>
        </p:nvSpPr>
        <p:spPr bwMode="auto">
          <a:xfrm>
            <a:off x="7451725" y="3052763"/>
            <a:ext cx="382588"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8</a:t>
            </a:r>
            <a:r>
              <a:rPr lang="it-IT" sz="500" baseline="30000">
                <a:solidFill>
                  <a:srgbClr val="0000FF"/>
                </a:solidFill>
                <a:latin typeface="Tahoma" pitchFamily="34" charset="0"/>
              </a:rPr>
              <a:t>1/2</a:t>
            </a:r>
          </a:p>
        </p:txBody>
      </p:sp>
      <p:sp>
        <p:nvSpPr>
          <p:cNvPr id="69662" name="Text Box 48"/>
          <p:cNvSpPr txBox="1">
            <a:spLocks noChangeArrowheads="1"/>
          </p:cNvSpPr>
          <p:nvPr/>
        </p:nvSpPr>
        <p:spPr bwMode="auto">
          <a:xfrm>
            <a:off x="7164388" y="3190875"/>
            <a:ext cx="360362" cy="214313"/>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Symbol" pitchFamily="18" charset="2"/>
              </a:rPr>
              <a:t>7</a:t>
            </a:r>
            <a:endParaRPr lang="it-IT" sz="500" baseline="30000">
              <a:solidFill>
                <a:srgbClr val="0000FF"/>
              </a:solidFill>
              <a:latin typeface="Symbol" pitchFamily="18" charset="2"/>
            </a:endParaRPr>
          </a:p>
        </p:txBody>
      </p:sp>
      <p:sp>
        <p:nvSpPr>
          <p:cNvPr id="69663" name="Text Box 49"/>
          <p:cNvSpPr txBox="1">
            <a:spLocks noChangeArrowheads="1"/>
          </p:cNvSpPr>
          <p:nvPr/>
        </p:nvSpPr>
        <p:spPr bwMode="auto">
          <a:xfrm>
            <a:off x="7493000" y="3286125"/>
            <a:ext cx="247650" cy="214313"/>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Tahoma" pitchFamily="34" charset="0"/>
              </a:rPr>
              <a:t>9</a:t>
            </a:r>
          </a:p>
        </p:txBody>
      </p:sp>
      <p:sp>
        <p:nvSpPr>
          <p:cNvPr id="69664" name="Text Box 50"/>
          <p:cNvSpPr txBox="1">
            <a:spLocks noChangeArrowheads="1"/>
          </p:cNvSpPr>
          <p:nvPr/>
        </p:nvSpPr>
        <p:spPr bwMode="auto">
          <a:xfrm>
            <a:off x="7164388" y="3430588"/>
            <a:ext cx="360362"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Symbol" pitchFamily="18" charset="2"/>
              </a:rPr>
              <a:t>6</a:t>
            </a:r>
            <a:r>
              <a:rPr lang="it-IT" sz="500" baseline="30000">
                <a:solidFill>
                  <a:srgbClr val="0000FF"/>
                </a:solidFill>
                <a:latin typeface="Symbol" pitchFamily="18" charset="2"/>
              </a:rPr>
              <a:t>1/2</a:t>
            </a:r>
          </a:p>
        </p:txBody>
      </p:sp>
      <p:sp>
        <p:nvSpPr>
          <p:cNvPr id="69665" name="Text Box 51"/>
          <p:cNvSpPr txBox="1">
            <a:spLocks noChangeArrowheads="1"/>
          </p:cNvSpPr>
          <p:nvPr/>
        </p:nvSpPr>
        <p:spPr bwMode="auto">
          <a:xfrm>
            <a:off x="7451725" y="3500438"/>
            <a:ext cx="360363" cy="214312"/>
          </a:xfrm>
          <a:prstGeom prst="rect">
            <a:avLst/>
          </a:prstGeom>
          <a:solidFill>
            <a:schemeClr val="bg1"/>
          </a:solidFill>
          <a:ln w="9525">
            <a:noFill/>
            <a:miter lim="800000"/>
            <a:headEnd/>
            <a:tailEnd/>
          </a:ln>
        </p:spPr>
        <p:txBody>
          <a:bodyPr>
            <a:spAutoFit/>
          </a:bodyPr>
          <a:lstStyle/>
          <a:p>
            <a:pPr algn="ctr">
              <a:spcBef>
                <a:spcPct val="50000"/>
              </a:spcBef>
            </a:pPr>
            <a:r>
              <a:rPr lang="it-IT" sz="800">
                <a:solidFill>
                  <a:srgbClr val="0000FF"/>
                </a:solidFill>
                <a:latin typeface="Symbol" pitchFamily="18" charset="2"/>
              </a:rPr>
              <a:t>6</a:t>
            </a:r>
            <a:r>
              <a:rPr lang="it-IT" sz="500" baseline="30000">
                <a:solidFill>
                  <a:srgbClr val="0000FF"/>
                </a:solidFill>
                <a:latin typeface="Symbol" pitchFamily="18" charset="2"/>
              </a:rPr>
              <a:t>1/2</a:t>
            </a:r>
          </a:p>
        </p:txBody>
      </p:sp>
      <p:sp>
        <p:nvSpPr>
          <p:cNvPr id="69666" name="AutoShape 52"/>
          <p:cNvSpPr>
            <a:spLocks/>
          </p:cNvSpPr>
          <p:nvPr/>
        </p:nvSpPr>
        <p:spPr bwMode="auto">
          <a:xfrm>
            <a:off x="7524750" y="4076700"/>
            <a:ext cx="1439863" cy="1041400"/>
          </a:xfrm>
          <a:prstGeom prst="borderCallout1">
            <a:avLst>
              <a:gd name="adj1" fmla="val 10977"/>
              <a:gd name="adj2" fmla="val -5292"/>
              <a:gd name="adj3" fmla="val -35366"/>
              <a:gd name="adj4" fmla="val -5954"/>
            </a:avLst>
          </a:prstGeom>
          <a:noFill/>
          <a:ln w="9525">
            <a:solidFill>
              <a:schemeClr val="tx1"/>
            </a:solidFill>
            <a:miter lim="800000"/>
            <a:headEnd/>
            <a:tailEnd/>
          </a:ln>
        </p:spPr>
        <p:txBody>
          <a:bodyPr/>
          <a:lstStyle/>
          <a:p>
            <a:pPr algn="ctr"/>
            <a:r>
              <a:rPr lang="it-IT" sz="1200" u="sng">
                <a:latin typeface="Tahoma" pitchFamily="34" charset="0"/>
              </a:rPr>
              <a:t>Media</a:t>
            </a:r>
          </a:p>
          <a:p>
            <a:pPr algn="ctr"/>
            <a:endParaRPr lang="it-IT" sz="300" u="sng">
              <a:latin typeface="Tahoma" pitchFamily="34" charset="0"/>
            </a:endParaRPr>
          </a:p>
          <a:p>
            <a:pPr algn="ctr"/>
            <a:r>
              <a:rPr lang="it-IT" sz="1200">
                <a:latin typeface="Tahoma" pitchFamily="34" charset="0"/>
              </a:rPr>
              <a:t>Ore di sonno:</a:t>
            </a:r>
          </a:p>
          <a:p>
            <a:pPr algn="ctr"/>
            <a:r>
              <a:rPr lang="it-IT" sz="1200">
                <a:latin typeface="Tahoma" pitchFamily="34" charset="0"/>
              </a:rPr>
              <a:t>6</a:t>
            </a:r>
          </a:p>
          <a:p>
            <a:pPr algn="ctr"/>
            <a:r>
              <a:rPr lang="it-IT" sz="1200">
                <a:latin typeface="Tahoma" pitchFamily="34" charset="0"/>
              </a:rPr>
              <a:t>Ore a letto:</a:t>
            </a:r>
          </a:p>
          <a:p>
            <a:pPr algn="ctr"/>
            <a:r>
              <a:rPr lang="it-IT" sz="1200">
                <a:latin typeface="Tahoma" pitchFamily="34" charset="0"/>
              </a:rPr>
              <a:t>8</a:t>
            </a:r>
          </a:p>
        </p:txBody>
      </p:sp>
      <p:sp>
        <p:nvSpPr>
          <p:cNvPr id="69667" name="Line 53"/>
          <p:cNvSpPr>
            <a:spLocks noChangeShapeType="1"/>
          </p:cNvSpPr>
          <p:nvPr/>
        </p:nvSpPr>
        <p:spPr bwMode="auto">
          <a:xfrm>
            <a:off x="8243888" y="5157788"/>
            <a:ext cx="0" cy="433387"/>
          </a:xfrm>
          <a:prstGeom prst="line">
            <a:avLst/>
          </a:prstGeom>
          <a:noFill/>
          <a:ln w="9525">
            <a:solidFill>
              <a:schemeClr val="tx1"/>
            </a:solidFill>
            <a:round/>
            <a:headEnd/>
            <a:tailEnd type="triangle" w="med" len="med"/>
          </a:ln>
        </p:spPr>
        <p:txBody>
          <a:bodyPr/>
          <a:lstStyle/>
          <a:p>
            <a:endParaRPr lang="it-IT"/>
          </a:p>
        </p:txBody>
      </p:sp>
      <p:sp>
        <p:nvSpPr>
          <p:cNvPr id="69668" name="Text Box 54"/>
          <p:cNvSpPr txBox="1">
            <a:spLocks noChangeArrowheads="1"/>
          </p:cNvSpPr>
          <p:nvPr/>
        </p:nvSpPr>
        <p:spPr bwMode="auto">
          <a:xfrm>
            <a:off x="7761288" y="5564188"/>
            <a:ext cx="979487" cy="603250"/>
          </a:xfrm>
          <a:prstGeom prst="rect">
            <a:avLst/>
          </a:prstGeom>
          <a:noFill/>
          <a:ln w="9525">
            <a:noFill/>
            <a:miter lim="800000"/>
            <a:headEnd/>
            <a:tailEnd/>
          </a:ln>
        </p:spPr>
        <p:txBody>
          <a:bodyPr wrap="none">
            <a:spAutoFit/>
          </a:bodyPr>
          <a:lstStyle/>
          <a:p>
            <a:pPr algn="ctr">
              <a:lnSpc>
                <a:spcPct val="180000"/>
              </a:lnSpc>
            </a:pPr>
            <a:r>
              <a:rPr lang="it-IT" sz="1200" u="sng">
                <a:solidFill>
                  <a:srgbClr val="FF3300"/>
                </a:solidFill>
                <a:latin typeface="Tahoma" pitchFamily="34" charset="0"/>
              </a:rPr>
              <a:t>Efficienza:</a:t>
            </a:r>
          </a:p>
          <a:p>
            <a:pPr algn="ctr"/>
            <a:r>
              <a:rPr lang="it-IT" sz="1200">
                <a:solidFill>
                  <a:srgbClr val="FF3300"/>
                </a:solidFill>
                <a:latin typeface="Tahoma" pitchFamily="34" charset="0"/>
              </a:rPr>
              <a:t>75%</a:t>
            </a:r>
          </a:p>
        </p:txBody>
      </p:sp>
    </p:spTree>
  </p:cSld>
  <p:clrMapOvr>
    <a:masterClrMapping/>
  </p:clrMapOvr>
  <p:transition>
    <p:random/>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52"/>
          <p:cNvPicPr>
            <a:picLocks noGrp="1" noChangeAspect="1" noChangeArrowheads="1"/>
          </p:cNvPicPr>
          <p:nvPr>
            <p:ph/>
          </p:nvPr>
        </p:nvPicPr>
        <p:blipFill>
          <a:blip r:embed="rId2"/>
          <a:srcRect/>
          <a:stretch>
            <a:fillRect/>
          </a:stretch>
        </p:blipFill>
        <p:spPr>
          <a:xfrm>
            <a:off x="1331913" y="620713"/>
            <a:ext cx="6696075" cy="5486400"/>
          </a:xfrm>
          <a:solidFill>
            <a:schemeClr val="bg1"/>
          </a:solidFill>
        </p:spPr>
      </p:pic>
      <p:sp>
        <p:nvSpPr>
          <p:cNvPr id="70659" name="AutoShape 46"/>
          <p:cNvSpPr>
            <a:spLocks/>
          </p:cNvSpPr>
          <p:nvPr/>
        </p:nvSpPr>
        <p:spPr bwMode="auto">
          <a:xfrm>
            <a:off x="7019925" y="1412875"/>
            <a:ext cx="1873250" cy="1223963"/>
          </a:xfrm>
          <a:prstGeom prst="borderCallout1">
            <a:avLst>
              <a:gd name="adj1" fmla="val 9338"/>
              <a:gd name="adj2" fmla="val -4069"/>
              <a:gd name="adj3" fmla="val 46824"/>
              <a:gd name="adj4" fmla="val -156866"/>
            </a:avLst>
          </a:prstGeom>
          <a:solidFill>
            <a:schemeClr val="bg1"/>
          </a:solidFill>
          <a:ln w="9525">
            <a:solidFill>
              <a:schemeClr val="tx1"/>
            </a:solidFill>
            <a:miter lim="800000"/>
            <a:headEnd/>
            <a:tailEnd/>
          </a:ln>
        </p:spPr>
        <p:txBody>
          <a:bodyPr/>
          <a:lstStyle/>
          <a:p>
            <a:pPr algn="ctr"/>
            <a:r>
              <a:rPr lang="it-IT" sz="1200">
                <a:latin typeface="Tahoma" pitchFamily="34" charset="0"/>
              </a:rPr>
              <a:t>Periodo medio di sonno: 6</a:t>
            </a:r>
          </a:p>
          <a:p>
            <a:pPr algn="ctr"/>
            <a:r>
              <a:rPr lang="it-IT" sz="1200">
                <a:latin typeface="Tahoma" pitchFamily="34" charset="0"/>
              </a:rPr>
              <a:t>Ora stabilita per alzarsi:</a:t>
            </a:r>
          </a:p>
          <a:p>
            <a:pPr algn="ctr"/>
            <a:r>
              <a:rPr lang="it-IT" sz="1200">
                <a:latin typeface="Tahoma" pitchFamily="34" charset="0"/>
              </a:rPr>
              <a:t>7 </a:t>
            </a:r>
            <a:r>
              <a:rPr lang="it-IT" sz="1200" baseline="30000">
                <a:latin typeface="Tahoma" pitchFamily="34" charset="0"/>
              </a:rPr>
              <a:t>1/2</a:t>
            </a:r>
            <a:r>
              <a:rPr lang="it-IT" sz="1200">
                <a:latin typeface="Tahoma" pitchFamily="34" charset="0"/>
              </a:rPr>
              <a:t> </a:t>
            </a:r>
          </a:p>
          <a:p>
            <a:pPr algn="ctr"/>
            <a:r>
              <a:rPr lang="it-IT" sz="1200" u="sng">
                <a:solidFill>
                  <a:srgbClr val="FF3300"/>
                </a:solidFill>
                <a:latin typeface="Tahoma" pitchFamily="34" charset="0"/>
              </a:rPr>
              <a:t>Momento soglia:</a:t>
            </a:r>
          </a:p>
          <a:p>
            <a:pPr algn="ctr"/>
            <a:r>
              <a:rPr lang="it-IT" sz="1200">
                <a:solidFill>
                  <a:srgbClr val="FF3300"/>
                </a:solidFill>
                <a:latin typeface="Tahoma" pitchFamily="34" charset="0"/>
              </a:rPr>
              <a:t>24 </a:t>
            </a:r>
            <a:r>
              <a:rPr lang="it-IT" sz="1200" baseline="30000">
                <a:solidFill>
                  <a:srgbClr val="FF3300"/>
                </a:solidFill>
                <a:latin typeface="Tahoma" pitchFamily="34" charset="0"/>
              </a:rPr>
              <a:t>1/2</a:t>
            </a:r>
          </a:p>
        </p:txBody>
      </p:sp>
      <p:sp>
        <p:nvSpPr>
          <p:cNvPr id="70660" name="Line 53"/>
          <p:cNvSpPr>
            <a:spLocks noChangeShapeType="1"/>
          </p:cNvSpPr>
          <p:nvPr/>
        </p:nvSpPr>
        <p:spPr bwMode="auto">
          <a:xfrm>
            <a:off x="4067175" y="2000250"/>
            <a:ext cx="0" cy="1860550"/>
          </a:xfrm>
          <a:prstGeom prst="line">
            <a:avLst/>
          </a:prstGeom>
          <a:noFill/>
          <a:ln w="25400">
            <a:solidFill>
              <a:srgbClr val="0000FF"/>
            </a:solidFill>
            <a:prstDash val="sysDot"/>
            <a:round/>
            <a:headEnd/>
            <a:tailEnd/>
          </a:ln>
        </p:spPr>
        <p:txBody>
          <a:bodyPr/>
          <a:lstStyle/>
          <a:p>
            <a:endParaRPr lang="it-IT"/>
          </a:p>
        </p:txBody>
      </p:sp>
      <p:sp>
        <p:nvSpPr>
          <p:cNvPr id="70661" name="Line 54"/>
          <p:cNvSpPr>
            <a:spLocks noChangeShapeType="1"/>
          </p:cNvSpPr>
          <p:nvPr/>
        </p:nvSpPr>
        <p:spPr bwMode="auto">
          <a:xfrm>
            <a:off x="2878138" y="1944688"/>
            <a:ext cx="0" cy="1873250"/>
          </a:xfrm>
          <a:prstGeom prst="line">
            <a:avLst/>
          </a:prstGeom>
          <a:noFill/>
          <a:ln w="25400">
            <a:solidFill>
              <a:srgbClr val="0000FF"/>
            </a:solidFill>
            <a:prstDash val="sysDot"/>
            <a:round/>
            <a:headEnd/>
            <a:tailEnd/>
          </a:ln>
        </p:spPr>
        <p:txBody>
          <a:bodyPr/>
          <a:lstStyle/>
          <a:p>
            <a:endParaRPr lang="it-IT"/>
          </a:p>
        </p:txBody>
      </p:sp>
    </p:spTree>
  </p:cSld>
  <p:clrMapOvr>
    <a:masterClrMapping/>
  </p:clrMapOvr>
  <p:transition>
    <p:random/>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Oval 12"/>
          <p:cNvSpPr>
            <a:spLocks noChangeArrowheads="1"/>
          </p:cNvSpPr>
          <p:nvPr/>
        </p:nvSpPr>
        <p:spPr bwMode="auto">
          <a:xfrm>
            <a:off x="2124075" y="2133600"/>
            <a:ext cx="4968875" cy="3095625"/>
          </a:xfrm>
          <a:prstGeom prst="ellipse">
            <a:avLst/>
          </a:prstGeom>
          <a:noFill/>
          <a:ln w="25400">
            <a:solidFill>
              <a:schemeClr val="tx1"/>
            </a:solidFill>
            <a:round/>
            <a:headEnd/>
            <a:tailEnd/>
          </a:ln>
        </p:spPr>
        <p:txBody>
          <a:bodyPr wrap="none" anchor="ctr"/>
          <a:lstStyle/>
          <a:p>
            <a:endParaRPr lang="it-IT"/>
          </a:p>
        </p:txBody>
      </p:sp>
      <p:sp>
        <p:nvSpPr>
          <p:cNvPr id="71683" name="Rectangle 4"/>
          <p:cNvSpPr>
            <a:spLocks noChangeArrowheads="1"/>
          </p:cNvSpPr>
          <p:nvPr/>
        </p:nvSpPr>
        <p:spPr bwMode="auto">
          <a:xfrm>
            <a:off x="2771775" y="549275"/>
            <a:ext cx="3795713" cy="677863"/>
          </a:xfrm>
          <a:prstGeom prst="rect">
            <a:avLst/>
          </a:prstGeom>
          <a:noFill/>
          <a:ln w="9525">
            <a:noFill/>
            <a:miter lim="800000"/>
            <a:headEnd/>
            <a:tailEnd/>
          </a:ln>
        </p:spPr>
        <p:txBody>
          <a:bodyPr wrap="none">
            <a:spAutoFit/>
          </a:bodyPr>
          <a:lstStyle/>
          <a:p>
            <a:r>
              <a:rPr lang="en-US" sz="3800">
                <a:latin typeface="Tahoma" pitchFamily="34" charset="0"/>
              </a:rPr>
              <a:t>Terapia cognitiva</a:t>
            </a:r>
            <a:endParaRPr lang="it-IT" sz="3800">
              <a:latin typeface="Tahoma" pitchFamily="34" charset="0"/>
            </a:endParaRPr>
          </a:p>
        </p:txBody>
      </p:sp>
      <p:sp>
        <p:nvSpPr>
          <p:cNvPr id="71684" name="Text Box 5"/>
          <p:cNvSpPr txBox="1">
            <a:spLocks noChangeArrowheads="1"/>
          </p:cNvSpPr>
          <p:nvPr/>
        </p:nvSpPr>
        <p:spPr bwMode="auto">
          <a:xfrm>
            <a:off x="6948488" y="6092825"/>
            <a:ext cx="2195512" cy="304800"/>
          </a:xfrm>
          <a:prstGeom prst="rect">
            <a:avLst/>
          </a:prstGeom>
          <a:noFill/>
          <a:ln w="9525">
            <a:noFill/>
            <a:miter lim="800000"/>
            <a:headEnd/>
            <a:tailEnd/>
          </a:ln>
        </p:spPr>
        <p:txBody>
          <a:bodyPr>
            <a:spAutoFit/>
          </a:bodyPr>
          <a:lstStyle/>
          <a:p>
            <a:pPr>
              <a:spcBef>
                <a:spcPct val="50000"/>
              </a:spcBef>
            </a:pPr>
            <a:r>
              <a:rPr lang="it-IT" sz="1400">
                <a:latin typeface="Tahoma" pitchFamily="34" charset="0"/>
              </a:rPr>
              <a:t>Morin et al, 1993</a:t>
            </a:r>
          </a:p>
        </p:txBody>
      </p:sp>
      <p:sp>
        <p:nvSpPr>
          <p:cNvPr id="71685" name="AutoShape 14"/>
          <p:cNvSpPr>
            <a:spLocks noChangeArrowheads="1"/>
          </p:cNvSpPr>
          <p:nvPr/>
        </p:nvSpPr>
        <p:spPr bwMode="auto">
          <a:xfrm>
            <a:off x="2962275" y="2924175"/>
            <a:ext cx="3168650" cy="1584325"/>
          </a:xfrm>
          <a:custGeom>
            <a:avLst/>
            <a:gdLst>
              <a:gd name="T0" fmla="*/ 2147483647 w 21600"/>
              <a:gd name="T1" fmla="*/ 2147483647 h 21600"/>
              <a:gd name="T2" fmla="*/ 2147483647 w 21600"/>
              <a:gd name="T3" fmla="*/ 2147483647 h 21600"/>
              <a:gd name="T4" fmla="*/ 0 w 21600"/>
              <a:gd name="T5" fmla="*/ 2147483647 h 21600"/>
              <a:gd name="T6" fmla="*/ 2147483647 w 21600"/>
              <a:gd name="T7" fmla="*/ 0 h 21600"/>
              <a:gd name="T8" fmla="*/ 0 60000 65536"/>
              <a:gd name="T9" fmla="*/ 5898240 60000 65536"/>
              <a:gd name="T10" fmla="*/ 11796480 60000 65536"/>
              <a:gd name="T11" fmla="*/ 17694720 60000 65536"/>
              <a:gd name="T12" fmla="*/ 515 w 21600"/>
              <a:gd name="T13" fmla="*/ 10443 h 21600"/>
              <a:gd name="T14" fmla="*/ 21085 w 21600"/>
              <a:gd name="T15" fmla="*/ 11157 h 21600"/>
            </a:gdLst>
            <a:ahLst/>
            <a:cxnLst>
              <a:cxn ang="T8">
                <a:pos x="T0" y="T1"/>
              </a:cxn>
              <a:cxn ang="T9">
                <a:pos x="T2" y="T3"/>
              </a:cxn>
              <a:cxn ang="T10">
                <a:pos x="T4" y="T5"/>
              </a:cxn>
              <a:cxn ang="T11">
                <a:pos x="T6" y="T7"/>
              </a:cxn>
            </a:cxnLst>
            <a:rect l="T12" t="T13" r="T14" b="T15"/>
            <a:pathLst>
              <a:path w="21600" h="21600">
                <a:moveTo>
                  <a:pt x="10800" y="0"/>
                </a:moveTo>
                <a:lnTo>
                  <a:pt x="9660" y="1645"/>
                </a:lnTo>
                <a:lnTo>
                  <a:pt x="10443" y="1645"/>
                </a:lnTo>
                <a:lnTo>
                  <a:pt x="10443" y="10443"/>
                </a:lnTo>
                <a:lnTo>
                  <a:pt x="1645" y="10443"/>
                </a:lnTo>
                <a:lnTo>
                  <a:pt x="1645" y="9660"/>
                </a:lnTo>
                <a:lnTo>
                  <a:pt x="0" y="10800"/>
                </a:lnTo>
                <a:lnTo>
                  <a:pt x="1645" y="11940"/>
                </a:lnTo>
                <a:lnTo>
                  <a:pt x="1645" y="11157"/>
                </a:lnTo>
                <a:lnTo>
                  <a:pt x="10443" y="11157"/>
                </a:lnTo>
                <a:lnTo>
                  <a:pt x="10443" y="19955"/>
                </a:lnTo>
                <a:lnTo>
                  <a:pt x="9660" y="19955"/>
                </a:lnTo>
                <a:lnTo>
                  <a:pt x="10800" y="21600"/>
                </a:lnTo>
                <a:lnTo>
                  <a:pt x="11940" y="19955"/>
                </a:lnTo>
                <a:lnTo>
                  <a:pt x="11157" y="19955"/>
                </a:lnTo>
                <a:lnTo>
                  <a:pt x="11157" y="11157"/>
                </a:lnTo>
                <a:lnTo>
                  <a:pt x="19955" y="11157"/>
                </a:lnTo>
                <a:lnTo>
                  <a:pt x="19955" y="11940"/>
                </a:lnTo>
                <a:lnTo>
                  <a:pt x="21600" y="10800"/>
                </a:lnTo>
                <a:lnTo>
                  <a:pt x="19955" y="9660"/>
                </a:lnTo>
                <a:lnTo>
                  <a:pt x="19955" y="10443"/>
                </a:lnTo>
                <a:lnTo>
                  <a:pt x="11157" y="10443"/>
                </a:lnTo>
                <a:lnTo>
                  <a:pt x="11157" y="1645"/>
                </a:lnTo>
                <a:lnTo>
                  <a:pt x="11940" y="1645"/>
                </a:lnTo>
                <a:close/>
              </a:path>
            </a:pathLst>
          </a:custGeom>
          <a:noFill/>
          <a:ln w="25400">
            <a:solidFill>
              <a:schemeClr val="tx1"/>
            </a:solidFill>
            <a:miter lim="800000"/>
            <a:headEnd/>
            <a:tailEnd/>
          </a:ln>
        </p:spPr>
        <p:txBody>
          <a:bodyPr wrap="none" anchor="ctr"/>
          <a:lstStyle/>
          <a:p>
            <a:endParaRPr lang="it-IT"/>
          </a:p>
        </p:txBody>
      </p:sp>
      <p:sp>
        <p:nvSpPr>
          <p:cNvPr id="71686" name="AutoShape 6"/>
          <p:cNvSpPr>
            <a:spLocks noChangeArrowheads="1"/>
          </p:cNvSpPr>
          <p:nvPr/>
        </p:nvSpPr>
        <p:spPr bwMode="auto">
          <a:xfrm>
            <a:off x="3378200" y="3424238"/>
            <a:ext cx="2303463" cy="584200"/>
          </a:xfrm>
          <a:prstGeom prst="octagon">
            <a:avLst>
              <a:gd name="adj" fmla="val 29287"/>
            </a:avLst>
          </a:prstGeom>
          <a:solidFill>
            <a:schemeClr val="bg1"/>
          </a:solidFill>
          <a:ln w="9525">
            <a:solidFill>
              <a:schemeClr val="tx1"/>
            </a:solidFill>
            <a:miter lim="800000"/>
            <a:headEnd/>
            <a:tailEnd/>
          </a:ln>
        </p:spPr>
        <p:txBody>
          <a:bodyPr wrap="none" anchor="ctr"/>
          <a:lstStyle/>
          <a:p>
            <a:pPr algn="ctr"/>
            <a:r>
              <a:rPr lang="it-IT" sz="1800">
                <a:latin typeface="Tahoma" pitchFamily="34" charset="0"/>
              </a:rPr>
              <a:t>Insonnia persistente</a:t>
            </a:r>
          </a:p>
        </p:txBody>
      </p:sp>
      <p:sp>
        <p:nvSpPr>
          <p:cNvPr id="71687" name="Rectangle 7"/>
          <p:cNvSpPr>
            <a:spLocks noChangeArrowheads="1"/>
          </p:cNvSpPr>
          <p:nvPr/>
        </p:nvSpPr>
        <p:spPr bwMode="auto">
          <a:xfrm>
            <a:off x="2555875" y="1831975"/>
            <a:ext cx="3960813" cy="1079500"/>
          </a:xfrm>
          <a:prstGeom prst="rect">
            <a:avLst/>
          </a:prstGeom>
          <a:solidFill>
            <a:schemeClr val="bg1"/>
          </a:solidFill>
          <a:ln w="9525">
            <a:solidFill>
              <a:schemeClr val="tx1"/>
            </a:solidFill>
            <a:miter lim="800000"/>
            <a:headEnd/>
            <a:tailEnd/>
          </a:ln>
        </p:spPr>
        <p:txBody>
          <a:bodyPr wrap="none" anchor="ctr"/>
          <a:lstStyle/>
          <a:p>
            <a:r>
              <a:rPr lang="it-IT" sz="1200">
                <a:latin typeface="Tahoma" pitchFamily="34" charset="0"/>
              </a:rPr>
              <a:t>Cognizioni disfunzionali:</a:t>
            </a:r>
          </a:p>
          <a:p>
            <a:pPr>
              <a:buFontTx/>
              <a:buChar char="•"/>
            </a:pPr>
            <a:r>
              <a:rPr lang="it-IT" sz="1200">
                <a:latin typeface="Tahoma" pitchFamily="34" charset="0"/>
              </a:rPr>
              <a:t>preoccupazione eccessiva riguardo alla perdita di sonno</a:t>
            </a:r>
          </a:p>
          <a:p>
            <a:pPr>
              <a:buFontTx/>
              <a:buChar char="•"/>
            </a:pPr>
            <a:r>
              <a:rPr lang="it-IT" sz="1200">
                <a:latin typeface="Tahoma" pitchFamily="34" charset="0"/>
              </a:rPr>
              <a:t>elucubrazioni sulle conseguenze</a:t>
            </a:r>
          </a:p>
          <a:p>
            <a:pPr>
              <a:buFontTx/>
              <a:buChar char="•"/>
            </a:pPr>
            <a:r>
              <a:rPr lang="it-IT" sz="1200">
                <a:latin typeface="Tahoma" pitchFamily="34" charset="0"/>
              </a:rPr>
              <a:t>aspettative irrealistiche</a:t>
            </a:r>
          </a:p>
        </p:txBody>
      </p:sp>
      <p:sp>
        <p:nvSpPr>
          <p:cNvPr id="71688" name="Rectangle 8"/>
          <p:cNvSpPr>
            <a:spLocks noChangeArrowheads="1"/>
          </p:cNvSpPr>
          <p:nvPr/>
        </p:nvSpPr>
        <p:spPr bwMode="auto">
          <a:xfrm>
            <a:off x="6084888" y="3140075"/>
            <a:ext cx="2736850" cy="1223963"/>
          </a:xfrm>
          <a:prstGeom prst="rect">
            <a:avLst/>
          </a:prstGeom>
          <a:solidFill>
            <a:schemeClr val="bg1"/>
          </a:solidFill>
          <a:ln w="9525">
            <a:solidFill>
              <a:schemeClr val="tx1"/>
            </a:solidFill>
            <a:miter lim="800000"/>
            <a:headEnd/>
            <a:tailEnd/>
          </a:ln>
        </p:spPr>
        <p:txBody>
          <a:bodyPr wrap="none" anchor="ctr"/>
          <a:lstStyle/>
          <a:p>
            <a:r>
              <a:rPr lang="it-IT" sz="1200">
                <a:latin typeface="Tahoma" pitchFamily="34" charset="0"/>
              </a:rPr>
              <a:t>Abitudini maladattative:</a:t>
            </a:r>
          </a:p>
          <a:p>
            <a:pPr>
              <a:buFontTx/>
              <a:buChar char="•"/>
            </a:pPr>
            <a:r>
              <a:rPr lang="it-IT" sz="1200">
                <a:latin typeface="Tahoma" pitchFamily="34" charset="0"/>
              </a:rPr>
              <a:t>tempo eccessivo trascorso a letto</a:t>
            </a:r>
          </a:p>
          <a:p>
            <a:pPr>
              <a:buFontTx/>
              <a:buChar char="•"/>
            </a:pPr>
            <a:r>
              <a:rPr lang="it-IT" sz="1200">
                <a:latin typeface="Tahoma" pitchFamily="34" charset="0"/>
              </a:rPr>
              <a:t>programmazione irregolare del sonno</a:t>
            </a:r>
          </a:p>
          <a:p>
            <a:pPr>
              <a:buFontTx/>
              <a:buChar char="•"/>
            </a:pPr>
            <a:r>
              <a:rPr lang="it-IT" sz="1200">
                <a:latin typeface="Tahoma" pitchFamily="34" charset="0"/>
              </a:rPr>
              <a:t>sonnellini diurni</a:t>
            </a:r>
          </a:p>
          <a:p>
            <a:pPr>
              <a:buFontTx/>
              <a:buChar char="•"/>
            </a:pPr>
            <a:r>
              <a:rPr lang="it-IT" sz="1200">
                <a:latin typeface="Tahoma" pitchFamily="34" charset="0"/>
              </a:rPr>
              <a:t>attività incompatibili con il sonno</a:t>
            </a:r>
          </a:p>
        </p:txBody>
      </p:sp>
      <p:sp>
        <p:nvSpPr>
          <p:cNvPr id="71689" name="Rectangle 9"/>
          <p:cNvSpPr>
            <a:spLocks noChangeArrowheads="1"/>
          </p:cNvSpPr>
          <p:nvPr/>
        </p:nvSpPr>
        <p:spPr bwMode="auto">
          <a:xfrm>
            <a:off x="3275013" y="4521200"/>
            <a:ext cx="2520950" cy="1152525"/>
          </a:xfrm>
          <a:prstGeom prst="rect">
            <a:avLst/>
          </a:prstGeom>
          <a:solidFill>
            <a:schemeClr val="bg1"/>
          </a:solidFill>
          <a:ln w="9525">
            <a:solidFill>
              <a:schemeClr val="tx1"/>
            </a:solidFill>
            <a:miter lim="800000"/>
            <a:headEnd/>
            <a:tailEnd/>
          </a:ln>
        </p:spPr>
        <p:txBody>
          <a:bodyPr wrap="none" anchor="ctr"/>
          <a:lstStyle/>
          <a:p>
            <a:r>
              <a:rPr lang="it-IT" sz="1200">
                <a:latin typeface="Tahoma" pitchFamily="34" charset="0"/>
              </a:rPr>
              <a:t>Conseguenze:</a:t>
            </a:r>
          </a:p>
          <a:p>
            <a:pPr>
              <a:buFontTx/>
              <a:buChar char="•"/>
            </a:pPr>
            <a:r>
              <a:rPr lang="it-IT" sz="1200">
                <a:latin typeface="Tahoma" pitchFamily="34" charset="0"/>
              </a:rPr>
              <a:t>turbe dell’umore</a:t>
            </a:r>
          </a:p>
          <a:p>
            <a:pPr>
              <a:buFontTx/>
              <a:buChar char="•"/>
            </a:pPr>
            <a:r>
              <a:rPr lang="it-IT" sz="1200">
                <a:latin typeface="Tahoma" pitchFamily="34" charset="0"/>
              </a:rPr>
              <a:t>affaticamento</a:t>
            </a:r>
          </a:p>
          <a:p>
            <a:pPr>
              <a:buFontTx/>
              <a:buChar char="•"/>
            </a:pPr>
            <a:r>
              <a:rPr lang="it-IT" sz="1200">
                <a:latin typeface="Tahoma" pitchFamily="34" charset="0"/>
              </a:rPr>
              <a:t>compromissione delle prestazioni</a:t>
            </a:r>
          </a:p>
          <a:p>
            <a:pPr>
              <a:buFontTx/>
              <a:buChar char="•"/>
            </a:pPr>
            <a:r>
              <a:rPr lang="it-IT" sz="1200">
                <a:latin typeface="Tahoma" pitchFamily="34" charset="0"/>
              </a:rPr>
              <a:t>aspettative irrealistiche</a:t>
            </a:r>
          </a:p>
        </p:txBody>
      </p:sp>
      <p:sp>
        <p:nvSpPr>
          <p:cNvPr id="71690" name="Rectangle 10"/>
          <p:cNvSpPr>
            <a:spLocks noChangeArrowheads="1"/>
          </p:cNvSpPr>
          <p:nvPr/>
        </p:nvSpPr>
        <p:spPr bwMode="auto">
          <a:xfrm>
            <a:off x="179388" y="3355975"/>
            <a:ext cx="2808287" cy="792163"/>
          </a:xfrm>
          <a:prstGeom prst="rect">
            <a:avLst/>
          </a:prstGeom>
          <a:solidFill>
            <a:schemeClr val="bg1"/>
          </a:solidFill>
          <a:ln w="9525">
            <a:solidFill>
              <a:schemeClr val="tx1"/>
            </a:solidFill>
            <a:miter lim="800000"/>
            <a:headEnd/>
            <a:tailEnd/>
          </a:ln>
        </p:spPr>
        <p:txBody>
          <a:bodyPr wrap="none" anchor="ctr"/>
          <a:lstStyle/>
          <a:p>
            <a:r>
              <a:rPr lang="it-IT" sz="1200">
                <a:latin typeface="Tahoma" pitchFamily="34" charset="0"/>
              </a:rPr>
              <a:t>Preoccupazione:</a:t>
            </a:r>
          </a:p>
          <a:p>
            <a:r>
              <a:rPr lang="it-IT" sz="1200">
                <a:latin typeface="Tahoma" pitchFamily="34" charset="0"/>
              </a:rPr>
              <a:t>Vigilanza emotiva/cognitiva/fisiologica</a:t>
            </a:r>
          </a:p>
          <a:p>
            <a:endParaRPr lang="it-IT" sz="1200">
              <a:latin typeface="Tahoma" pitchFamily="34" charset="0"/>
            </a:endParaRPr>
          </a:p>
        </p:txBody>
      </p:sp>
    </p:spTree>
  </p:cSld>
  <p:clrMapOvr>
    <a:masterClrMapping/>
  </p:clrMapOvr>
  <p:transition>
    <p:random/>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p:cNvPicPr>
            <a:picLocks noGrp="1" noChangeAspect="1" noChangeArrowheads="1"/>
          </p:cNvPicPr>
          <p:nvPr>
            <p:ph idx="1"/>
          </p:nvPr>
        </p:nvPicPr>
        <p:blipFill>
          <a:blip r:embed="rId2"/>
          <a:srcRect/>
          <a:stretch>
            <a:fillRect/>
          </a:stretch>
        </p:blipFill>
        <p:spPr>
          <a:xfrm>
            <a:off x="1357313" y="1571625"/>
            <a:ext cx="6500812" cy="4643438"/>
          </a:xfrm>
          <a:noFill/>
        </p:spPr>
      </p:pic>
      <p:sp>
        <p:nvSpPr>
          <p:cNvPr id="72707" name="Rectangle 7"/>
          <p:cNvSpPr>
            <a:spLocks noChangeArrowheads="1"/>
          </p:cNvSpPr>
          <p:nvPr/>
        </p:nvSpPr>
        <p:spPr bwMode="auto">
          <a:xfrm>
            <a:off x="1377950" y="549275"/>
            <a:ext cx="6680200" cy="677863"/>
          </a:xfrm>
          <a:prstGeom prst="rect">
            <a:avLst/>
          </a:prstGeom>
          <a:noFill/>
          <a:ln w="9525">
            <a:noFill/>
            <a:miter lim="800000"/>
            <a:headEnd/>
            <a:tailEnd/>
          </a:ln>
        </p:spPr>
        <p:txBody>
          <a:bodyPr wrap="none">
            <a:spAutoFit/>
          </a:bodyPr>
          <a:lstStyle/>
          <a:p>
            <a:r>
              <a:rPr lang="en-US" sz="3800">
                <a:latin typeface="Tahoma" pitchFamily="34" charset="0"/>
              </a:rPr>
              <a:t>Pattern temporali dell’insonnia</a:t>
            </a:r>
            <a:endParaRPr lang="it-IT" sz="3800">
              <a:latin typeface="Tahoma" pitchFamily="34" charset="0"/>
            </a:endParaRPr>
          </a:p>
        </p:txBody>
      </p:sp>
    </p:spTree>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1"/>
          <p:cNvSpPr>
            <a:spLocks noChangeArrowheads="1"/>
          </p:cNvSpPr>
          <p:nvPr/>
        </p:nvSpPr>
        <p:spPr bwMode="auto">
          <a:xfrm>
            <a:off x="785813" y="2071688"/>
            <a:ext cx="7715250" cy="2800350"/>
          </a:xfrm>
          <a:prstGeom prst="rect">
            <a:avLst/>
          </a:prstGeom>
          <a:noFill/>
          <a:ln w="9525">
            <a:noFill/>
            <a:miter lim="800000"/>
            <a:headEnd/>
            <a:tailEnd/>
          </a:ln>
        </p:spPr>
        <p:txBody>
          <a:bodyPr anchor="ctr">
            <a:spAutoFit/>
          </a:bodyPr>
          <a:lstStyle/>
          <a:p>
            <a:pPr algn="just"/>
            <a:r>
              <a:rPr lang="it-IT" sz="1600">
                <a:latin typeface="Arial" charset="0"/>
                <a:cs typeface="Arial" charset="0"/>
              </a:rPr>
              <a:t>Tutti i pazienti possono trarre beneficio dal programma d’intervento proposto. Esso, infatti, comprende ed associa diverse strategie comportamentali e cognitive, cercando così di intervenire su più livelli e modificare i molteplici fattori che concorrono alla genesi del disturbo. La nostra strategia risulterà però meno efficace nei casi in cui la causa prima del disturbo sia un altro disturbo fisico o psicologico tuttora irrisolto.</a:t>
            </a:r>
          </a:p>
          <a:p>
            <a:pPr algn="just"/>
            <a:endParaRPr lang="it-IT" sz="1600">
              <a:latin typeface="Arial" charset="0"/>
              <a:cs typeface="Arial" charset="0"/>
            </a:endParaRPr>
          </a:p>
          <a:p>
            <a:pPr algn="just"/>
            <a:r>
              <a:rPr lang="it-IT" sz="1600">
                <a:latin typeface="Arial" charset="0"/>
                <a:cs typeface="Arial" charset="0"/>
              </a:rPr>
              <a:t>Il punto cruciale di questo intervento è rappresentato dall’aderenza del paziente alle indicazioni e ai compiti proposti. Le terapie cognitivo-comportamentali pongono il paziente in un ruolo attivo nel processo di cambiamento, la motivazione è quindi fondamentale e la collaborazione imprescindibile.</a:t>
            </a:r>
          </a:p>
        </p:txBody>
      </p:sp>
      <p:sp>
        <p:nvSpPr>
          <p:cNvPr id="5"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Esito</a:t>
            </a:r>
          </a:p>
        </p:txBody>
      </p:sp>
    </p:spTree>
  </p:cSld>
  <p:clrMapOvr>
    <a:masterClrMapping/>
  </p:clrMapOvr>
  <p:transition>
    <p:random/>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Esito</a:t>
            </a:r>
          </a:p>
        </p:txBody>
      </p:sp>
      <p:sp>
        <p:nvSpPr>
          <p:cNvPr id="74755" name="Rettangolo 3"/>
          <p:cNvSpPr>
            <a:spLocks noChangeArrowheads="1"/>
          </p:cNvSpPr>
          <p:nvPr/>
        </p:nvSpPr>
        <p:spPr bwMode="auto">
          <a:xfrm>
            <a:off x="1000125" y="2184400"/>
            <a:ext cx="7215188" cy="1816100"/>
          </a:xfrm>
          <a:prstGeom prst="rect">
            <a:avLst/>
          </a:prstGeom>
          <a:noFill/>
          <a:ln w="9525">
            <a:noFill/>
            <a:miter lim="800000"/>
            <a:headEnd/>
            <a:tailEnd/>
          </a:ln>
        </p:spPr>
        <p:txBody>
          <a:bodyPr>
            <a:spAutoFit/>
          </a:bodyPr>
          <a:lstStyle/>
          <a:p>
            <a:pPr algn="just"/>
            <a:r>
              <a:rPr lang="it-IT" sz="1600">
                <a:latin typeface="Arial" charset="0"/>
                <a:cs typeface="Arial" charset="0"/>
              </a:rPr>
              <a:t>Per quello che si evince dai dati attualmente disponibili sull’efficacia di questo intervento, il 70-80% delle persone, che applicheranno integralmente il programma, dovrà aspettarsi un miglioramento del sonno. </a:t>
            </a:r>
          </a:p>
          <a:p>
            <a:pPr algn="just"/>
            <a:endParaRPr lang="it-IT" sz="1600">
              <a:latin typeface="Arial" charset="0"/>
              <a:cs typeface="Arial" charset="0"/>
            </a:endParaRPr>
          </a:p>
          <a:p>
            <a:pPr algn="just"/>
            <a:r>
              <a:rPr lang="it-IT" sz="1600">
                <a:latin typeface="Arial" charset="0"/>
                <a:cs typeface="Arial" charset="0"/>
              </a:rPr>
              <a:t>Tale miglioramento si prevede sia clinicamente significativo nella metà circa dei pazienti, mentre solo un terzo di loro potrà tornare a essere un </a:t>
            </a:r>
            <a:r>
              <a:rPr lang="it-IT" sz="1600" i="1">
                <a:latin typeface="Arial" charset="0"/>
                <a:cs typeface="Arial" charset="0"/>
              </a:rPr>
              <a:t>buon dormitore</a:t>
            </a:r>
            <a:r>
              <a:rPr lang="it-IT" sz="1600">
                <a:latin typeface="Arial" charset="0"/>
                <a:cs typeface="Arial" charset="0"/>
              </a:rPr>
              <a:t>. </a:t>
            </a:r>
          </a:p>
        </p:txBody>
      </p:sp>
    </p:spTree>
  </p:cSld>
  <p:clrMapOvr>
    <a:masterClrMapping/>
  </p:clrMapOvr>
  <p:transition>
    <p:random/>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1"/>
          <p:cNvSpPr>
            <a:spLocks noChangeArrowheads="1"/>
          </p:cNvSpPr>
          <p:nvPr/>
        </p:nvSpPr>
        <p:spPr bwMode="auto">
          <a:xfrm>
            <a:off x="785813" y="1928813"/>
            <a:ext cx="7715250" cy="3786187"/>
          </a:xfrm>
          <a:prstGeom prst="rect">
            <a:avLst/>
          </a:prstGeom>
          <a:noFill/>
          <a:ln w="9525">
            <a:noFill/>
            <a:miter lim="800000"/>
            <a:headEnd/>
            <a:tailEnd/>
          </a:ln>
        </p:spPr>
        <p:txBody>
          <a:bodyPr anchor="ctr">
            <a:spAutoFit/>
          </a:bodyPr>
          <a:lstStyle/>
          <a:p>
            <a:pPr algn="just"/>
            <a:r>
              <a:rPr lang="it-IT" sz="1600">
                <a:latin typeface="Arial" charset="0"/>
                <a:cs typeface="Arial" charset="0"/>
              </a:rPr>
              <a:t>Gli studi che hanno valutato questo tipo d’intervento riferiscono anche un aumento della quantità assoluta di sonno. </a:t>
            </a:r>
          </a:p>
          <a:p>
            <a:pPr algn="just"/>
            <a:endParaRPr lang="it-IT" sz="1600">
              <a:latin typeface="Arial" charset="0"/>
              <a:cs typeface="Arial" charset="0"/>
            </a:endParaRPr>
          </a:p>
          <a:p>
            <a:pPr algn="just"/>
            <a:r>
              <a:rPr lang="it-IT" sz="1600" u="sng">
                <a:latin typeface="Arial" charset="0"/>
                <a:cs typeface="Arial" charset="0"/>
              </a:rPr>
              <a:t>Il tempo d’addormentamento </a:t>
            </a:r>
            <a:r>
              <a:rPr lang="it-IT" sz="1600">
                <a:latin typeface="Arial" charset="0"/>
                <a:cs typeface="Arial" charset="0"/>
              </a:rPr>
              <a:t>dovrebbe ridursi da una media di 60-65 min, al momento della valutazione iniziale, a una media di 35 minuti, dopo il trattamento.</a:t>
            </a:r>
          </a:p>
          <a:p>
            <a:pPr algn="just"/>
            <a:r>
              <a:rPr lang="it-IT" sz="1600">
                <a:latin typeface="Arial" charset="0"/>
                <a:cs typeface="Arial" charset="0"/>
              </a:rPr>
              <a:t> </a:t>
            </a:r>
          </a:p>
          <a:p>
            <a:pPr algn="just"/>
            <a:r>
              <a:rPr lang="it-IT" sz="1600" u="sng">
                <a:latin typeface="Arial" charset="0"/>
                <a:cs typeface="Arial" charset="0"/>
              </a:rPr>
              <a:t>Il numero di risvegli notturni </a:t>
            </a:r>
            <a:r>
              <a:rPr lang="it-IT" sz="1600">
                <a:latin typeface="Arial" charset="0"/>
                <a:cs typeface="Arial" charset="0"/>
              </a:rPr>
              <a:t>dovrebbe ridursi del 50%, passando da una media di due risvegli per notte ad una media di un solo risveglio, la loro durata totale dovrebbe diminuire da una media di 70 minuti ad una media di 38 minuti circa. </a:t>
            </a:r>
          </a:p>
          <a:p>
            <a:pPr algn="just"/>
            <a:endParaRPr lang="it-IT" sz="1600">
              <a:latin typeface="Arial" charset="0"/>
              <a:cs typeface="Arial" charset="0"/>
            </a:endParaRPr>
          </a:p>
          <a:p>
            <a:pPr algn="just"/>
            <a:r>
              <a:rPr lang="it-IT" sz="1600" u="sng">
                <a:latin typeface="Arial" charset="0"/>
                <a:cs typeface="Arial" charset="0"/>
              </a:rPr>
              <a:t>Il tempo di sonno totale</a:t>
            </a:r>
            <a:r>
              <a:rPr lang="it-IT" sz="1600">
                <a:latin typeface="Arial" charset="0"/>
                <a:cs typeface="Arial" charset="0"/>
              </a:rPr>
              <a:t> infine dovrebbe aumentare di 30 minuti circa, passando cioè da una media di sei ore a una media di sei ore e mezza. Ci si aspetta infine che i miglioramenti ottenuti si mantengano nel tempo, come dimostrato dal monitoraggio a sei mesi realizzato in alcuni degli studi che hanno verificato l’efficacia di queste tecniche non farmacologiche (Morin et al., 1999).</a:t>
            </a:r>
          </a:p>
        </p:txBody>
      </p:sp>
      <p:sp>
        <p:nvSpPr>
          <p:cNvPr id="5" name="Rectangle 3"/>
          <p:cNvSpPr txBox="1">
            <a:spLocks noChangeArrowheads="1"/>
          </p:cNvSpPr>
          <p:nvPr/>
        </p:nvSpPr>
        <p:spPr bwMode="auto">
          <a:xfrm>
            <a:off x="3422650" y="828675"/>
            <a:ext cx="2228850" cy="584200"/>
          </a:xfrm>
          <a:prstGeom prst="rect">
            <a:avLst/>
          </a:prstGeom>
          <a:noFill/>
          <a:ln w="9525">
            <a:noFill/>
            <a:miter lim="800000"/>
            <a:headEnd/>
            <a:tailEnd/>
          </a:ln>
        </p:spPr>
        <p:txBody>
          <a:bodyPr/>
          <a:lstStyle/>
          <a:p>
            <a:pPr marL="342900" indent="-342900" algn="ctr">
              <a:spcBef>
                <a:spcPct val="20000"/>
              </a:spcBef>
              <a:defRPr/>
            </a:pPr>
            <a:r>
              <a:rPr lang="it-IT" sz="3600" kern="0" dirty="0">
                <a:solidFill>
                  <a:srgbClr val="FF0000"/>
                </a:solidFill>
                <a:latin typeface="Tahoma" pitchFamily="34" charset="0"/>
              </a:rPr>
              <a:t>Esito</a:t>
            </a:r>
          </a:p>
        </p:txBody>
      </p:sp>
    </p:spTree>
  </p:cSld>
  <p:clrMapOvr>
    <a:masterClrMapping/>
  </p:clrMapOvr>
  <p:transition>
    <p:random/>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olo 5"/>
          <p:cNvSpPr>
            <a:spLocks noGrp="1"/>
          </p:cNvSpPr>
          <p:nvPr>
            <p:ph type="ctrTitle"/>
          </p:nvPr>
        </p:nvSpPr>
        <p:spPr>
          <a:xfrm>
            <a:off x="685800" y="142875"/>
            <a:ext cx="7772400" cy="1470025"/>
          </a:xfrm>
        </p:spPr>
        <p:txBody>
          <a:bodyPr/>
          <a:lstStyle/>
          <a:p>
            <a:r>
              <a:rPr lang="it-IT" smtClean="0">
                <a:latin typeface="Tahoma" pitchFamily="34" charset="0"/>
                <a:cs typeface="Tahoma" pitchFamily="34" charset="0"/>
              </a:rPr>
              <a:t>PSICOFARMACI</a:t>
            </a:r>
          </a:p>
        </p:txBody>
      </p:sp>
      <p:sp>
        <p:nvSpPr>
          <p:cNvPr id="76803" name="Rettangolo 4"/>
          <p:cNvSpPr>
            <a:spLocks noChangeArrowheads="1"/>
          </p:cNvSpPr>
          <p:nvPr/>
        </p:nvSpPr>
        <p:spPr bwMode="auto">
          <a:xfrm>
            <a:off x="285750" y="2286000"/>
            <a:ext cx="8858250" cy="400050"/>
          </a:xfrm>
          <a:prstGeom prst="rect">
            <a:avLst/>
          </a:prstGeom>
          <a:noFill/>
          <a:ln w="9525">
            <a:noFill/>
            <a:miter lim="800000"/>
            <a:headEnd/>
            <a:tailEnd/>
          </a:ln>
        </p:spPr>
        <p:txBody>
          <a:bodyPr>
            <a:spAutoFit/>
          </a:bodyPr>
          <a:lstStyle/>
          <a:p>
            <a:pPr algn="ctr"/>
            <a:r>
              <a:rPr lang="it-IT" sz="2000">
                <a:latin typeface="Arial" charset="0"/>
                <a:cs typeface="Arial" charset="0"/>
              </a:rPr>
              <a:t>Fine  anni '50, </a:t>
            </a:r>
            <a:r>
              <a:rPr lang="it-IT" sz="1900">
                <a:latin typeface="Arial" charset="0"/>
                <a:cs typeface="Arial" charset="0"/>
              </a:rPr>
              <a:t>clordiazepossido</a:t>
            </a:r>
            <a:r>
              <a:rPr lang="it-IT" sz="2000">
                <a:latin typeface="Arial" charset="0"/>
                <a:cs typeface="Arial" charset="0"/>
              </a:rPr>
              <a:t> (es. tavor, xanax, lexotan, EN, valium etc.)</a:t>
            </a:r>
          </a:p>
        </p:txBody>
      </p:sp>
      <p:sp>
        <p:nvSpPr>
          <p:cNvPr id="7" name="Titolo 5"/>
          <p:cNvSpPr txBox="1">
            <a:spLocks/>
          </p:cNvSpPr>
          <p:nvPr/>
        </p:nvSpPr>
        <p:spPr>
          <a:xfrm>
            <a:off x="-1857375" y="1285875"/>
            <a:ext cx="7772400" cy="1470025"/>
          </a:xfrm>
          <a:prstGeom prst="rect">
            <a:avLst/>
          </a:prstGeom>
        </p:spPr>
        <p:txBody>
          <a:bodyPr anchor="ctr">
            <a:normAutofit/>
          </a:bodyPr>
          <a:lstStyle/>
          <a:p>
            <a:pPr algn="ctr" fontAlgn="auto">
              <a:spcAft>
                <a:spcPts val="0"/>
              </a:spcAft>
              <a:defRPr/>
            </a:pPr>
            <a:r>
              <a:rPr lang="it-IT" sz="3300" dirty="0" err="1">
                <a:solidFill>
                  <a:srgbClr val="FF0000"/>
                </a:solidFill>
                <a:latin typeface="Arial" pitchFamily="34" charset="0"/>
                <a:ea typeface="+mj-ea"/>
                <a:cs typeface="Arial" pitchFamily="34" charset="0"/>
              </a:rPr>
              <a:t>Benzodiazepine</a:t>
            </a:r>
            <a:endParaRPr lang="it-IT" sz="3300" dirty="0">
              <a:solidFill>
                <a:srgbClr val="FF0000"/>
              </a:solidFill>
              <a:latin typeface="Arial" pitchFamily="34" charset="0"/>
              <a:ea typeface="+mj-ea"/>
              <a:cs typeface="Arial" pitchFamily="34" charset="0"/>
            </a:endParaRPr>
          </a:p>
        </p:txBody>
      </p:sp>
      <p:sp>
        <p:nvSpPr>
          <p:cNvPr id="9" name="Titolo 5"/>
          <p:cNvSpPr txBox="1">
            <a:spLocks/>
          </p:cNvSpPr>
          <p:nvPr/>
        </p:nvSpPr>
        <p:spPr>
          <a:xfrm>
            <a:off x="785813" y="3200400"/>
            <a:ext cx="4000500" cy="1470025"/>
          </a:xfrm>
          <a:prstGeom prst="rect">
            <a:avLst/>
          </a:prstGeom>
        </p:spPr>
        <p:txBody>
          <a:bodyPr anchor="ctr">
            <a:normAutofit fontScale="62500" lnSpcReduction="20000"/>
          </a:bodyPr>
          <a:lstStyle/>
          <a:p>
            <a:pPr fontAlgn="auto">
              <a:spcAft>
                <a:spcPts val="0"/>
              </a:spcAft>
              <a:defRPr/>
            </a:pPr>
            <a:r>
              <a:rPr lang="it-IT" sz="2800" dirty="0">
                <a:latin typeface="Arial" pitchFamily="34" charset="0"/>
                <a:ea typeface="+mj-ea"/>
                <a:cs typeface="Arial" pitchFamily="34" charset="0"/>
              </a:rPr>
              <a:t>Effetti clinici:</a:t>
            </a:r>
          </a:p>
          <a:p>
            <a:pPr fontAlgn="auto">
              <a:lnSpc>
                <a:spcPct val="120000"/>
              </a:lnSpc>
              <a:spcAft>
                <a:spcPts val="0"/>
              </a:spcAft>
              <a:defRPr/>
            </a:pPr>
            <a:endParaRPr lang="it-IT" sz="2800" dirty="0">
              <a:latin typeface="Arial" pitchFamily="34" charset="0"/>
              <a:ea typeface="+mj-ea"/>
              <a:cs typeface="Arial" pitchFamily="34" charset="0"/>
            </a:endParaRPr>
          </a:p>
          <a:p>
            <a:pPr fontAlgn="auto">
              <a:spcAft>
                <a:spcPts val="0"/>
              </a:spcAft>
              <a:buFont typeface="Arial" pitchFamily="34" charset="0"/>
              <a:buChar char="•"/>
              <a:defRPr/>
            </a:pPr>
            <a:r>
              <a:rPr lang="it-IT" sz="2800" dirty="0">
                <a:latin typeface="Arial" pitchFamily="34" charset="0"/>
                <a:ea typeface="+mj-ea"/>
                <a:cs typeface="Arial" pitchFamily="34" charset="0"/>
              </a:rPr>
              <a:t>	ansiolitico</a:t>
            </a:r>
          </a:p>
          <a:p>
            <a:pPr fontAlgn="auto">
              <a:spcAft>
                <a:spcPts val="0"/>
              </a:spcAft>
              <a:buFont typeface="Arial" pitchFamily="34" charset="0"/>
              <a:buChar char="•"/>
              <a:defRPr/>
            </a:pPr>
            <a:r>
              <a:rPr lang="it-IT" sz="2800" dirty="0">
                <a:latin typeface="Arial" pitchFamily="34" charset="0"/>
                <a:ea typeface="+mj-ea"/>
                <a:cs typeface="Arial" pitchFamily="34" charset="0"/>
              </a:rPr>
              <a:t>	ipnotico</a:t>
            </a:r>
          </a:p>
          <a:p>
            <a:pPr fontAlgn="auto">
              <a:spcAft>
                <a:spcPts val="0"/>
              </a:spcAft>
              <a:buFont typeface="Arial" pitchFamily="34" charset="0"/>
              <a:buChar char="•"/>
              <a:defRPr/>
            </a:pPr>
            <a:r>
              <a:rPr lang="it-IT" sz="2800" dirty="0">
                <a:latin typeface="Arial" pitchFamily="34" charset="0"/>
                <a:ea typeface="+mj-ea"/>
                <a:cs typeface="Arial" pitchFamily="34" charset="0"/>
              </a:rPr>
              <a:t>	miorilassante</a:t>
            </a:r>
          </a:p>
          <a:p>
            <a:pPr fontAlgn="auto">
              <a:spcAft>
                <a:spcPts val="0"/>
              </a:spcAft>
              <a:buFont typeface="Arial" pitchFamily="34" charset="0"/>
              <a:buChar char="•"/>
              <a:defRPr/>
            </a:pPr>
            <a:r>
              <a:rPr lang="it-IT" sz="2800" dirty="0">
                <a:latin typeface="Arial" pitchFamily="34" charset="0"/>
                <a:ea typeface="+mj-ea"/>
                <a:cs typeface="Arial" pitchFamily="34" charset="0"/>
              </a:rPr>
              <a:t>	anticonvulsivante</a:t>
            </a:r>
          </a:p>
        </p:txBody>
      </p:sp>
      <p:sp>
        <p:nvSpPr>
          <p:cNvPr id="76806" name="Rettangolo 10"/>
          <p:cNvSpPr>
            <a:spLocks noChangeArrowheads="1"/>
          </p:cNvSpPr>
          <p:nvPr/>
        </p:nvSpPr>
        <p:spPr bwMode="auto">
          <a:xfrm>
            <a:off x="4286250" y="3128963"/>
            <a:ext cx="5429250" cy="2586037"/>
          </a:xfrm>
          <a:prstGeom prst="rect">
            <a:avLst/>
          </a:prstGeom>
          <a:noFill/>
          <a:ln w="9525">
            <a:noFill/>
            <a:miter lim="800000"/>
            <a:headEnd/>
            <a:tailEnd/>
          </a:ln>
        </p:spPr>
        <p:txBody>
          <a:bodyPr>
            <a:spAutoFit/>
          </a:bodyPr>
          <a:lstStyle/>
          <a:p>
            <a:r>
              <a:rPr lang="it-IT" sz="1800">
                <a:latin typeface="Arial" charset="0"/>
                <a:cs typeface="Arial" charset="0"/>
              </a:rPr>
              <a:t>Effetti collaterali:</a:t>
            </a:r>
          </a:p>
          <a:p>
            <a:endParaRPr lang="it-IT" sz="1800">
              <a:latin typeface="Arial" charset="0"/>
              <a:cs typeface="Arial" charset="0"/>
            </a:endParaRPr>
          </a:p>
          <a:p>
            <a:pPr>
              <a:buFont typeface="Arial" charset="0"/>
              <a:buChar char="•"/>
            </a:pPr>
            <a:r>
              <a:rPr lang="it-IT" sz="1800">
                <a:latin typeface="Arial" charset="0"/>
                <a:cs typeface="Arial" charset="0"/>
              </a:rPr>
              <a:t> 	eccessiva sedazione </a:t>
            </a:r>
          </a:p>
          <a:p>
            <a:pPr>
              <a:buFont typeface="Arial" charset="0"/>
              <a:buChar char="•"/>
            </a:pPr>
            <a:r>
              <a:rPr lang="it-IT" sz="1800">
                <a:latin typeface="Arial" charset="0"/>
                <a:cs typeface="Arial" charset="0"/>
              </a:rPr>
              <a:t>	astenia</a:t>
            </a:r>
          </a:p>
          <a:p>
            <a:pPr>
              <a:buFont typeface="Arial" charset="0"/>
              <a:buChar char="•"/>
            </a:pPr>
            <a:r>
              <a:rPr lang="it-IT" sz="1800">
                <a:latin typeface="Arial" charset="0"/>
                <a:cs typeface="Arial" charset="0"/>
              </a:rPr>
              <a:t>	atassia</a:t>
            </a:r>
          </a:p>
          <a:p>
            <a:pPr>
              <a:buFont typeface="Arial" charset="0"/>
              <a:buChar char="•"/>
            </a:pPr>
            <a:r>
              <a:rPr lang="it-IT" sz="1800">
                <a:latin typeface="Arial" charset="0"/>
                <a:cs typeface="Arial" charset="0"/>
              </a:rPr>
              <a:t>	performance cognitive/psicomotorie </a:t>
            </a:r>
          </a:p>
          <a:p>
            <a:r>
              <a:rPr lang="it-IT" sz="1800">
                <a:latin typeface="Arial" charset="0"/>
                <a:cs typeface="Arial" charset="0"/>
              </a:rPr>
              <a:t>	ridotte </a:t>
            </a:r>
          </a:p>
          <a:p>
            <a:pPr>
              <a:buFont typeface="Arial" charset="0"/>
              <a:buChar char="•"/>
            </a:pPr>
            <a:r>
              <a:rPr lang="it-IT" sz="1800">
                <a:latin typeface="Arial" charset="0"/>
                <a:cs typeface="Arial" charset="0"/>
              </a:rPr>
              <a:t>	effetti residui del farmaco </a:t>
            </a:r>
          </a:p>
          <a:p>
            <a:pPr>
              <a:buFont typeface="Arial" charset="0"/>
              <a:buChar char="•"/>
            </a:pPr>
            <a:r>
              <a:rPr lang="it-IT" sz="1800">
                <a:latin typeface="Arial" charset="0"/>
                <a:cs typeface="Arial" charset="0"/>
              </a:rPr>
              <a:t> 	DIPENDENZA</a:t>
            </a:r>
          </a:p>
        </p:txBody>
      </p:sp>
    </p:spTree>
  </p:cSld>
  <p:clrMapOvr>
    <a:masterClrMapping/>
  </p:clrMapOvr>
  <p:transition>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dn-5.simplypsychology.org/systematic-desensitisation.jpg"/>
          <p:cNvPicPr>
            <a:picLocks noChangeAspect="1" noChangeArrowheads="1"/>
          </p:cNvPicPr>
          <p:nvPr/>
        </p:nvPicPr>
        <p:blipFill>
          <a:blip r:embed="rId2"/>
          <a:srcRect/>
          <a:stretch>
            <a:fillRect/>
          </a:stretch>
        </p:blipFill>
        <p:spPr bwMode="auto">
          <a:xfrm>
            <a:off x="1785918" y="1357298"/>
            <a:ext cx="5915066" cy="4033000"/>
          </a:xfrm>
          <a:prstGeom prst="rect">
            <a:avLst/>
          </a:prstGeom>
          <a:noFill/>
        </p:spPr>
      </p:pic>
    </p:spTree>
  </p:cSld>
  <p:clrMapOvr>
    <a:masterClrMapping/>
  </p:clrMapOvr>
  <p:transition>
    <p:random/>
  </p:transition>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olo 5"/>
          <p:cNvSpPr>
            <a:spLocks noGrp="1"/>
          </p:cNvSpPr>
          <p:nvPr>
            <p:ph type="ctrTitle" idx="4294967295"/>
          </p:nvPr>
        </p:nvSpPr>
        <p:spPr>
          <a:xfrm>
            <a:off x="685800" y="142875"/>
            <a:ext cx="7772400" cy="1143000"/>
          </a:xfrm>
        </p:spPr>
        <p:txBody>
          <a:bodyPr/>
          <a:lstStyle/>
          <a:p>
            <a:pPr eaLnBrk="1" hangingPunct="1"/>
            <a:r>
              <a:rPr lang="it-IT" sz="4000" smtClean="0">
                <a:solidFill>
                  <a:srgbClr val="FF0000"/>
                </a:solidFill>
                <a:latin typeface="Tahoma" pitchFamily="34" charset="0"/>
                <a:cs typeface="Tahoma" pitchFamily="34" charset="0"/>
              </a:rPr>
              <a:t>TERAPIA COMBINATA</a:t>
            </a:r>
          </a:p>
        </p:txBody>
      </p:sp>
      <p:pic>
        <p:nvPicPr>
          <p:cNvPr id="77827" name="Picture 2"/>
          <p:cNvPicPr>
            <a:picLocks noChangeAspect="1" noChangeArrowheads="1"/>
          </p:cNvPicPr>
          <p:nvPr/>
        </p:nvPicPr>
        <p:blipFill>
          <a:blip r:embed="rId3"/>
          <a:srcRect/>
          <a:stretch>
            <a:fillRect/>
          </a:stretch>
        </p:blipFill>
        <p:spPr bwMode="auto">
          <a:xfrm>
            <a:off x="1071563" y="1357313"/>
            <a:ext cx="7500937" cy="5000625"/>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ttangolo 3"/>
          <p:cNvSpPr>
            <a:spLocks noChangeArrowheads="1"/>
          </p:cNvSpPr>
          <p:nvPr/>
        </p:nvSpPr>
        <p:spPr bwMode="auto">
          <a:xfrm>
            <a:off x="1643063" y="1643063"/>
            <a:ext cx="6215062" cy="4032250"/>
          </a:xfrm>
          <a:prstGeom prst="rect">
            <a:avLst/>
          </a:prstGeom>
          <a:noFill/>
          <a:ln w="9525">
            <a:noFill/>
            <a:miter lim="800000"/>
            <a:headEnd/>
            <a:tailEnd/>
          </a:ln>
        </p:spPr>
        <p:txBody>
          <a:bodyPr>
            <a:spAutoFit/>
          </a:bodyPr>
          <a:lstStyle/>
          <a:p>
            <a:pPr algn="just"/>
            <a:r>
              <a:rPr lang="it-IT" sz="1600">
                <a:latin typeface="Arial" charset="0"/>
                <a:cs typeface="Arial" charset="0"/>
              </a:rPr>
              <a:t>Numerosi trials clinici hanno valutato l'efficacia della CBT e dei farmaci usati separatamente, ma pochi hanno paragonato gli effetti della CBT usata singolarmente e in combinazione ad un trattamento ipnoinducente. </a:t>
            </a:r>
          </a:p>
          <a:p>
            <a:pPr algn="just"/>
            <a:endParaRPr lang="it-IT" sz="1600">
              <a:latin typeface="Arial" charset="0"/>
              <a:cs typeface="Arial" charset="0"/>
            </a:endParaRPr>
          </a:p>
          <a:p>
            <a:pPr algn="just"/>
            <a:r>
              <a:rPr lang="it-IT" sz="1600">
                <a:latin typeface="Arial" charset="0"/>
                <a:cs typeface="Arial" charset="0"/>
              </a:rPr>
              <a:t>La limitata evidenza disponibile indica che entrambe le modalità di trattamento sono efficaci nel breve termine; i farmaci producono un rapido sollievo sintomatico, ma questi benefici non sono mantenuti dopo l’interruzione del trattamento. Al contrario, la CBT può impiegare più tempo a dare benefici, ma questi sono più duraturi. </a:t>
            </a:r>
          </a:p>
          <a:p>
            <a:pPr algn="just"/>
            <a:endParaRPr lang="it-IT" sz="1600">
              <a:latin typeface="Arial" charset="0"/>
              <a:cs typeface="Arial" charset="0"/>
            </a:endParaRPr>
          </a:p>
          <a:p>
            <a:pPr algn="just"/>
            <a:r>
              <a:rPr lang="it-IT" sz="1600">
                <a:latin typeface="Arial" charset="0"/>
                <a:cs typeface="Arial" charset="0"/>
              </a:rPr>
              <a:t>I due metodi usati in combinazione sembrano avere un leggero vantaggio rispetto alla singola terapia, durante le fasi iniziali di trattamento, ma gli effetti a lungo termine sono variabili in base ai pazienti.</a:t>
            </a:r>
          </a:p>
          <a:p>
            <a:pPr algn="just"/>
            <a:endParaRPr lang="it-IT" sz="1600">
              <a:latin typeface="Arial" charset="0"/>
              <a:cs typeface="Arial" charset="0"/>
            </a:endParaRPr>
          </a:p>
        </p:txBody>
      </p:sp>
      <p:sp>
        <p:nvSpPr>
          <p:cNvPr id="3" name="Titolo 5"/>
          <p:cNvSpPr txBox="1">
            <a:spLocks/>
          </p:cNvSpPr>
          <p:nvPr/>
        </p:nvSpPr>
        <p:spPr bwMode="auto">
          <a:xfrm>
            <a:off x="685800" y="285750"/>
            <a:ext cx="7772400" cy="1143000"/>
          </a:xfrm>
          <a:prstGeom prst="rect">
            <a:avLst/>
          </a:prstGeom>
          <a:noFill/>
          <a:ln w="9525">
            <a:noFill/>
            <a:miter lim="800000"/>
            <a:headEnd/>
            <a:tailEnd/>
          </a:ln>
        </p:spPr>
        <p:txBody>
          <a:bodyPr anchor="ctr"/>
          <a:lstStyle/>
          <a:p>
            <a:pPr algn="ctr">
              <a:defRPr/>
            </a:pPr>
            <a:r>
              <a:rPr lang="it-IT" sz="4000" kern="0" dirty="0">
                <a:solidFill>
                  <a:srgbClr val="FF0000"/>
                </a:solidFill>
                <a:latin typeface="Tahoma" pitchFamily="34" charset="0"/>
                <a:ea typeface="+mj-ea"/>
                <a:cs typeface="Tahoma" pitchFamily="34" charset="0"/>
              </a:rPr>
              <a:t>TERAPIA COMBINATA</a:t>
            </a:r>
          </a:p>
        </p:txBody>
      </p:sp>
    </p:spTree>
  </p:cSld>
  <p:clrMapOvr>
    <a:masterClrMapping/>
  </p:clrMapOvr>
  <p:transition>
    <p:random/>
  </p:transition>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ttangolo 3"/>
          <p:cNvSpPr>
            <a:spLocks noChangeArrowheads="1"/>
          </p:cNvSpPr>
          <p:nvPr/>
        </p:nvSpPr>
        <p:spPr bwMode="auto">
          <a:xfrm>
            <a:off x="1285875" y="1746250"/>
            <a:ext cx="6715125" cy="3540125"/>
          </a:xfrm>
          <a:prstGeom prst="rect">
            <a:avLst/>
          </a:prstGeom>
          <a:noFill/>
          <a:ln w="9525">
            <a:noFill/>
            <a:miter lim="800000"/>
            <a:headEnd/>
            <a:tailEnd/>
          </a:ln>
        </p:spPr>
        <p:txBody>
          <a:bodyPr>
            <a:spAutoFit/>
          </a:bodyPr>
          <a:lstStyle/>
          <a:p>
            <a:pPr algn="just"/>
            <a:r>
              <a:rPr lang="it-IT" sz="1600">
                <a:latin typeface="Arial" charset="0"/>
                <a:cs typeface="Arial" charset="0"/>
              </a:rPr>
              <a:t>Gli obiettivi di questo studio erano quelli di valutare gli effetti a breve e a lungo termine della CBT, sia effettuata singolarmente che in combinazione con i farmaci per l'insonnia persistente e confrontare l'efficacia delle strategie di mantenimento per ottimizzare i risultati a lungo termine. </a:t>
            </a:r>
          </a:p>
          <a:p>
            <a:pPr algn="just"/>
            <a:endParaRPr lang="it-IT" sz="1600">
              <a:latin typeface="Arial" charset="0"/>
              <a:cs typeface="Arial" charset="0"/>
            </a:endParaRPr>
          </a:p>
          <a:p>
            <a:pPr algn="just"/>
            <a:r>
              <a:rPr lang="it-IT" sz="1600">
                <a:latin typeface="Arial" charset="0"/>
                <a:cs typeface="Arial" charset="0"/>
              </a:rPr>
              <a:t>I quesiti principali della ricerca erano: </a:t>
            </a:r>
          </a:p>
          <a:p>
            <a:pPr algn="just"/>
            <a:endParaRPr lang="it-IT" sz="1600">
              <a:latin typeface="Arial" charset="0"/>
              <a:cs typeface="Arial" charset="0"/>
            </a:endParaRPr>
          </a:p>
          <a:p>
            <a:pPr algn="just"/>
            <a:r>
              <a:rPr lang="it-IT" sz="1600">
                <a:latin typeface="Arial" charset="0"/>
                <a:cs typeface="Arial" charset="0"/>
              </a:rPr>
              <a:t>la CBT in associazione con i farmaci è più efficace della CBT da sola per il trattamento acuto dell'insonnia? </a:t>
            </a:r>
          </a:p>
          <a:p>
            <a:pPr algn="just"/>
            <a:endParaRPr lang="it-IT" sz="1600">
              <a:latin typeface="Arial" charset="0"/>
              <a:cs typeface="Arial" charset="0"/>
            </a:endParaRPr>
          </a:p>
          <a:p>
            <a:pPr algn="just"/>
            <a:r>
              <a:rPr lang="it-IT" sz="1600">
                <a:latin typeface="Arial" charset="0"/>
                <a:cs typeface="Arial" charset="0"/>
              </a:rPr>
              <a:t>combinando la CBT con il trattamento farmacologico è preferibile cessare il farmaco dopo il trattamento iniziale o è meglio continuarlo per ottimizzare i risultati?</a:t>
            </a:r>
          </a:p>
        </p:txBody>
      </p:sp>
      <p:sp>
        <p:nvSpPr>
          <p:cNvPr id="3" name="Titolo 5"/>
          <p:cNvSpPr txBox="1">
            <a:spLocks/>
          </p:cNvSpPr>
          <p:nvPr/>
        </p:nvSpPr>
        <p:spPr bwMode="auto">
          <a:xfrm>
            <a:off x="685800" y="285750"/>
            <a:ext cx="7772400" cy="1143000"/>
          </a:xfrm>
          <a:prstGeom prst="rect">
            <a:avLst/>
          </a:prstGeom>
          <a:noFill/>
          <a:ln w="9525">
            <a:noFill/>
            <a:miter lim="800000"/>
            <a:headEnd/>
            <a:tailEnd/>
          </a:ln>
        </p:spPr>
        <p:txBody>
          <a:bodyPr anchor="ctr"/>
          <a:lstStyle/>
          <a:p>
            <a:pPr algn="ctr">
              <a:defRPr/>
            </a:pPr>
            <a:r>
              <a:rPr lang="it-IT" sz="4000" kern="0" dirty="0">
                <a:solidFill>
                  <a:srgbClr val="FF0000"/>
                </a:solidFill>
                <a:latin typeface="Tahoma" pitchFamily="34" charset="0"/>
                <a:ea typeface="+mj-ea"/>
                <a:cs typeface="Tahoma" pitchFamily="34" charset="0"/>
              </a:rPr>
              <a:t>TERAPIA COMBINATA</a:t>
            </a:r>
          </a:p>
        </p:txBody>
      </p:sp>
    </p:spTree>
  </p:cSld>
  <p:clrMapOvr>
    <a:masterClrMapping/>
  </p:clrMapOvr>
  <p:transition>
    <p:random/>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olo 5"/>
          <p:cNvSpPr>
            <a:spLocks noGrp="1"/>
          </p:cNvSpPr>
          <p:nvPr>
            <p:ph type="ctrTitle" idx="4294967295"/>
          </p:nvPr>
        </p:nvSpPr>
        <p:spPr>
          <a:xfrm>
            <a:off x="685800" y="142875"/>
            <a:ext cx="7772400" cy="1470025"/>
          </a:xfrm>
        </p:spPr>
        <p:txBody>
          <a:bodyPr/>
          <a:lstStyle/>
          <a:p>
            <a:pPr eaLnBrk="1" hangingPunct="1"/>
            <a:r>
              <a:rPr lang="it-IT" smtClean="0">
                <a:solidFill>
                  <a:srgbClr val="FF0000"/>
                </a:solidFill>
              </a:rPr>
              <a:t>TERAPIA COMBINATA</a:t>
            </a:r>
          </a:p>
        </p:txBody>
      </p:sp>
      <p:sp>
        <p:nvSpPr>
          <p:cNvPr id="80899" name="Rettangolo 3"/>
          <p:cNvSpPr>
            <a:spLocks noChangeArrowheads="1"/>
          </p:cNvSpPr>
          <p:nvPr/>
        </p:nvSpPr>
        <p:spPr bwMode="auto">
          <a:xfrm>
            <a:off x="1285875" y="2928938"/>
            <a:ext cx="6715125" cy="2892425"/>
          </a:xfrm>
          <a:prstGeom prst="rect">
            <a:avLst/>
          </a:prstGeom>
          <a:noFill/>
          <a:ln w="9525">
            <a:noFill/>
            <a:miter lim="800000"/>
            <a:headEnd/>
            <a:tailEnd/>
          </a:ln>
        </p:spPr>
        <p:txBody>
          <a:bodyPr>
            <a:spAutoFit/>
          </a:bodyPr>
          <a:lstStyle/>
          <a:p>
            <a:pPr algn="just"/>
            <a:r>
              <a:rPr lang="en-US" sz="1400"/>
              <a:t>CHICAGO—For patients with persistent insomnia, a combination of cognitive behavior therapy (CBT) and the medication zolpidem for 6 weeks was associated with modest improvement in sleep, although for a longer treatment period CBT alone was more beneficial, according to a study in the May 20 issue of </a:t>
            </a:r>
            <a:r>
              <a:rPr lang="en-US" sz="1400" i="1"/>
              <a:t>JAMA</a:t>
            </a:r>
            <a:r>
              <a:rPr lang="en-US" sz="1400"/>
              <a:t>. </a:t>
            </a:r>
          </a:p>
          <a:p>
            <a:pPr algn="just"/>
            <a:endParaRPr lang="en-US" sz="1400"/>
          </a:p>
          <a:p>
            <a:pPr algn="just"/>
            <a:r>
              <a:rPr lang="en-US" sz="1400"/>
              <a:t>Insomnia is a prevalent public health problem affecting large segments of the population on a situational, recurrent, or chronic basis. "Persistent insomnia is associated with significant impairments of daytime functioning, reduced quality of life, and when persistent insomnia is not treated, it heightens the risks for major depression and hypertension," the authors write. CBT and some sleep medications are effective for short-term treatment of insomnia, but few patients achieve complete remission with any single treatment. It has been unclear whether combined therapies would improve outcomes. </a:t>
            </a:r>
          </a:p>
        </p:txBody>
      </p:sp>
      <p:sp>
        <p:nvSpPr>
          <p:cNvPr id="5" name="CasellaDiTesto 4"/>
          <p:cNvSpPr txBox="1"/>
          <p:nvPr/>
        </p:nvSpPr>
        <p:spPr>
          <a:xfrm>
            <a:off x="3786188" y="1285875"/>
            <a:ext cx="1571625" cy="400050"/>
          </a:xfrm>
          <a:prstGeom prst="rect">
            <a:avLst/>
          </a:prstGeom>
          <a:noFill/>
          <a:ln w="28575">
            <a:solidFill>
              <a:srgbClr val="FFFF00"/>
            </a:solidFill>
          </a:ln>
          <a:effectLst>
            <a:outerShdw blurRad="50800" dist="38100" dir="2700000" algn="tl" rotWithShape="0">
              <a:prstClr val="black">
                <a:alpha val="40000"/>
              </a:prstClr>
            </a:outerShdw>
          </a:effectLst>
        </p:spPr>
        <p:txBody>
          <a:bodyPr>
            <a:spAutoFit/>
          </a:bodyPr>
          <a:lstStyle/>
          <a:p>
            <a:pPr algn="ctr" fontAlgn="auto">
              <a:spcBef>
                <a:spcPts val="0"/>
              </a:spcBef>
              <a:spcAft>
                <a:spcPts val="0"/>
              </a:spcAft>
              <a:defRPr/>
            </a:pPr>
            <a:r>
              <a:rPr lang="it-IT" sz="2000" dirty="0">
                <a:latin typeface="Arial" pitchFamily="34" charset="0"/>
                <a:cs typeface="Arial" pitchFamily="34" charset="0"/>
              </a:rPr>
              <a:t>INSONNIA</a:t>
            </a:r>
          </a:p>
        </p:txBody>
      </p:sp>
      <p:sp>
        <p:nvSpPr>
          <p:cNvPr id="80901" name="Rettangolo 5"/>
          <p:cNvSpPr>
            <a:spLocks noChangeArrowheads="1"/>
          </p:cNvSpPr>
          <p:nvPr/>
        </p:nvSpPr>
        <p:spPr bwMode="auto">
          <a:xfrm>
            <a:off x="1143000" y="1928813"/>
            <a:ext cx="7786688" cy="584200"/>
          </a:xfrm>
          <a:prstGeom prst="rect">
            <a:avLst/>
          </a:prstGeom>
          <a:noFill/>
          <a:ln w="9525">
            <a:noFill/>
            <a:miter lim="800000"/>
            <a:headEnd/>
            <a:tailEnd/>
          </a:ln>
        </p:spPr>
        <p:txBody>
          <a:bodyPr>
            <a:spAutoFit/>
          </a:bodyPr>
          <a:lstStyle/>
          <a:p>
            <a:r>
              <a:rPr lang="en-US" sz="1600">
                <a:solidFill>
                  <a:srgbClr val="002060"/>
                </a:solidFill>
              </a:rPr>
              <a:t>Combination Therapy Appears Helpful for Short-Term Treatment of Insomnia; Cognitive Behavior Therapy May Be Better for Long-Term</a:t>
            </a:r>
            <a:endParaRPr lang="it-IT" sz="1600">
              <a:solidFill>
                <a:srgbClr val="002060"/>
              </a:solidFill>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olo 5"/>
          <p:cNvSpPr>
            <a:spLocks noGrp="1"/>
          </p:cNvSpPr>
          <p:nvPr>
            <p:ph type="ctrTitle" idx="4294967295"/>
          </p:nvPr>
        </p:nvSpPr>
        <p:spPr>
          <a:xfrm>
            <a:off x="685800" y="142875"/>
            <a:ext cx="7772400" cy="1470025"/>
          </a:xfrm>
        </p:spPr>
        <p:txBody>
          <a:bodyPr/>
          <a:lstStyle/>
          <a:p>
            <a:pPr eaLnBrk="1" hangingPunct="1"/>
            <a:r>
              <a:rPr lang="it-IT" smtClean="0">
                <a:solidFill>
                  <a:srgbClr val="FF0000"/>
                </a:solidFill>
              </a:rPr>
              <a:t>TERAPIA COMBINATA</a:t>
            </a:r>
          </a:p>
        </p:txBody>
      </p:sp>
      <p:sp>
        <p:nvSpPr>
          <p:cNvPr id="81923" name="Rettangolo 3"/>
          <p:cNvSpPr>
            <a:spLocks noChangeArrowheads="1"/>
          </p:cNvSpPr>
          <p:nvPr/>
        </p:nvSpPr>
        <p:spPr bwMode="auto">
          <a:xfrm>
            <a:off x="500063" y="2000250"/>
            <a:ext cx="8215312" cy="2308225"/>
          </a:xfrm>
          <a:prstGeom prst="rect">
            <a:avLst/>
          </a:prstGeom>
          <a:noFill/>
          <a:ln w="9525">
            <a:noFill/>
            <a:miter lim="800000"/>
            <a:headEnd/>
            <a:tailEnd/>
          </a:ln>
        </p:spPr>
        <p:txBody>
          <a:bodyPr>
            <a:spAutoFit/>
          </a:bodyPr>
          <a:lstStyle/>
          <a:p>
            <a:pPr algn="just"/>
            <a:r>
              <a:rPr lang="en-US" sz="1600"/>
              <a:t>Charles M. Morin, Ph.D., of the Universite Laval, Quebec, Canada, and colleagues evaluated the short- and long-term effects of CBT, singly and combined with the medication zolpidem, for persistent insomnia, and compared treatment strategies to optimize long-term outcomes. The trial included 160 adults, who were randomized to receive either CBT alone or CBT plus 10 mg/d (taken at bedtime) of zolpidem for an initial 6-week therapy, followed by extended 6-month therapy. The CBT included recommendations on how to improve sleep and education regarding faulty beliefs and misconceptions about sleep. </a:t>
            </a:r>
          </a:p>
          <a:p>
            <a:pPr algn="just"/>
            <a:endParaRPr lang="en-US" sz="1600"/>
          </a:p>
          <a:p>
            <a:pPr algn="just"/>
            <a:endParaRPr lang="en-US" sz="1600"/>
          </a:p>
        </p:txBody>
      </p:sp>
    </p:spTree>
  </p:cSld>
  <p:clrMapOvr>
    <a:masterClrMapping/>
  </p:clrMapOvr>
  <p:transition>
    <p:random/>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olo 5"/>
          <p:cNvSpPr>
            <a:spLocks noGrp="1"/>
          </p:cNvSpPr>
          <p:nvPr>
            <p:ph type="ctrTitle" idx="4294967295"/>
          </p:nvPr>
        </p:nvSpPr>
        <p:spPr>
          <a:xfrm>
            <a:off x="685800" y="142875"/>
            <a:ext cx="7772400" cy="1470025"/>
          </a:xfrm>
        </p:spPr>
        <p:txBody>
          <a:bodyPr/>
          <a:lstStyle/>
          <a:p>
            <a:pPr eaLnBrk="1" hangingPunct="1"/>
            <a:r>
              <a:rPr lang="it-IT" smtClean="0">
                <a:solidFill>
                  <a:srgbClr val="FF0000"/>
                </a:solidFill>
              </a:rPr>
              <a:t>TERAPIA COMBINATA</a:t>
            </a:r>
          </a:p>
        </p:txBody>
      </p:sp>
      <p:sp>
        <p:nvSpPr>
          <p:cNvPr id="82947" name="Rettangolo 3"/>
          <p:cNvSpPr>
            <a:spLocks noChangeArrowheads="1"/>
          </p:cNvSpPr>
          <p:nvPr/>
        </p:nvSpPr>
        <p:spPr bwMode="auto">
          <a:xfrm>
            <a:off x="500063" y="1452563"/>
            <a:ext cx="8215312" cy="4246562"/>
          </a:xfrm>
          <a:prstGeom prst="rect">
            <a:avLst/>
          </a:prstGeom>
          <a:noFill/>
          <a:ln w="9525">
            <a:noFill/>
            <a:miter lim="800000"/>
            <a:headEnd/>
            <a:tailEnd/>
          </a:ln>
        </p:spPr>
        <p:txBody>
          <a:bodyPr>
            <a:spAutoFit/>
          </a:bodyPr>
          <a:lstStyle/>
          <a:p>
            <a:pPr algn="just"/>
            <a:endParaRPr lang="en-US" sz="1400"/>
          </a:p>
          <a:p>
            <a:pPr algn="just"/>
            <a:r>
              <a:rPr lang="en-US" sz="1600"/>
              <a:t>The researchers found that CBT used singly or in combination with zolpidem produced significant improvements in the amount of time that it took to fall asleep, time awake after falling to sleep, and sleep efficiency during initial therapy. A larger increase of sleep time was obtained with the combined approach. After six weeks, the proportion of patients who responded to treatment of CBT alone (60%) or CBT plus zolpidem (61%) were similar, as were treatment remissions (39% for the CBT alone group; 44% for the CBT plus zolpidem group). </a:t>
            </a:r>
          </a:p>
          <a:p>
            <a:pPr algn="just"/>
            <a:endParaRPr lang="en-US" sz="1600"/>
          </a:p>
          <a:p>
            <a:pPr algn="just"/>
            <a:r>
              <a:rPr lang="en-US" sz="1600"/>
              <a:t>"</a:t>
            </a:r>
            <a:r>
              <a:rPr lang="en-US" sz="1600" i="1"/>
              <a:t>The best long-term outcome was obtained with patients treated with combined therapy initially, followed by CBT alone, as evidenced by higher remission rates at the six-month follow-up compared with patients who continued to take zolpidem during extended therapy (68% vs. 42%),” </a:t>
            </a:r>
          </a:p>
          <a:p>
            <a:pPr algn="just"/>
            <a:endParaRPr lang="en-US" sz="1600"/>
          </a:p>
          <a:p>
            <a:pPr algn="just"/>
            <a:r>
              <a:rPr lang="en-US" sz="1600" i="1"/>
              <a:t>"Although the present findings are promising, there is currently no treatment that works for every patient with insomnia and additional studies are needed to develop treatment algorithms to guide practitioners in the clinical management of insomnia.“</a:t>
            </a:r>
          </a:p>
          <a:p>
            <a:pPr algn="just"/>
            <a:r>
              <a:rPr lang="en-US" sz="1600" i="1"/>
              <a:t> </a:t>
            </a:r>
            <a:r>
              <a:rPr lang="en-US" sz="1600"/>
              <a:t/>
            </a:r>
            <a:br>
              <a:rPr lang="en-US" sz="1600"/>
            </a:br>
            <a:endParaRPr lang="en-US" sz="1600"/>
          </a:p>
        </p:txBody>
      </p:sp>
    </p:spTree>
  </p:cSld>
  <p:clrMapOvr>
    <a:masterClrMapping/>
  </p:clrMapOvr>
  <p:transition>
    <p:random/>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p:cNvPicPr>
            <a:picLocks noChangeAspect="1" noChangeArrowheads="1"/>
          </p:cNvPicPr>
          <p:nvPr/>
        </p:nvPicPr>
        <p:blipFill>
          <a:blip r:embed="rId2"/>
          <a:srcRect/>
          <a:stretch>
            <a:fillRect/>
          </a:stretch>
        </p:blipFill>
        <p:spPr bwMode="auto">
          <a:xfrm>
            <a:off x="500063" y="571500"/>
            <a:ext cx="8215312" cy="5857875"/>
          </a:xfrm>
          <a:prstGeom prst="rect">
            <a:avLst/>
          </a:prstGeom>
          <a:noFill/>
          <a:ln w="9525">
            <a:noFill/>
            <a:miter lim="800000"/>
            <a:headEnd/>
            <a:tailEnd/>
          </a:ln>
        </p:spPr>
      </p:pic>
    </p:spTree>
  </p:cSld>
  <p:clrMapOvr>
    <a:masterClrMapping/>
  </p:clrMapOvr>
  <p:transition>
    <p:random/>
  </p:transition>
</p:sld>
</file>

<file path=ppt/slides/slide1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57338"/>
            <a:ext cx="7772400" cy="1470025"/>
          </a:xfrm>
        </p:spPr>
        <p:txBody>
          <a:bodyPr/>
          <a:lstStyle/>
          <a:p>
            <a:pPr eaLnBrk="1" hangingPunct="1">
              <a:defRPr/>
            </a:pPr>
            <a:r>
              <a:rPr lang="it-IT" b="1" smtClean="0">
                <a:solidFill>
                  <a:srgbClr val="FF3300"/>
                </a:solidFill>
                <a:effectLst>
                  <a:outerShdw blurRad="38100" dist="38100" dir="2700000" algn="tl">
                    <a:srgbClr val="C0C0C0"/>
                  </a:outerShdw>
                </a:effectLst>
                <a:latin typeface="Tempus Sans ITC" pitchFamily="82" charset="0"/>
              </a:rPr>
              <a:t>Giochi da tavolo e videogame </a:t>
            </a:r>
            <a:br>
              <a:rPr lang="it-IT" b="1" smtClean="0">
                <a:solidFill>
                  <a:srgbClr val="FF3300"/>
                </a:solidFill>
                <a:effectLst>
                  <a:outerShdw blurRad="38100" dist="38100" dir="2700000" algn="tl">
                    <a:srgbClr val="C0C0C0"/>
                  </a:outerShdw>
                </a:effectLst>
                <a:latin typeface="Tempus Sans ITC" pitchFamily="82" charset="0"/>
              </a:rPr>
            </a:br>
            <a:r>
              <a:rPr lang="it-IT" b="1" smtClean="0">
                <a:solidFill>
                  <a:srgbClr val="FF3300"/>
                </a:solidFill>
                <a:effectLst>
                  <a:outerShdw blurRad="38100" dist="38100" dir="2700000" algn="tl">
                    <a:srgbClr val="C0C0C0"/>
                  </a:outerShdw>
                </a:effectLst>
                <a:latin typeface="Tempus Sans ITC" pitchFamily="82" charset="0"/>
              </a:rPr>
              <a:t>in salute mentale</a:t>
            </a:r>
          </a:p>
        </p:txBody>
      </p:sp>
      <p:sp>
        <p:nvSpPr>
          <p:cNvPr id="84995" name="Rectangle 3"/>
          <p:cNvSpPr>
            <a:spLocks noGrp="1" noChangeArrowheads="1"/>
          </p:cNvSpPr>
          <p:nvPr>
            <p:ph type="subTitle" idx="1"/>
          </p:nvPr>
        </p:nvSpPr>
        <p:spPr>
          <a:xfrm>
            <a:off x="1476375" y="3214688"/>
            <a:ext cx="6400800" cy="719137"/>
          </a:xfrm>
        </p:spPr>
        <p:txBody>
          <a:bodyPr/>
          <a:lstStyle/>
          <a:p>
            <a:pPr eaLnBrk="1" hangingPunct="1"/>
            <a:r>
              <a:rPr lang="it-IT" sz="2400" smtClean="0">
                <a:latin typeface="Tahoma" pitchFamily="34" charset="0"/>
              </a:rPr>
              <a:t>Elementi di psicoterapia cognitiva</a:t>
            </a:r>
          </a:p>
        </p:txBody>
      </p:sp>
      <p:sp>
        <p:nvSpPr>
          <p:cNvPr id="84996" name="Rectangle 4"/>
          <p:cNvSpPr>
            <a:spLocks noChangeArrowheads="1"/>
          </p:cNvSpPr>
          <p:nvPr/>
        </p:nvSpPr>
        <p:spPr bwMode="auto">
          <a:xfrm>
            <a:off x="1403350" y="4221163"/>
            <a:ext cx="6400800" cy="719137"/>
          </a:xfrm>
          <a:prstGeom prst="rect">
            <a:avLst/>
          </a:prstGeom>
          <a:noFill/>
          <a:ln w="9525">
            <a:noFill/>
            <a:miter lim="800000"/>
            <a:headEnd/>
            <a:tailEnd/>
          </a:ln>
        </p:spPr>
        <p:txBody>
          <a:bodyPr/>
          <a:lstStyle/>
          <a:p>
            <a:pPr algn="ctr">
              <a:spcBef>
                <a:spcPct val="20000"/>
              </a:spcBef>
            </a:pPr>
            <a:r>
              <a:rPr lang="it-IT" b="0" i="1">
                <a:solidFill>
                  <a:schemeClr val="bg2"/>
                </a:solidFill>
                <a:latin typeface="Tahoma" pitchFamily="34" charset="0"/>
              </a:rPr>
              <a:t>Alberto Parabiaghi</a:t>
            </a:r>
          </a:p>
        </p:txBody>
      </p:sp>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6018" name="Picture 12"/>
          <p:cNvPicPr>
            <a:picLocks noChangeAspect="1" noChangeArrowheads="1"/>
          </p:cNvPicPr>
          <p:nvPr/>
        </p:nvPicPr>
        <p:blipFill>
          <a:blip r:embed="rId2"/>
          <a:srcRect/>
          <a:stretch>
            <a:fillRect/>
          </a:stretch>
        </p:blipFill>
        <p:spPr bwMode="auto">
          <a:xfrm>
            <a:off x="2179638" y="1125538"/>
            <a:ext cx="5056187" cy="5399087"/>
          </a:xfrm>
          <a:prstGeom prst="rect">
            <a:avLst/>
          </a:prstGeom>
          <a:noFill/>
          <a:ln w="9525">
            <a:noFill/>
            <a:miter lim="800000"/>
            <a:headEnd/>
            <a:tailEnd/>
          </a:ln>
        </p:spPr>
      </p:pic>
      <p:sp>
        <p:nvSpPr>
          <p:cNvPr id="86019" name="Rectangle 7"/>
          <p:cNvSpPr>
            <a:spLocks noGrp="1" noChangeArrowheads="1"/>
          </p:cNvSpPr>
          <p:nvPr>
            <p:ph type="ctrTitle"/>
          </p:nvPr>
        </p:nvSpPr>
        <p:spPr>
          <a:xfrm>
            <a:off x="760413" y="188913"/>
            <a:ext cx="7772400" cy="863600"/>
          </a:xfrm>
          <a:noFill/>
        </p:spPr>
        <p:txBody>
          <a:bodyPr/>
          <a:lstStyle/>
          <a:p>
            <a:pPr eaLnBrk="1" hangingPunct="1"/>
            <a:r>
              <a:rPr lang="it-IT" sz="5400" smtClean="0">
                <a:solidFill>
                  <a:srgbClr val="FF3300"/>
                </a:solidFill>
                <a:latin typeface="Tempus Sans ITC" pitchFamily="82" charset="0"/>
              </a:rPr>
              <a:t>Lo sfondo</a:t>
            </a:r>
          </a:p>
        </p:txBody>
      </p:sp>
    </p:spTree>
  </p:cSld>
  <p:clrMapOvr>
    <a:masterClrMapping/>
  </p:clrMapOvr>
  <p:transition>
    <p:random/>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ctrTitle"/>
          </p:nvPr>
        </p:nvSpPr>
        <p:spPr>
          <a:xfrm>
            <a:off x="760413" y="188913"/>
            <a:ext cx="7772400" cy="863600"/>
          </a:xfrm>
          <a:noFill/>
        </p:spPr>
        <p:txBody>
          <a:bodyPr/>
          <a:lstStyle/>
          <a:p>
            <a:pPr eaLnBrk="1" hangingPunct="1"/>
            <a:r>
              <a:rPr lang="it-IT" sz="5400" smtClean="0">
                <a:solidFill>
                  <a:srgbClr val="FF3300"/>
                </a:solidFill>
                <a:latin typeface="Tempus Sans ITC" pitchFamily="82" charset="0"/>
              </a:rPr>
              <a:t>Lo sfondo</a:t>
            </a:r>
          </a:p>
        </p:txBody>
      </p:sp>
      <p:pic>
        <p:nvPicPr>
          <p:cNvPr id="87043" name="Picture 4"/>
          <p:cNvPicPr>
            <a:picLocks noChangeAspect="1" noChangeArrowheads="1"/>
          </p:cNvPicPr>
          <p:nvPr/>
        </p:nvPicPr>
        <p:blipFill>
          <a:blip r:embed="rId2"/>
          <a:srcRect/>
          <a:stretch>
            <a:fillRect/>
          </a:stretch>
        </p:blipFill>
        <p:spPr bwMode="auto">
          <a:xfrm>
            <a:off x="2124075" y="1268413"/>
            <a:ext cx="5111750" cy="504031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img.docstoccdn.com/thumb/orig/74611651.png"/>
          <p:cNvPicPr>
            <a:picLocks noChangeAspect="1" noChangeArrowheads="1"/>
          </p:cNvPicPr>
          <p:nvPr/>
        </p:nvPicPr>
        <p:blipFill>
          <a:blip r:embed="rId2"/>
          <a:srcRect/>
          <a:stretch>
            <a:fillRect/>
          </a:stretch>
        </p:blipFill>
        <p:spPr bwMode="auto">
          <a:xfrm>
            <a:off x="1428728" y="357166"/>
            <a:ext cx="6500858" cy="6143668"/>
          </a:xfrm>
          <a:prstGeom prst="rect">
            <a:avLst/>
          </a:prstGeom>
          <a:noFill/>
        </p:spPr>
      </p:pic>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3"/>
          <p:cNvSpPr>
            <a:spLocks noChangeArrowheads="1"/>
          </p:cNvSpPr>
          <p:nvPr/>
        </p:nvSpPr>
        <p:spPr bwMode="auto">
          <a:xfrm>
            <a:off x="971550" y="2463800"/>
            <a:ext cx="7561263" cy="517525"/>
          </a:xfrm>
          <a:prstGeom prst="rect">
            <a:avLst/>
          </a:prstGeom>
          <a:noFill/>
          <a:ln w="9525">
            <a:noFill/>
            <a:miter lim="800000"/>
            <a:headEnd/>
            <a:tailEnd/>
          </a:ln>
        </p:spPr>
        <p:txBody>
          <a:bodyPr anchor="ctr">
            <a:spAutoFit/>
          </a:bodyPr>
          <a:lstStyle/>
          <a:p>
            <a:r>
              <a:rPr lang="en-US" sz="1400">
                <a:latin typeface="Tahoma" pitchFamily="34" charset="0"/>
              </a:rPr>
              <a:t>Torres A, Mendez LP, Merino H, Moran EA</a:t>
            </a:r>
            <a:r>
              <a:rPr lang="en-US" sz="1400" b="0">
                <a:latin typeface="Tahoma" pitchFamily="34" charset="0"/>
              </a:rPr>
              <a:t>. Improving social functioning in schizophrenia by playing the train game. Psychiatr Serv. </a:t>
            </a:r>
            <a:r>
              <a:rPr lang="en-US" sz="1400">
                <a:latin typeface="Tahoma" pitchFamily="34" charset="0"/>
              </a:rPr>
              <a:t>2002</a:t>
            </a:r>
            <a:r>
              <a:rPr lang="en-US" sz="1400" b="0">
                <a:latin typeface="Tahoma" pitchFamily="34" charset="0"/>
              </a:rPr>
              <a:t> Jul;53(7):799-801.</a:t>
            </a:r>
            <a:r>
              <a:rPr lang="en-US" sz="1400">
                <a:latin typeface="Tahoma" pitchFamily="34" charset="0"/>
              </a:rPr>
              <a:t> </a:t>
            </a:r>
          </a:p>
        </p:txBody>
      </p:sp>
      <p:sp>
        <p:nvSpPr>
          <p:cNvPr id="88067" name="Rectangle 4"/>
          <p:cNvSpPr>
            <a:spLocks noChangeArrowheads="1"/>
          </p:cNvSpPr>
          <p:nvPr/>
        </p:nvSpPr>
        <p:spPr bwMode="auto">
          <a:xfrm>
            <a:off x="971550" y="3294063"/>
            <a:ext cx="7632700" cy="730250"/>
          </a:xfrm>
          <a:prstGeom prst="rect">
            <a:avLst/>
          </a:prstGeom>
          <a:noFill/>
          <a:ln w="9525">
            <a:noFill/>
            <a:miter lim="800000"/>
            <a:headEnd/>
            <a:tailEnd/>
          </a:ln>
        </p:spPr>
        <p:txBody>
          <a:bodyPr anchor="ctr">
            <a:spAutoFit/>
          </a:bodyPr>
          <a:lstStyle/>
          <a:p>
            <a:r>
              <a:rPr lang="en-US" sz="1400">
                <a:latin typeface="Tahoma" pitchFamily="34" charset="0"/>
              </a:rPr>
              <a:t>Khazaal Y, Favrod J, Libbrecht J, Finot SC, Azoulay S, Benzakin L, Oury-Delamotte M, Follack C, Pomini V</a:t>
            </a:r>
            <a:r>
              <a:rPr lang="en-US" sz="1400" b="0">
                <a:latin typeface="Tahoma" pitchFamily="34" charset="0"/>
              </a:rPr>
              <a:t>. A card game for the treatment of delusional ideas: a naturalistic pilot trial. BMC Psychiatry. </a:t>
            </a:r>
            <a:r>
              <a:rPr lang="en-US" sz="1400">
                <a:latin typeface="Tahoma" pitchFamily="34" charset="0"/>
              </a:rPr>
              <a:t>2006</a:t>
            </a:r>
            <a:r>
              <a:rPr lang="en-US" sz="1400" b="0">
                <a:latin typeface="Tahoma" pitchFamily="34" charset="0"/>
              </a:rPr>
              <a:t> Oct 30;6:48.</a:t>
            </a:r>
            <a:r>
              <a:rPr lang="en-US" sz="1400">
                <a:latin typeface="Tahoma" pitchFamily="34" charset="0"/>
              </a:rPr>
              <a:t> </a:t>
            </a:r>
          </a:p>
        </p:txBody>
      </p:sp>
      <p:sp>
        <p:nvSpPr>
          <p:cNvPr id="88068" name="Rectangle 5"/>
          <p:cNvSpPr>
            <a:spLocks noChangeArrowheads="1"/>
          </p:cNvSpPr>
          <p:nvPr/>
        </p:nvSpPr>
        <p:spPr bwMode="auto">
          <a:xfrm>
            <a:off x="971550" y="4335463"/>
            <a:ext cx="7704138" cy="517525"/>
          </a:xfrm>
          <a:prstGeom prst="rect">
            <a:avLst/>
          </a:prstGeom>
          <a:noFill/>
          <a:ln w="9525">
            <a:noFill/>
            <a:miter lim="800000"/>
            <a:headEnd/>
            <a:tailEnd/>
          </a:ln>
        </p:spPr>
        <p:txBody>
          <a:bodyPr anchor="ctr">
            <a:spAutoFit/>
          </a:bodyPr>
          <a:lstStyle/>
          <a:p>
            <a:r>
              <a:rPr lang="en-US" sz="1400">
                <a:latin typeface="Tahoma" pitchFamily="34" charset="0"/>
              </a:rPr>
              <a:t>Brezinka V</a:t>
            </a:r>
            <a:r>
              <a:rPr lang="en-US" sz="1400" b="0">
                <a:latin typeface="Tahoma" pitchFamily="34" charset="0"/>
              </a:rPr>
              <a:t>. Treasure Hunt - a serious game to support psychotherapeutic treatment of children. Stud Health Technol Inform. </a:t>
            </a:r>
            <a:r>
              <a:rPr lang="en-US" sz="1400">
                <a:latin typeface="Tahoma" pitchFamily="34" charset="0"/>
              </a:rPr>
              <a:t>2008</a:t>
            </a:r>
            <a:r>
              <a:rPr lang="en-US" sz="1400" b="0">
                <a:latin typeface="Tahoma" pitchFamily="34" charset="0"/>
              </a:rPr>
              <a:t>;136:71-6.</a:t>
            </a:r>
            <a:r>
              <a:rPr lang="en-US" sz="1400">
                <a:latin typeface="Tahoma" pitchFamily="34" charset="0"/>
              </a:rPr>
              <a:t> </a:t>
            </a:r>
          </a:p>
        </p:txBody>
      </p:sp>
      <p:sp>
        <p:nvSpPr>
          <p:cNvPr id="88069" name="Rectangle 6"/>
          <p:cNvSpPr>
            <a:spLocks noChangeArrowheads="1"/>
          </p:cNvSpPr>
          <p:nvPr/>
        </p:nvSpPr>
        <p:spPr bwMode="auto">
          <a:xfrm>
            <a:off x="1004888" y="5092700"/>
            <a:ext cx="7561262" cy="730250"/>
          </a:xfrm>
          <a:prstGeom prst="rect">
            <a:avLst/>
          </a:prstGeom>
          <a:noFill/>
          <a:ln w="9525">
            <a:noFill/>
            <a:miter lim="800000"/>
            <a:headEnd/>
            <a:tailEnd/>
          </a:ln>
        </p:spPr>
        <p:txBody>
          <a:bodyPr anchor="ctr">
            <a:spAutoFit/>
          </a:bodyPr>
          <a:lstStyle/>
          <a:p>
            <a:r>
              <a:rPr lang="en-US" sz="1400">
                <a:latin typeface="Tahoma" pitchFamily="34" charset="0"/>
              </a:rPr>
              <a:t>Khazaal Y, Chatton A, Prezzemolo R, Hoch A, Cornuz J, Zullino D</a:t>
            </a:r>
            <a:r>
              <a:rPr lang="en-US" sz="1400" b="0">
                <a:latin typeface="Tahoma" pitchFamily="34" charset="0"/>
              </a:rPr>
              <a:t>. A game for smokers: a preliminary naturalistic trial in a psychiatric hospital. Patient Educ Couns. </a:t>
            </a:r>
            <a:r>
              <a:rPr lang="en-US" sz="1400">
                <a:latin typeface="Tahoma" pitchFamily="34" charset="0"/>
              </a:rPr>
              <a:t>2008</a:t>
            </a:r>
            <a:r>
              <a:rPr lang="en-US" sz="1400" b="0">
                <a:latin typeface="Tahoma" pitchFamily="34" charset="0"/>
              </a:rPr>
              <a:t> Feb;70(2):205-8.</a:t>
            </a:r>
            <a:r>
              <a:rPr lang="en-US" sz="1400">
                <a:latin typeface="Tahoma" pitchFamily="34" charset="0"/>
              </a:rPr>
              <a:t> </a:t>
            </a:r>
          </a:p>
        </p:txBody>
      </p:sp>
      <p:sp>
        <p:nvSpPr>
          <p:cNvPr id="88070" name="Rectangle 8"/>
          <p:cNvSpPr>
            <a:spLocks noGrp="1" noChangeArrowheads="1"/>
          </p:cNvSpPr>
          <p:nvPr>
            <p:ph type="ctrTitle"/>
          </p:nvPr>
        </p:nvSpPr>
        <p:spPr>
          <a:xfrm>
            <a:off x="827088" y="404813"/>
            <a:ext cx="7772400" cy="650875"/>
          </a:xfrm>
          <a:noFill/>
        </p:spPr>
        <p:txBody>
          <a:bodyPr/>
          <a:lstStyle/>
          <a:p>
            <a:pPr eaLnBrk="1" hangingPunct="1"/>
            <a:r>
              <a:rPr lang="it-IT" sz="5400" smtClean="0">
                <a:solidFill>
                  <a:srgbClr val="FF3300"/>
                </a:solidFill>
                <a:latin typeface="Tempus Sans ITC" pitchFamily="82" charset="0"/>
              </a:rPr>
              <a:t>Lo sfondo</a:t>
            </a:r>
          </a:p>
        </p:txBody>
      </p:sp>
      <p:sp>
        <p:nvSpPr>
          <p:cNvPr id="88071" name="Rectangle 9"/>
          <p:cNvSpPr>
            <a:spLocks noChangeArrowheads="1"/>
          </p:cNvSpPr>
          <p:nvPr/>
        </p:nvSpPr>
        <p:spPr bwMode="auto">
          <a:xfrm>
            <a:off x="971550" y="1598613"/>
            <a:ext cx="7718425" cy="517525"/>
          </a:xfrm>
          <a:prstGeom prst="rect">
            <a:avLst/>
          </a:prstGeom>
          <a:noFill/>
          <a:ln w="9525">
            <a:noFill/>
            <a:miter lim="800000"/>
            <a:headEnd/>
            <a:tailEnd/>
          </a:ln>
        </p:spPr>
        <p:txBody>
          <a:bodyPr anchor="ctr">
            <a:spAutoFit/>
          </a:bodyPr>
          <a:lstStyle/>
          <a:p>
            <a:r>
              <a:rPr lang="en-US" sz="1400">
                <a:latin typeface="Tahoma" pitchFamily="34" charset="0"/>
              </a:rPr>
              <a:t>Foxx RM, McMorrow MJ, Schloss CN</a:t>
            </a:r>
            <a:r>
              <a:rPr lang="en-US" sz="1400" b="0">
                <a:latin typeface="Tahoma" pitchFamily="34" charset="0"/>
              </a:rPr>
              <a:t>. Stacking the deck: teaching social skills to retarded adults with a modified table game. J Appl Behav Anal. </a:t>
            </a:r>
            <a:r>
              <a:rPr lang="en-US" sz="1400">
                <a:latin typeface="Tahoma" pitchFamily="34" charset="0"/>
              </a:rPr>
              <a:t>1983</a:t>
            </a:r>
            <a:r>
              <a:rPr lang="en-US" sz="1400" b="0">
                <a:latin typeface="Tahoma" pitchFamily="34" charset="0"/>
              </a:rPr>
              <a:t> Summer;16(2):157-70.</a:t>
            </a:r>
            <a:r>
              <a:rPr lang="en-US" sz="1400">
                <a:latin typeface="Tahoma" pitchFamily="34" charset="0"/>
              </a:rPr>
              <a:t> </a:t>
            </a:r>
          </a:p>
        </p:txBody>
      </p:sp>
    </p:spTree>
  </p:cSld>
  <p:clrMapOvr>
    <a:masterClrMapping/>
  </p:clrMapOvr>
  <p:transition>
    <p:random/>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971550" y="1268413"/>
            <a:ext cx="7561263" cy="517525"/>
          </a:xfrm>
          <a:prstGeom prst="rect">
            <a:avLst/>
          </a:prstGeom>
          <a:noFill/>
          <a:ln w="9525">
            <a:noFill/>
            <a:miter lim="800000"/>
            <a:headEnd/>
            <a:tailEnd/>
          </a:ln>
        </p:spPr>
        <p:txBody>
          <a:bodyPr anchor="ctr">
            <a:spAutoFit/>
          </a:bodyPr>
          <a:lstStyle/>
          <a:p>
            <a:r>
              <a:rPr lang="en-US" sz="1400">
                <a:latin typeface="Tahoma" pitchFamily="34" charset="0"/>
              </a:rPr>
              <a:t>Torres A, Mendez LP, Merino H, Moran EA</a:t>
            </a:r>
            <a:r>
              <a:rPr lang="en-US" sz="1400" b="0">
                <a:latin typeface="Tahoma" pitchFamily="34" charset="0"/>
              </a:rPr>
              <a:t>. Improving social functioning in schizophrenia by playing the train game. Psychiatr Serv. </a:t>
            </a:r>
            <a:r>
              <a:rPr lang="en-US" sz="1400">
                <a:latin typeface="Tahoma" pitchFamily="34" charset="0"/>
              </a:rPr>
              <a:t>2002</a:t>
            </a:r>
            <a:r>
              <a:rPr lang="en-US" sz="1400" b="0">
                <a:latin typeface="Tahoma" pitchFamily="34" charset="0"/>
              </a:rPr>
              <a:t> Jul;53(7):799-801.</a:t>
            </a:r>
            <a:r>
              <a:rPr lang="en-US" sz="1400">
                <a:latin typeface="Tahoma" pitchFamily="34" charset="0"/>
              </a:rPr>
              <a:t> </a:t>
            </a:r>
          </a:p>
        </p:txBody>
      </p:sp>
      <p:sp>
        <p:nvSpPr>
          <p:cNvPr id="89091" name="Rectangle 6"/>
          <p:cNvSpPr>
            <a:spLocks noGrp="1" noChangeArrowheads="1"/>
          </p:cNvSpPr>
          <p:nvPr>
            <p:ph type="ctrTitle"/>
          </p:nvPr>
        </p:nvSpPr>
        <p:spPr>
          <a:xfrm>
            <a:off x="827088" y="404813"/>
            <a:ext cx="7772400" cy="650875"/>
          </a:xfrm>
          <a:noFill/>
        </p:spPr>
        <p:txBody>
          <a:bodyPr/>
          <a:lstStyle/>
          <a:p>
            <a:pPr eaLnBrk="1" hangingPunct="1"/>
            <a:r>
              <a:rPr lang="it-IT" smtClean="0">
                <a:solidFill>
                  <a:srgbClr val="FF3300"/>
                </a:solidFill>
              </a:rPr>
              <a:t>Lo sfondo</a:t>
            </a:r>
          </a:p>
        </p:txBody>
      </p:sp>
      <p:pic>
        <p:nvPicPr>
          <p:cNvPr id="89092" name="Picture 8" descr="Tren-Juego"/>
          <p:cNvPicPr>
            <a:picLocks noChangeAspect="1" noChangeArrowheads="1"/>
          </p:cNvPicPr>
          <p:nvPr/>
        </p:nvPicPr>
        <p:blipFill>
          <a:blip r:embed="rId2"/>
          <a:srcRect/>
          <a:stretch>
            <a:fillRect/>
          </a:stretch>
        </p:blipFill>
        <p:spPr bwMode="auto">
          <a:xfrm>
            <a:off x="4932363" y="2133600"/>
            <a:ext cx="3816350" cy="3889375"/>
          </a:xfrm>
          <a:prstGeom prst="rect">
            <a:avLst/>
          </a:prstGeom>
          <a:noFill/>
          <a:ln w="9525">
            <a:noFill/>
            <a:miter lim="800000"/>
            <a:headEnd/>
            <a:tailEnd/>
          </a:ln>
        </p:spPr>
      </p:pic>
      <p:pic>
        <p:nvPicPr>
          <p:cNvPr id="89093" name="Picture 9" descr="Tren-Tablero"/>
          <p:cNvPicPr>
            <a:picLocks noChangeAspect="1" noChangeArrowheads="1"/>
          </p:cNvPicPr>
          <p:nvPr/>
        </p:nvPicPr>
        <p:blipFill>
          <a:blip r:embed="rId3"/>
          <a:srcRect/>
          <a:stretch>
            <a:fillRect/>
          </a:stretch>
        </p:blipFill>
        <p:spPr bwMode="auto">
          <a:xfrm>
            <a:off x="611188" y="2133600"/>
            <a:ext cx="4032250" cy="388778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3"/>
          <p:cNvSpPr>
            <a:spLocks noGrp="1" noChangeArrowheads="1"/>
          </p:cNvSpPr>
          <p:nvPr>
            <p:ph type="ctrTitle"/>
          </p:nvPr>
        </p:nvSpPr>
        <p:spPr>
          <a:xfrm>
            <a:off x="827088" y="404813"/>
            <a:ext cx="7772400" cy="650875"/>
          </a:xfrm>
          <a:noFill/>
        </p:spPr>
        <p:txBody>
          <a:bodyPr/>
          <a:lstStyle/>
          <a:p>
            <a:pPr eaLnBrk="1" hangingPunct="1"/>
            <a:r>
              <a:rPr lang="it-IT" smtClean="0">
                <a:solidFill>
                  <a:srgbClr val="FF3300"/>
                </a:solidFill>
              </a:rPr>
              <a:t>Lo sfondo</a:t>
            </a:r>
          </a:p>
        </p:txBody>
      </p:sp>
      <p:sp>
        <p:nvSpPr>
          <p:cNvPr id="90115" name="Rectangle 6"/>
          <p:cNvSpPr>
            <a:spLocks noChangeArrowheads="1"/>
          </p:cNvSpPr>
          <p:nvPr/>
        </p:nvSpPr>
        <p:spPr bwMode="auto">
          <a:xfrm>
            <a:off x="971550" y="1616075"/>
            <a:ext cx="7704138" cy="517525"/>
          </a:xfrm>
          <a:prstGeom prst="rect">
            <a:avLst/>
          </a:prstGeom>
          <a:noFill/>
          <a:ln w="9525">
            <a:noFill/>
            <a:miter lim="800000"/>
            <a:headEnd/>
            <a:tailEnd/>
          </a:ln>
        </p:spPr>
        <p:txBody>
          <a:bodyPr anchor="ctr">
            <a:spAutoFit/>
          </a:bodyPr>
          <a:lstStyle/>
          <a:p>
            <a:r>
              <a:rPr lang="en-US" sz="1400">
                <a:latin typeface="Tahoma" pitchFamily="34" charset="0"/>
              </a:rPr>
              <a:t>Brezinka V</a:t>
            </a:r>
            <a:r>
              <a:rPr lang="en-US" sz="1400" b="0">
                <a:latin typeface="Tahoma" pitchFamily="34" charset="0"/>
              </a:rPr>
              <a:t>. Treasure Hunt - a serious game to support psychotherapeutic treatment of children. Stud Health Technol Inform. </a:t>
            </a:r>
            <a:r>
              <a:rPr lang="en-US" sz="1400">
                <a:latin typeface="Tahoma" pitchFamily="34" charset="0"/>
              </a:rPr>
              <a:t>2008</a:t>
            </a:r>
            <a:r>
              <a:rPr lang="en-US" sz="1400" b="0">
                <a:latin typeface="Tahoma" pitchFamily="34" charset="0"/>
              </a:rPr>
              <a:t>;136:71-6.</a:t>
            </a:r>
            <a:r>
              <a:rPr lang="en-US" sz="1400">
                <a:latin typeface="Tahoma" pitchFamily="34" charset="0"/>
              </a:rPr>
              <a:t> </a:t>
            </a:r>
          </a:p>
        </p:txBody>
      </p:sp>
      <p:sp>
        <p:nvSpPr>
          <p:cNvPr id="9228" name="Text Box 12"/>
          <p:cNvSpPr txBox="1">
            <a:spLocks noChangeArrowheads="1"/>
          </p:cNvSpPr>
          <p:nvPr/>
        </p:nvSpPr>
        <p:spPr bwMode="auto">
          <a:xfrm>
            <a:off x="3071813" y="3143250"/>
            <a:ext cx="2786062" cy="584200"/>
          </a:xfrm>
          <a:prstGeom prst="rect">
            <a:avLst/>
          </a:prstGeom>
          <a:noFill/>
          <a:ln w="9525">
            <a:noFill/>
            <a:miter lim="800000"/>
            <a:headEnd/>
            <a:tailEnd/>
          </a:ln>
          <a:effectLst/>
        </p:spPr>
        <p:txBody>
          <a:bodyPr>
            <a:spAutoFit/>
          </a:bodyPr>
          <a:lstStyle/>
          <a:p>
            <a:pPr>
              <a:defRPr/>
            </a:pPr>
            <a:r>
              <a:rPr lang="it-IT" sz="3200" i="1" dirty="0" err="1">
                <a:solidFill>
                  <a:srgbClr val="FF3300"/>
                </a:solidFill>
                <a:effectLst>
                  <a:outerShdw blurRad="38100" dist="38100" dir="2700000" algn="tl">
                    <a:srgbClr val="C0C0C0"/>
                  </a:outerShdw>
                </a:effectLst>
                <a:latin typeface="Tempus Sans ITC" pitchFamily="82" charset="0"/>
                <a:hlinkClick r:id="rId2" action="ppaction://hlinkfile"/>
              </a:rPr>
              <a:t>TreasureHunt</a:t>
            </a:r>
            <a:endParaRPr lang="it-IT" sz="3200" i="1" dirty="0">
              <a:solidFill>
                <a:srgbClr val="FF3300"/>
              </a:solidFill>
              <a:effectLst>
                <a:outerShdw blurRad="38100" dist="38100" dir="2700000" algn="tl">
                  <a:srgbClr val="C0C0C0"/>
                </a:outerShdw>
              </a:effectLst>
              <a:latin typeface="Tempus Sans ITC" pitchFamily="82" charset="0"/>
            </a:endParaRPr>
          </a:p>
        </p:txBody>
      </p:sp>
      <p:sp>
        <p:nvSpPr>
          <p:cNvPr id="90117" name="Rectangle 13"/>
          <p:cNvSpPr>
            <a:spLocks noChangeArrowheads="1"/>
          </p:cNvSpPr>
          <p:nvPr/>
        </p:nvSpPr>
        <p:spPr bwMode="auto">
          <a:xfrm>
            <a:off x="3857625" y="3714750"/>
            <a:ext cx="1076325" cy="244475"/>
          </a:xfrm>
          <a:prstGeom prst="rect">
            <a:avLst/>
          </a:prstGeom>
          <a:noFill/>
          <a:ln w="9525">
            <a:noFill/>
            <a:miter lim="800000"/>
            <a:headEnd/>
            <a:tailEnd/>
          </a:ln>
        </p:spPr>
        <p:txBody>
          <a:bodyPr wrap="none">
            <a:spAutoFit/>
          </a:bodyPr>
          <a:lstStyle/>
          <a:p>
            <a:r>
              <a:rPr lang="it-IT" sz="1000" b="0">
                <a:latin typeface="Tahoma" pitchFamily="34" charset="0"/>
              </a:rPr>
              <a:t>3</a:t>
            </a:r>
            <a:r>
              <a:rPr lang="it-IT" sz="1000" b="0">
                <a:latin typeface="Tahoma" pitchFamily="34" charset="0"/>
                <a:sym typeface="Wingdings" pitchFamily="2" charset="2"/>
              </a:rPr>
              <a:t></a:t>
            </a:r>
            <a:r>
              <a:rPr lang="it-IT" sz="1000" b="0">
                <a:latin typeface="Tahoma" pitchFamily="34" charset="0"/>
              </a:rPr>
              <a:t> springwater</a:t>
            </a:r>
          </a:p>
        </p:txBody>
      </p:sp>
    </p:spTree>
  </p:cSld>
  <p:clrMapOvr>
    <a:masterClrMapping/>
  </p:clrMapOvr>
  <p:transition>
    <p:random/>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subTitle" idx="1"/>
          </p:nvPr>
        </p:nvSpPr>
        <p:spPr/>
        <p:txBody>
          <a:bodyPr/>
          <a:lstStyle/>
          <a:p>
            <a:pPr eaLnBrk="1" hangingPunct="1">
              <a:lnSpc>
                <a:spcPct val="80000"/>
              </a:lnSpc>
            </a:pPr>
            <a:r>
              <a:rPr lang="it-IT" sz="3600" b="1" i="1" smtClean="0"/>
              <a:t>Yasser Khazaal</a:t>
            </a:r>
          </a:p>
          <a:p>
            <a:pPr eaLnBrk="1" hangingPunct="1">
              <a:lnSpc>
                <a:spcPct val="80000"/>
              </a:lnSpc>
            </a:pPr>
            <a:r>
              <a:rPr lang="it-IT" sz="3600" b="1" smtClean="0"/>
              <a:t>&amp;</a:t>
            </a:r>
            <a:r>
              <a:rPr lang="it-IT" sz="3600" b="1" i="1" smtClean="0"/>
              <a:t> </a:t>
            </a:r>
          </a:p>
          <a:p>
            <a:pPr eaLnBrk="1" hangingPunct="1">
              <a:lnSpc>
                <a:spcPct val="80000"/>
              </a:lnSpc>
            </a:pPr>
            <a:r>
              <a:rPr lang="it-IT" sz="3600" b="1" i="1" smtClean="0"/>
              <a:t>Jerôme Favrod</a:t>
            </a:r>
          </a:p>
        </p:txBody>
      </p:sp>
      <p:pic>
        <p:nvPicPr>
          <p:cNvPr id="91139" name="Picture 3" descr="Michael_Smile_half300-1"/>
          <p:cNvPicPr>
            <a:picLocks noChangeAspect="1" noChangeArrowheads="1"/>
          </p:cNvPicPr>
          <p:nvPr/>
        </p:nvPicPr>
        <p:blipFill>
          <a:blip r:embed="rId2"/>
          <a:srcRect/>
          <a:stretch>
            <a:fillRect/>
          </a:stretch>
        </p:blipFill>
        <p:spPr bwMode="auto">
          <a:xfrm>
            <a:off x="0" y="0"/>
            <a:ext cx="685800" cy="1323975"/>
          </a:xfrm>
          <a:prstGeom prst="rect">
            <a:avLst/>
          </a:prstGeom>
          <a:noFill/>
          <a:ln w="9525">
            <a:noFill/>
            <a:miter lim="800000"/>
            <a:headEnd/>
            <a:tailEnd/>
          </a:ln>
        </p:spPr>
      </p:pic>
      <p:pic>
        <p:nvPicPr>
          <p:cNvPr id="91140" name="Picture 4"/>
          <p:cNvPicPr>
            <a:picLocks noChangeAspect="1" noChangeArrowheads="1"/>
          </p:cNvPicPr>
          <p:nvPr/>
        </p:nvPicPr>
        <p:blipFill>
          <a:blip r:embed="rId3">
            <a:lum contrast="20000"/>
          </a:blip>
          <a:srcRect/>
          <a:stretch>
            <a:fillRect/>
          </a:stretch>
        </p:blipFill>
        <p:spPr bwMode="auto">
          <a:xfrm>
            <a:off x="0" y="1341438"/>
            <a:ext cx="9144000" cy="1951037"/>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6443663" y="1798638"/>
            <a:ext cx="23050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CH" sz="4000">
                <a:solidFill>
                  <a:srgbClr val="FF3300"/>
                </a:solidFill>
                <a:latin typeface="Tempus Sans ITC" pitchFamily="82" charset="0"/>
              </a:rPr>
              <a:t>C</a:t>
            </a:r>
          </a:p>
          <a:p>
            <a:pPr marL="342900" indent="-342900" algn="ctr">
              <a:spcBef>
                <a:spcPct val="20000"/>
              </a:spcBef>
            </a:pPr>
            <a:endParaRPr lang="fr-FR" sz="2000" b="0"/>
          </a:p>
          <a:p>
            <a:pPr marL="342900" indent="-342900" algn="ctr">
              <a:spcBef>
                <a:spcPct val="20000"/>
              </a:spcBef>
            </a:pPr>
            <a:r>
              <a:rPr lang="it-IT" b="0"/>
              <a:t>Reazioni </a:t>
            </a:r>
          </a:p>
          <a:p>
            <a:pPr marL="342900" indent="-342900" algn="ctr">
              <a:spcBef>
                <a:spcPct val="20000"/>
              </a:spcBef>
            </a:pPr>
            <a:r>
              <a:rPr lang="it-IT" b="0"/>
              <a:t>emotive e</a:t>
            </a:r>
          </a:p>
          <a:p>
            <a:pPr marL="342900" indent="-342900" algn="ctr">
              <a:spcBef>
                <a:spcPct val="20000"/>
              </a:spcBef>
            </a:pPr>
            <a:r>
              <a:rPr lang="it-IT" b="0"/>
              <a:t>comportamentali</a:t>
            </a:r>
          </a:p>
        </p:txBody>
      </p:sp>
      <p:sp>
        <p:nvSpPr>
          <p:cNvPr id="19460" name="Rectangle 4"/>
          <p:cNvSpPr>
            <a:spLocks noChangeArrowheads="1"/>
          </p:cNvSpPr>
          <p:nvPr/>
        </p:nvSpPr>
        <p:spPr bwMode="auto">
          <a:xfrm>
            <a:off x="395288" y="1798638"/>
            <a:ext cx="24828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FR" sz="4000">
                <a:solidFill>
                  <a:srgbClr val="FF3300"/>
                </a:solidFill>
                <a:latin typeface="Tempus Sans ITC" pitchFamily="82" charset="0"/>
              </a:rPr>
              <a:t>A</a:t>
            </a:r>
          </a:p>
          <a:p>
            <a:pPr marL="342900" indent="-342900" algn="ctr">
              <a:spcBef>
                <a:spcPct val="20000"/>
              </a:spcBef>
            </a:pPr>
            <a:endParaRPr lang="fr-FR" sz="2000" b="0"/>
          </a:p>
          <a:p>
            <a:pPr marL="342900" indent="-342900" algn="ctr">
              <a:spcBef>
                <a:spcPct val="20000"/>
              </a:spcBef>
            </a:pPr>
            <a:r>
              <a:rPr lang="it-IT" b="0"/>
              <a:t>Avvenimenti della</a:t>
            </a:r>
          </a:p>
          <a:p>
            <a:pPr marL="342900" indent="-342900" algn="ctr">
              <a:spcBef>
                <a:spcPct val="20000"/>
              </a:spcBef>
            </a:pPr>
            <a:r>
              <a:rPr lang="it-IT" b="0"/>
              <a:t>realtà esterna o </a:t>
            </a:r>
          </a:p>
          <a:p>
            <a:pPr marL="342900" indent="-342900" algn="ctr">
              <a:spcBef>
                <a:spcPct val="20000"/>
              </a:spcBef>
            </a:pPr>
            <a:r>
              <a:rPr lang="it-IT" b="0"/>
              <a:t>interna</a:t>
            </a:r>
          </a:p>
        </p:txBody>
      </p:sp>
      <p:sp>
        <p:nvSpPr>
          <p:cNvPr id="19461" name="Text Box 5"/>
          <p:cNvSpPr txBox="1">
            <a:spLocks noChangeArrowheads="1"/>
          </p:cNvSpPr>
          <p:nvPr/>
        </p:nvSpPr>
        <p:spPr bwMode="auto">
          <a:xfrm>
            <a:off x="3238500" y="1798638"/>
            <a:ext cx="2773363" cy="3959225"/>
          </a:xfrm>
          <a:prstGeom prst="rect">
            <a:avLst/>
          </a:prstGeom>
          <a:noFill/>
          <a:ln w="9525">
            <a:solidFill>
              <a:schemeClr val="tx1"/>
            </a:solidFill>
            <a:prstDash val="dash"/>
            <a:miter lim="800000"/>
            <a:headEnd/>
            <a:tailEnd/>
          </a:ln>
        </p:spPr>
        <p:txBody>
          <a:bodyPr/>
          <a:lstStyle/>
          <a:p>
            <a:pPr algn="ctr">
              <a:spcBef>
                <a:spcPct val="20000"/>
              </a:spcBef>
            </a:pPr>
            <a:r>
              <a:rPr lang="fr-CH" sz="4000">
                <a:solidFill>
                  <a:srgbClr val="FF3300"/>
                </a:solidFill>
                <a:latin typeface="Tempus Sans ITC" pitchFamily="82" charset="0"/>
              </a:rPr>
              <a:t>B</a:t>
            </a:r>
          </a:p>
          <a:p>
            <a:pPr algn="ctr">
              <a:spcBef>
                <a:spcPct val="20000"/>
              </a:spcBef>
            </a:pPr>
            <a:endParaRPr lang="fr-CH" sz="2000" b="0"/>
          </a:p>
          <a:p>
            <a:pPr algn="ctr">
              <a:spcBef>
                <a:spcPct val="20000"/>
              </a:spcBef>
            </a:pPr>
            <a:r>
              <a:rPr lang="it-IT" b="0"/>
              <a:t>Interpretazioni influenzate: </a:t>
            </a:r>
          </a:p>
          <a:p>
            <a:pPr algn="ctr">
              <a:spcBef>
                <a:spcPct val="20000"/>
              </a:spcBef>
            </a:pPr>
            <a:endParaRPr lang="it-IT" sz="500" b="0"/>
          </a:p>
          <a:p>
            <a:pPr>
              <a:lnSpc>
                <a:spcPct val="90000"/>
              </a:lnSpc>
              <a:spcBef>
                <a:spcPct val="20000"/>
              </a:spcBef>
              <a:buFontTx/>
              <a:buChar char="•"/>
            </a:pPr>
            <a:r>
              <a:rPr lang="it-IT" sz="1800" b="0"/>
              <a:t> dalle distorsioni cognitive</a:t>
            </a:r>
          </a:p>
          <a:p>
            <a:pPr>
              <a:lnSpc>
                <a:spcPct val="90000"/>
              </a:lnSpc>
              <a:spcBef>
                <a:spcPct val="20000"/>
              </a:spcBef>
            </a:pPr>
            <a:r>
              <a:rPr lang="it-IT" sz="1800" b="0"/>
              <a:t>(es. saltare alle conclusioni, ignorare il contesto)</a:t>
            </a:r>
          </a:p>
          <a:p>
            <a:pPr>
              <a:lnSpc>
                <a:spcPct val="90000"/>
              </a:lnSpc>
              <a:spcBef>
                <a:spcPct val="20000"/>
              </a:spcBef>
            </a:pPr>
            <a:endParaRPr lang="it-IT" sz="500" b="0"/>
          </a:p>
          <a:p>
            <a:pPr>
              <a:spcBef>
                <a:spcPct val="20000"/>
              </a:spcBef>
              <a:buFontTx/>
              <a:buChar char="•"/>
            </a:pPr>
            <a:r>
              <a:rPr lang="it-IT" sz="1800" b="0"/>
              <a:t> dalla personalità</a:t>
            </a:r>
          </a:p>
          <a:p>
            <a:pPr>
              <a:spcBef>
                <a:spcPct val="20000"/>
              </a:spcBef>
              <a:buFontTx/>
              <a:buChar char="•"/>
            </a:pPr>
            <a:endParaRPr lang="it-IT" sz="500" b="0"/>
          </a:p>
          <a:p>
            <a:pPr>
              <a:spcBef>
                <a:spcPct val="20000"/>
              </a:spcBef>
              <a:buFontTx/>
              <a:buChar char="•"/>
            </a:pPr>
            <a:r>
              <a:rPr lang="it-IT" sz="1800" b="0"/>
              <a:t> dal contesto culturale</a:t>
            </a:r>
          </a:p>
          <a:p>
            <a:pPr algn="ctr">
              <a:spcBef>
                <a:spcPct val="50000"/>
              </a:spcBef>
            </a:pPr>
            <a:endParaRPr lang="it-IT" sz="1800" b="0"/>
          </a:p>
        </p:txBody>
      </p:sp>
      <p:sp>
        <p:nvSpPr>
          <p:cNvPr id="8" name="Rectangle 2"/>
          <p:cNvSpPr txBox="1">
            <a:spLocks noChangeArrowheads="1"/>
          </p:cNvSpPr>
          <p:nvPr/>
        </p:nvSpPr>
        <p:spPr bwMode="auto">
          <a:xfrm>
            <a:off x="728663" y="285750"/>
            <a:ext cx="7772400" cy="1143000"/>
          </a:xfrm>
          <a:prstGeom prst="rect">
            <a:avLst/>
          </a:prstGeom>
          <a:noFill/>
          <a:ln w="9525">
            <a:noFill/>
            <a:miter lim="800000"/>
            <a:headEnd/>
            <a:tailEnd/>
          </a:ln>
        </p:spPr>
        <p:txBody>
          <a:bodyPr anchor="ctr"/>
          <a:lstStyle/>
          <a:p>
            <a:pPr algn="ctr">
              <a:defRPr/>
            </a:pPr>
            <a:r>
              <a:rPr lang="it-IT" sz="4400" kern="0" dirty="0">
                <a:solidFill>
                  <a:srgbClr val="FF0000"/>
                </a:solidFill>
                <a:latin typeface="Tempus Sans ITC" pitchFamily="82" charset="0"/>
                <a:ea typeface="+mj-ea"/>
                <a:cs typeface="+mj-cs"/>
              </a:rPr>
              <a:t>Modello A-B-C</a:t>
            </a:r>
            <a:r>
              <a:rPr lang="it-IT" sz="4400" b="0" kern="0" dirty="0">
                <a:solidFill>
                  <a:schemeClr val="tx2"/>
                </a:solidFill>
                <a:latin typeface="Tempus Sans ITC" pitchFamily="82" charset="0"/>
                <a:ea typeface="+mj-ea"/>
                <a:cs typeface="+mj-cs"/>
              </a:rPr>
              <a:t/>
            </a:r>
            <a:br>
              <a:rPr lang="it-IT" sz="4400" b="0" kern="0" dirty="0">
                <a:solidFill>
                  <a:schemeClr val="tx2"/>
                </a:solidFill>
                <a:latin typeface="Tempus Sans ITC" pitchFamily="82" charset="0"/>
                <a:ea typeface="+mj-ea"/>
                <a:cs typeface="+mj-cs"/>
              </a:rPr>
            </a:br>
            <a:r>
              <a:rPr lang="it-IT" sz="3500" b="0" kern="0" dirty="0">
                <a:solidFill>
                  <a:schemeClr val="tx2"/>
                </a:solidFill>
                <a:latin typeface="Tempus Sans ITC" pitchFamily="82" charset="0"/>
                <a:ea typeface="+mj-ea"/>
                <a:cs typeface="+mj-cs"/>
              </a:rPr>
              <a:t>Sintomi psicotici positivi</a:t>
            </a:r>
            <a:endParaRPr lang="it-IT" sz="3500" b="0" kern="0" dirty="0">
              <a:solidFill>
                <a:srgbClr val="FF0000"/>
              </a:solidFill>
              <a:latin typeface="Tempus Sans ITC" pitchFamily="82" charset="0"/>
              <a:ea typeface="+mj-ea"/>
              <a:cs typeface="+mj-cs"/>
            </a:endParaRPr>
          </a:p>
        </p:txBody>
      </p:sp>
      <p:sp>
        <p:nvSpPr>
          <p:cNvPr id="6" name="Rectangle 4"/>
          <p:cNvSpPr>
            <a:spLocks noChangeArrowheads="1"/>
          </p:cNvSpPr>
          <p:nvPr/>
        </p:nvSpPr>
        <p:spPr bwMode="auto">
          <a:xfrm>
            <a:off x="415925" y="2757488"/>
            <a:ext cx="2454275" cy="2978150"/>
          </a:xfrm>
          <a:prstGeom prst="rect">
            <a:avLst/>
          </a:prstGeom>
          <a:solidFill>
            <a:schemeClr val="bg1"/>
          </a:solidFill>
          <a:ln w="9525">
            <a:noFill/>
            <a:prstDash val="dash"/>
            <a:miter lim="800000"/>
            <a:headEnd/>
            <a:tailEnd/>
          </a:ln>
        </p:spPr>
        <p:txBody>
          <a:bodyPr/>
          <a:lstStyle/>
          <a:p>
            <a:pPr algn="ctr">
              <a:spcBef>
                <a:spcPts val="0"/>
              </a:spcBef>
              <a:defRPr/>
            </a:pPr>
            <a:r>
              <a:rPr lang="it-IT" b="0" cap="small" dirty="0">
                <a:latin typeface="Times New Roman" charset="0"/>
              </a:rPr>
              <a:t>Sintomi psicotici positivi:</a:t>
            </a:r>
          </a:p>
          <a:p>
            <a:pPr algn="ctr">
              <a:spcBef>
                <a:spcPts val="0"/>
              </a:spcBef>
              <a:defRPr/>
            </a:pPr>
            <a:endParaRPr lang="it-IT" sz="1000" b="0" dirty="0">
              <a:latin typeface="Times New Roman" charset="0"/>
            </a:endParaRPr>
          </a:p>
          <a:p>
            <a:pPr algn="ctr">
              <a:spcBef>
                <a:spcPts val="0"/>
              </a:spcBef>
              <a:defRPr/>
            </a:pPr>
            <a:endParaRPr lang="it-IT" sz="1000" b="0" dirty="0">
              <a:latin typeface="Times New Roman" charset="0"/>
            </a:endParaRPr>
          </a:p>
          <a:p>
            <a:pPr algn="ctr">
              <a:spcBef>
                <a:spcPts val="0"/>
              </a:spcBef>
              <a:defRPr/>
            </a:pPr>
            <a:r>
              <a:rPr lang="it-IT" sz="2200" b="0" i="1" dirty="0">
                <a:solidFill>
                  <a:schemeClr val="bg1">
                    <a:lumMod val="50000"/>
                  </a:schemeClr>
                </a:solidFill>
                <a:latin typeface="Times New Roman" charset="0"/>
              </a:rPr>
              <a:t>Una voce mi sgrida quando il mio cane fa la pipì in strada</a:t>
            </a:r>
            <a:r>
              <a:rPr lang="it-IT" b="0" i="1" dirty="0">
                <a:latin typeface="Times New Roman" charset="0"/>
              </a:rPr>
              <a:t>.</a:t>
            </a:r>
          </a:p>
        </p:txBody>
      </p:sp>
      <p:sp>
        <p:nvSpPr>
          <p:cNvPr id="7" name="Rectangle 4"/>
          <p:cNvSpPr>
            <a:spLocks noChangeArrowheads="1"/>
          </p:cNvSpPr>
          <p:nvPr/>
        </p:nvSpPr>
        <p:spPr bwMode="auto">
          <a:xfrm>
            <a:off x="3273425" y="2757488"/>
            <a:ext cx="2714625" cy="2978150"/>
          </a:xfrm>
          <a:prstGeom prst="rect">
            <a:avLst/>
          </a:prstGeom>
          <a:solidFill>
            <a:schemeClr val="bg1"/>
          </a:solidFill>
          <a:ln w="9525">
            <a:noFill/>
            <a:prstDash val="dash"/>
            <a:miter lim="800000"/>
            <a:headEnd/>
            <a:tailEnd/>
          </a:ln>
        </p:spPr>
        <p:txBody>
          <a:bodyPr/>
          <a:lstStyle/>
          <a:p>
            <a:pPr algn="ctr">
              <a:spcBef>
                <a:spcPts val="0"/>
              </a:spcBef>
              <a:defRPr/>
            </a:pPr>
            <a:r>
              <a:rPr lang="it-IT" b="0" cap="small" dirty="0">
                <a:latin typeface="Times New Roman" charset="0"/>
              </a:rPr>
              <a:t>interpretazione:</a:t>
            </a:r>
          </a:p>
          <a:p>
            <a:pPr algn="ctr">
              <a:spcBef>
                <a:spcPts val="0"/>
              </a:spcBef>
              <a:defRPr/>
            </a:pPr>
            <a:endParaRPr lang="it-IT" sz="1000" b="0" dirty="0">
              <a:latin typeface="Times New Roman" charset="0"/>
            </a:endParaRPr>
          </a:p>
          <a:p>
            <a:pPr algn="ctr">
              <a:spcBef>
                <a:spcPts val="0"/>
              </a:spcBef>
              <a:defRPr/>
            </a:pPr>
            <a:endParaRPr lang="it-IT" sz="1000" b="0" dirty="0">
              <a:latin typeface="Times New Roman" charset="0"/>
            </a:endParaRPr>
          </a:p>
          <a:p>
            <a:pPr algn="ctr">
              <a:spcBef>
                <a:spcPts val="0"/>
              </a:spcBef>
              <a:defRPr/>
            </a:pPr>
            <a:r>
              <a:rPr lang="it-IT" b="0" i="1" dirty="0">
                <a:solidFill>
                  <a:schemeClr val="bg1">
                    <a:lumMod val="50000"/>
                  </a:schemeClr>
                </a:solidFill>
                <a:latin typeface="Times New Roman" charset="0"/>
              </a:rPr>
              <a:t>Mi stanno controllando </a:t>
            </a:r>
          </a:p>
          <a:p>
            <a:pPr algn="ctr">
              <a:spcBef>
                <a:spcPts val="0"/>
              </a:spcBef>
              <a:defRPr/>
            </a:pPr>
            <a:r>
              <a:rPr lang="it-IT" b="0" i="1" dirty="0">
                <a:solidFill>
                  <a:schemeClr val="bg1">
                    <a:lumMod val="50000"/>
                  </a:schemeClr>
                </a:solidFill>
                <a:latin typeface="Times New Roman" charset="0"/>
              </a:rPr>
              <a:t>– </a:t>
            </a:r>
          </a:p>
          <a:p>
            <a:pPr algn="ctr">
              <a:spcBef>
                <a:spcPts val="0"/>
              </a:spcBef>
              <a:defRPr/>
            </a:pPr>
            <a:r>
              <a:rPr lang="it-IT" b="0" i="1" dirty="0">
                <a:solidFill>
                  <a:schemeClr val="bg1">
                    <a:lumMod val="50000"/>
                  </a:schemeClr>
                </a:solidFill>
                <a:latin typeface="Times New Roman" charset="0"/>
              </a:rPr>
              <a:t>è pericoloso uscire</a:t>
            </a:r>
          </a:p>
        </p:txBody>
      </p:sp>
      <p:sp>
        <p:nvSpPr>
          <p:cNvPr id="9" name="Rectangle 3"/>
          <p:cNvSpPr>
            <a:spLocks noChangeArrowheads="1"/>
          </p:cNvSpPr>
          <p:nvPr/>
        </p:nvSpPr>
        <p:spPr bwMode="auto">
          <a:xfrm>
            <a:off x="6467475" y="2797175"/>
            <a:ext cx="2260600" cy="2930525"/>
          </a:xfrm>
          <a:prstGeom prst="rect">
            <a:avLst/>
          </a:prstGeom>
          <a:solidFill>
            <a:schemeClr val="bg1"/>
          </a:solidFill>
          <a:ln w="9525">
            <a:noFill/>
            <a:prstDash val="dash"/>
            <a:miter lim="800000"/>
            <a:headEnd/>
            <a:tailEnd/>
          </a:ln>
        </p:spPr>
        <p:txBody>
          <a:bodyPr/>
          <a:lstStyle/>
          <a:p>
            <a:pPr algn="ctr">
              <a:spcBef>
                <a:spcPts val="0"/>
              </a:spcBef>
              <a:defRPr/>
            </a:pPr>
            <a:r>
              <a:rPr lang="it-IT" b="0" cap="small" dirty="0">
                <a:latin typeface="Times New Roman" charset="0"/>
              </a:rPr>
              <a:t>conseguenze</a:t>
            </a:r>
          </a:p>
          <a:p>
            <a:pPr algn="ctr">
              <a:spcBef>
                <a:spcPts val="0"/>
              </a:spcBef>
              <a:defRPr/>
            </a:pPr>
            <a:endParaRPr lang="it-IT" b="0" dirty="0">
              <a:latin typeface="Times New Roman" charset="0"/>
            </a:endParaRPr>
          </a:p>
          <a:p>
            <a:pPr algn="ctr">
              <a:spcBef>
                <a:spcPts val="0"/>
              </a:spcBef>
              <a:defRPr/>
            </a:pPr>
            <a:endParaRPr lang="it-IT" sz="500" b="0" dirty="0">
              <a:latin typeface="Times New Roman" charset="0"/>
            </a:endParaRPr>
          </a:p>
          <a:p>
            <a:pPr algn="ctr">
              <a:spcBef>
                <a:spcPts val="0"/>
              </a:spcBef>
              <a:defRPr/>
            </a:pPr>
            <a:r>
              <a:rPr lang="it-IT" b="0" i="1" dirty="0">
                <a:solidFill>
                  <a:schemeClr val="bg1">
                    <a:lumMod val="50000"/>
                  </a:schemeClr>
                </a:solidFill>
                <a:latin typeface="Times New Roman" charset="0"/>
              </a:rPr>
              <a:t>Faccio fare al cane la pipì sul balcone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ssolve">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dissolve">
                                      <p:cBhvr>
                                        <p:cTn id="17" dur="500"/>
                                        <p:tgtEl>
                                          <p:spTgt spid="194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500" fill="hold"/>
                                        <p:tgtEl>
                                          <p:spTgt spid="9"/>
                                        </p:tgtEl>
                                        <p:attrNameLst>
                                          <p:attrName>ppt_x</p:attrName>
                                        </p:attrNameLst>
                                      </p:cBhvr>
                                      <p:tavLst>
                                        <p:tav tm="0">
                                          <p:val>
                                            <p:strVal val="#ppt_x"/>
                                          </p:val>
                                        </p:tav>
                                        <p:tav tm="100000">
                                          <p:val>
                                            <p:strVal val="#ppt_x"/>
                                          </p:val>
                                        </p:tav>
                                      </p:tavLst>
                                    </p:anim>
                                    <p:anim calcmode="lin" valueType="num">
                                      <p:cBhvr additive="base">
                                        <p:cTn id="3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1" grpId="0" animBg="1" autoUpdateAnimBg="0"/>
      <p:bldP spid="6" grpId="0" animBg="1"/>
      <p:bldP spid="7" grpId="0" animBg="1"/>
      <p:bldP spid="9" grpId="0" animBg="1"/>
    </p:bldLst>
  </p:timing>
</p:sld>
</file>

<file path=ppt/slides/slide15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468313" y="260350"/>
            <a:ext cx="8229600" cy="1143000"/>
          </a:xfrm>
        </p:spPr>
        <p:txBody>
          <a:bodyPr/>
          <a:lstStyle/>
          <a:p>
            <a:pPr eaLnBrk="1" hangingPunct="1">
              <a:lnSpc>
                <a:spcPct val="80000"/>
              </a:lnSpc>
            </a:pPr>
            <a:r>
              <a:rPr lang="it-IT" sz="4000" smtClean="0">
                <a:solidFill>
                  <a:srgbClr val="FF0000"/>
                </a:solidFill>
              </a:rPr>
              <a:t>Efficacia della terapia cognitivo-comportamentale sui sintomi positivi</a:t>
            </a:r>
          </a:p>
        </p:txBody>
      </p:sp>
      <p:graphicFrame>
        <p:nvGraphicFramePr>
          <p:cNvPr id="16387" name="Object 3"/>
          <p:cNvGraphicFramePr>
            <a:graphicFrameLocks noChangeAspect="1"/>
          </p:cNvGraphicFramePr>
          <p:nvPr>
            <p:ph type="chart" idx="1"/>
          </p:nvPr>
        </p:nvGraphicFramePr>
        <p:xfrm>
          <a:off x="685800" y="2743200"/>
          <a:ext cx="7467600" cy="3352800"/>
        </p:xfrm>
        <a:graphic>
          <a:graphicData uri="http://schemas.openxmlformats.org/presentationml/2006/ole">
            <p:oleObj spid="_x0000_s2050" name="Grafico" r:id="rId3" imgW="7467482" imgH="3352906" progId="MSGraph.Chart.8">
              <p:embed followColorScheme="full"/>
            </p:oleObj>
          </a:graphicData>
        </a:graphic>
      </p:graphicFrame>
      <p:sp>
        <p:nvSpPr>
          <p:cNvPr id="2052" name="Text Box 4"/>
          <p:cNvSpPr txBox="1">
            <a:spLocks noChangeArrowheads="1"/>
          </p:cNvSpPr>
          <p:nvPr/>
        </p:nvSpPr>
        <p:spPr bwMode="auto">
          <a:xfrm>
            <a:off x="684213" y="1844675"/>
            <a:ext cx="7716837" cy="519113"/>
          </a:xfrm>
          <a:prstGeom prst="rect">
            <a:avLst/>
          </a:prstGeom>
          <a:noFill/>
          <a:ln w="9525">
            <a:noFill/>
            <a:miter lim="800000"/>
            <a:headEnd/>
            <a:tailEnd/>
          </a:ln>
        </p:spPr>
        <p:txBody>
          <a:bodyPr>
            <a:spAutoFit/>
          </a:bodyPr>
          <a:lstStyle/>
          <a:p>
            <a:pPr>
              <a:spcBef>
                <a:spcPct val="50000"/>
              </a:spcBef>
            </a:pPr>
            <a:r>
              <a:rPr lang="fr-FR" sz="2800" b="0"/>
              <a:t>14 studi; n = 1001, REM mean weighted ES = 0.37</a:t>
            </a:r>
          </a:p>
        </p:txBody>
      </p:sp>
      <p:sp>
        <p:nvSpPr>
          <p:cNvPr id="2053" name="Text Box 5"/>
          <p:cNvSpPr txBox="1">
            <a:spLocks noChangeArrowheads="1"/>
          </p:cNvSpPr>
          <p:nvPr/>
        </p:nvSpPr>
        <p:spPr bwMode="auto">
          <a:xfrm>
            <a:off x="5786438" y="5943600"/>
            <a:ext cx="2500312" cy="366713"/>
          </a:xfrm>
          <a:prstGeom prst="rect">
            <a:avLst/>
          </a:prstGeom>
          <a:noFill/>
          <a:ln w="9525">
            <a:noFill/>
            <a:miter lim="800000"/>
            <a:headEnd/>
            <a:tailEnd/>
          </a:ln>
        </p:spPr>
        <p:txBody>
          <a:bodyPr>
            <a:spAutoFit/>
          </a:bodyPr>
          <a:lstStyle/>
          <a:p>
            <a:pPr algn="r">
              <a:spcBef>
                <a:spcPct val="50000"/>
              </a:spcBef>
            </a:pPr>
            <a:r>
              <a:rPr lang="fr-FR" sz="1800" b="0" i="1"/>
              <a:t>Zimmermann et al. 2005</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box(in)">
                                      <p:cBhvr>
                                        <p:cTn id="7" dur="500"/>
                                        <p:tgtEl>
                                          <p:spTgt spid="16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6387" grpId="0"/>
    </p:bldLst>
  </p:timing>
</p:sld>
</file>

<file path=ppt/slides/slide1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685800" y="609600"/>
            <a:ext cx="7772400" cy="658813"/>
          </a:xfrm>
        </p:spPr>
        <p:txBody>
          <a:bodyPr/>
          <a:lstStyle/>
          <a:p>
            <a:pPr eaLnBrk="1" hangingPunct="1"/>
            <a:r>
              <a:rPr lang="it-IT" sz="4000" smtClean="0"/>
              <a:t>Altri vantaggi</a:t>
            </a:r>
          </a:p>
        </p:txBody>
      </p:sp>
      <p:sp>
        <p:nvSpPr>
          <p:cNvPr id="93187" name="Rectangle 3"/>
          <p:cNvSpPr>
            <a:spLocks noGrp="1" noChangeArrowheads="1"/>
          </p:cNvSpPr>
          <p:nvPr>
            <p:ph type="body" idx="1"/>
          </p:nvPr>
        </p:nvSpPr>
        <p:spPr>
          <a:xfrm>
            <a:off x="785813" y="2500313"/>
            <a:ext cx="7772400" cy="2286000"/>
          </a:xfrm>
        </p:spPr>
        <p:txBody>
          <a:bodyPr/>
          <a:lstStyle/>
          <a:p>
            <a:pPr eaLnBrk="1" hangingPunct="1"/>
            <a:r>
              <a:rPr lang="it-IT" sz="2500" smtClean="0"/>
              <a:t>Miglioramento dell’insight</a:t>
            </a:r>
          </a:p>
          <a:p>
            <a:pPr eaLnBrk="1" hangingPunct="1"/>
            <a:r>
              <a:rPr lang="it-IT" sz="2500" smtClean="0"/>
              <a:t>Riduzione dell’angoscia associata ai sintomi</a:t>
            </a:r>
          </a:p>
          <a:p>
            <a:pPr eaLnBrk="1" hangingPunct="1"/>
            <a:r>
              <a:rPr lang="it-IT" sz="2500" smtClean="0"/>
              <a:t>Riduzione dei comportamenti patologici conseguenti ai sintomi psicotici (obbedire agli ordini, reagire alle idee deliranti)</a:t>
            </a:r>
          </a:p>
        </p:txBody>
      </p:sp>
      <p:sp>
        <p:nvSpPr>
          <p:cNvPr id="93188" name="Rectangle 4"/>
          <p:cNvSpPr>
            <a:spLocks noChangeArrowheads="1"/>
          </p:cNvSpPr>
          <p:nvPr/>
        </p:nvSpPr>
        <p:spPr bwMode="auto">
          <a:xfrm>
            <a:off x="266700" y="5715000"/>
            <a:ext cx="8610600" cy="366713"/>
          </a:xfrm>
          <a:prstGeom prst="rect">
            <a:avLst/>
          </a:prstGeom>
          <a:noFill/>
          <a:ln w="9525">
            <a:noFill/>
            <a:miter lim="800000"/>
            <a:headEnd/>
            <a:tailEnd/>
          </a:ln>
        </p:spPr>
        <p:txBody>
          <a:bodyPr>
            <a:spAutoFit/>
          </a:bodyPr>
          <a:lstStyle/>
          <a:p>
            <a:r>
              <a:rPr lang="en-GB" sz="1800" b="0" i="1"/>
              <a:t>Rathod &amp; al., 2005; Startup &amp; al., 2004; Trower and al., 2004; Wykes and al., 2005</a:t>
            </a:r>
            <a:r>
              <a:rPr lang="en-US" sz="1800" b="0" i="1"/>
              <a:t> </a:t>
            </a:r>
          </a:p>
        </p:txBody>
      </p:sp>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66700" y="4557713"/>
            <a:ext cx="8610600" cy="1657350"/>
          </a:xfrm>
          <a:ln>
            <a:solidFill>
              <a:schemeClr val="tx1"/>
            </a:solidFill>
            <a:prstDash val="sysDash"/>
          </a:ln>
        </p:spPr>
        <p:txBody>
          <a:bodyPr/>
          <a:lstStyle/>
          <a:p>
            <a:pPr eaLnBrk="1" hangingPunct="1">
              <a:lnSpc>
                <a:spcPct val="90000"/>
              </a:lnSpc>
            </a:pPr>
            <a:r>
              <a:rPr lang="it-IT" sz="2500" smtClean="0">
                <a:solidFill>
                  <a:srgbClr val="FF0000"/>
                </a:solidFill>
              </a:rPr>
              <a:t>Non si riconosce l’esperienza del paziente e  si impedisce la creazione di una relazione autentica</a:t>
            </a:r>
          </a:p>
          <a:p>
            <a:pPr eaLnBrk="1" hangingPunct="1">
              <a:lnSpc>
                <a:spcPct val="90000"/>
              </a:lnSpc>
            </a:pPr>
            <a:r>
              <a:rPr lang="it-IT" sz="2500" smtClean="0">
                <a:solidFill>
                  <a:srgbClr val="FF0000"/>
                </a:solidFill>
              </a:rPr>
              <a:t>Rischio di rinforzare il diniego che è ridefinito come facente parte della malattia</a:t>
            </a:r>
          </a:p>
        </p:txBody>
      </p:sp>
      <p:sp>
        <p:nvSpPr>
          <p:cNvPr id="18436" name="Rectangle 4"/>
          <p:cNvSpPr>
            <a:spLocks noChangeArrowheads="1"/>
          </p:cNvSpPr>
          <p:nvPr/>
        </p:nvSpPr>
        <p:spPr bwMode="auto">
          <a:xfrm>
            <a:off x="228600" y="2000250"/>
            <a:ext cx="8686800" cy="1530350"/>
          </a:xfrm>
          <a:prstGeom prst="rect">
            <a:avLst/>
          </a:prstGeom>
          <a:noFill/>
          <a:ln w="9525">
            <a:noFill/>
            <a:miter lim="800000"/>
            <a:headEnd/>
            <a:tailEnd/>
          </a:ln>
        </p:spPr>
        <p:txBody>
          <a:bodyPr>
            <a:spAutoFit/>
          </a:bodyPr>
          <a:lstStyle/>
          <a:p>
            <a:pPr marL="342900" indent="-342900">
              <a:lnSpc>
                <a:spcPct val="90000"/>
              </a:lnSpc>
              <a:spcBef>
                <a:spcPct val="50000"/>
              </a:spcBef>
              <a:defRPr/>
            </a:pPr>
            <a:r>
              <a:rPr lang="it-IT" sz="2600" cap="small" dirty="0">
                <a:solidFill>
                  <a:srgbClr val="FF0000"/>
                </a:solidFill>
                <a:latin typeface="Times New Roman" charset="0"/>
              </a:rPr>
              <a:t>Strategie tradizionali </a:t>
            </a:r>
            <a:r>
              <a:rPr lang="it-IT" sz="2500" b="0" dirty="0">
                <a:solidFill>
                  <a:srgbClr val="000066"/>
                </a:solidFill>
                <a:latin typeface="Times New Roman" charset="0"/>
              </a:rPr>
              <a:t>	</a:t>
            </a:r>
          </a:p>
          <a:p>
            <a:pPr marL="342900" indent="-342900">
              <a:lnSpc>
                <a:spcPct val="90000"/>
              </a:lnSpc>
              <a:spcBef>
                <a:spcPct val="50000"/>
              </a:spcBef>
              <a:buFontTx/>
              <a:buChar char="•"/>
              <a:defRPr/>
            </a:pPr>
            <a:r>
              <a:rPr lang="it-IT" sz="2500" b="0" dirty="0">
                <a:latin typeface="Times New Roman" charset="0"/>
              </a:rPr>
              <a:t>Ignorare i sintomi positivi</a:t>
            </a:r>
          </a:p>
          <a:p>
            <a:pPr marL="342900" indent="-342900">
              <a:lnSpc>
                <a:spcPct val="90000"/>
              </a:lnSpc>
              <a:spcBef>
                <a:spcPct val="50000"/>
              </a:spcBef>
              <a:buFontTx/>
              <a:buChar char="•"/>
              <a:defRPr/>
            </a:pPr>
            <a:r>
              <a:rPr lang="it-IT" sz="2500" b="0" dirty="0">
                <a:latin typeface="Times New Roman" charset="0"/>
              </a:rPr>
              <a:t>Distrarre il paziente dai suoi sintomi psicotici</a:t>
            </a:r>
          </a:p>
        </p:txBody>
      </p:sp>
      <p:sp>
        <p:nvSpPr>
          <p:cNvPr id="18437" name="AutoShape 5"/>
          <p:cNvSpPr>
            <a:spLocks noChangeArrowheads="1"/>
          </p:cNvSpPr>
          <p:nvPr/>
        </p:nvSpPr>
        <p:spPr bwMode="auto">
          <a:xfrm>
            <a:off x="4076700" y="3643313"/>
            <a:ext cx="709613" cy="577850"/>
          </a:xfrm>
          <a:prstGeom prst="downArrow">
            <a:avLst>
              <a:gd name="adj1" fmla="val 50000"/>
              <a:gd name="adj2" fmla="val 32606"/>
            </a:avLst>
          </a:prstGeom>
          <a:solidFill>
            <a:srgbClr val="FF3300"/>
          </a:solidFill>
          <a:ln w="9525">
            <a:solidFill>
              <a:srgbClr val="000080"/>
            </a:solidFill>
            <a:miter lim="800000"/>
            <a:headEnd/>
            <a:tailEnd/>
          </a:ln>
        </p:spPr>
        <p:txBody>
          <a:bodyPr wrap="none" anchor="ctr"/>
          <a:lstStyle/>
          <a:p>
            <a:endParaRPr lang="it-IT"/>
          </a:p>
        </p:txBody>
      </p:sp>
      <p:sp>
        <p:nvSpPr>
          <p:cNvPr id="6" name="Rectangle 2"/>
          <p:cNvSpPr txBox="1">
            <a:spLocks noChangeArrowheads="1"/>
          </p:cNvSpPr>
          <p:nvPr/>
        </p:nvSpPr>
        <p:spPr bwMode="auto">
          <a:xfrm>
            <a:off x="642938" y="428625"/>
            <a:ext cx="7772400" cy="1357313"/>
          </a:xfrm>
          <a:prstGeom prst="rect">
            <a:avLst/>
          </a:prstGeom>
          <a:noFill/>
          <a:ln w="9525">
            <a:noFill/>
            <a:miter lim="800000"/>
            <a:headEnd/>
            <a:tailEnd/>
          </a:ln>
        </p:spPr>
        <p:txBody>
          <a:bodyPr anchor="ctr"/>
          <a:lstStyle/>
          <a:p>
            <a:pPr algn="ctr">
              <a:defRPr/>
            </a:pPr>
            <a:r>
              <a:rPr lang="it-IT" sz="4400" kern="0" dirty="0">
                <a:solidFill>
                  <a:srgbClr val="FF3300"/>
                </a:solidFill>
                <a:effectLst>
                  <a:outerShdw blurRad="38100" dist="38100" dir="2700000" algn="tl">
                    <a:srgbClr val="C0C0C0"/>
                  </a:outerShdw>
                </a:effectLst>
                <a:latin typeface="Tempus Sans ITC" pitchFamily="82" charset="0"/>
                <a:ea typeface="+mj-ea"/>
                <a:cs typeface="+mj-cs"/>
              </a:rPr>
              <a:t>CBT</a:t>
            </a:r>
            <a:br>
              <a:rPr lang="it-IT" sz="4400" kern="0" dirty="0">
                <a:solidFill>
                  <a:srgbClr val="FF3300"/>
                </a:solidFill>
                <a:effectLst>
                  <a:outerShdw blurRad="38100" dist="38100" dir="2700000" algn="tl">
                    <a:srgbClr val="C0C0C0"/>
                  </a:outerShdw>
                </a:effectLst>
                <a:latin typeface="Tempus Sans ITC" pitchFamily="82" charset="0"/>
                <a:ea typeface="+mj-ea"/>
                <a:cs typeface="+mj-cs"/>
              </a:rPr>
            </a:br>
            <a:r>
              <a:rPr lang="it-IT" sz="2500" b="0" kern="0" dirty="0">
                <a:solidFill>
                  <a:schemeClr val="tx2"/>
                </a:solidFill>
                <a:latin typeface="Tempus Sans ITC" pitchFamily="82" charset="0"/>
                <a:ea typeface="+mj-ea"/>
                <a:cs typeface="+mj-cs"/>
              </a:rPr>
              <a:t>S</a:t>
            </a:r>
            <a:r>
              <a:rPr lang="it-IT" sz="2500" b="0" kern="0" dirty="0" err="1">
                <a:solidFill>
                  <a:schemeClr val="tx2"/>
                </a:solidFill>
                <a:latin typeface="Tempus Sans ITC" pitchFamily="82" charset="0"/>
                <a:ea typeface="+mj-ea"/>
                <a:cs typeface="+mj-cs"/>
              </a:rPr>
              <a:t>intomi</a:t>
            </a:r>
            <a:r>
              <a:rPr lang="it-IT" sz="2500" b="0" kern="0" dirty="0">
                <a:solidFill>
                  <a:schemeClr val="tx2"/>
                </a:solidFill>
                <a:latin typeface="Tempus Sans ITC" pitchFamily="82" charset="0"/>
                <a:ea typeface="+mj-ea"/>
                <a:cs typeface="+mj-cs"/>
              </a:rPr>
              <a:t> psicotici</a:t>
            </a:r>
            <a:br>
              <a:rPr lang="it-IT" sz="2500" b="0" kern="0" dirty="0">
                <a:solidFill>
                  <a:schemeClr val="tx2"/>
                </a:solidFill>
                <a:latin typeface="Tempus Sans ITC" pitchFamily="82" charset="0"/>
                <a:ea typeface="+mj-ea"/>
                <a:cs typeface="+mj-cs"/>
              </a:rPr>
            </a:br>
            <a:endParaRPr lang="it-IT" sz="2500" kern="0" dirty="0">
              <a:solidFill>
                <a:srgbClr val="FF3300"/>
              </a:solidFill>
              <a:effectLst>
                <a:outerShdw blurRad="38100" dist="38100" dir="2700000" algn="tl">
                  <a:srgbClr val="C0C0C0"/>
                </a:outerShdw>
              </a:effectLst>
              <a:latin typeface="Tempus Sans ITC" pitchFamily="82" charset="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checkerboard(across)">
                                      <p:cBhvr>
                                        <p:cTn id="7" dur="500"/>
                                        <p:tgtEl>
                                          <p:spTgt spid="1843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18437"/>
                                        </p:tgtEl>
                                        <p:attrNameLst>
                                          <p:attrName>style.visibility</p:attrName>
                                        </p:attrNameLst>
                                      </p:cBhvr>
                                      <p:to>
                                        <p:strVal val="visible"/>
                                      </p:to>
                                    </p:set>
                                  </p:childTnLst>
                                </p:cTn>
                              </p:par>
                            </p:childTnLst>
                          </p:cTn>
                        </p:par>
                        <p:par>
                          <p:cTn id="12" fill="hold">
                            <p:stCondLst>
                              <p:cond delay="500"/>
                            </p:stCondLst>
                            <p:childTnLst>
                              <p:par>
                                <p:cTn id="13" presetID="5" presetClass="entr" presetSubtype="10" fill="hold" grpId="0" nodeType="afterEffect">
                                  <p:stCondLst>
                                    <p:cond delay="0"/>
                                  </p:stCondLst>
                                  <p:childTnLst>
                                    <p:set>
                                      <p:cBhvr>
                                        <p:cTn id="14" dur="1" fill="hold">
                                          <p:stCondLst>
                                            <p:cond delay="0"/>
                                          </p:stCondLst>
                                        </p:cTn>
                                        <p:tgtEl>
                                          <p:spTgt spid="18435"/>
                                        </p:tgtEl>
                                        <p:attrNameLst>
                                          <p:attrName>style.visibility</p:attrName>
                                        </p:attrNameLst>
                                      </p:cBhvr>
                                      <p:to>
                                        <p:strVal val="visible"/>
                                      </p:to>
                                    </p:set>
                                    <p:animEffect transition="in" filter="checkerboard(across)">
                                      <p:cBhvr>
                                        <p:cTn id="15" dur="500"/>
                                        <p:tgtEl>
                                          <p:spTgt spid="1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animBg="1" autoUpdateAnimBg="0"/>
      <p:bldP spid="18436" grpId="0" autoUpdateAnimBg="0"/>
      <p:bldP spid="18437" grpId="0" animBg="1"/>
    </p:bldLst>
  </p:timing>
</p:sld>
</file>

<file path=ppt/slides/slide1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3"/>
          <p:cNvSpPr>
            <a:spLocks noGrp="1" noChangeArrowheads="1"/>
          </p:cNvSpPr>
          <p:nvPr>
            <p:ph type="body" idx="1"/>
          </p:nvPr>
        </p:nvSpPr>
        <p:spPr>
          <a:xfrm>
            <a:off x="500063" y="2214563"/>
            <a:ext cx="8229600" cy="3571875"/>
          </a:xfrm>
        </p:spPr>
        <p:txBody>
          <a:bodyPr/>
          <a:lstStyle/>
          <a:p>
            <a:pPr algn="just" eaLnBrk="1" hangingPunct="1">
              <a:lnSpc>
                <a:spcPct val="90000"/>
              </a:lnSpc>
            </a:pPr>
            <a:r>
              <a:rPr lang="it-IT" sz="2500" smtClean="0"/>
              <a:t>Approccio centrato sul paziente stabilito nell’ambito di une relazione collaborativa che </a:t>
            </a:r>
            <a:r>
              <a:rPr lang="it-IT" sz="2500" b="1" smtClean="0"/>
              <a:t>procede per sperimentazione</a:t>
            </a:r>
          </a:p>
          <a:p>
            <a:pPr algn="just" eaLnBrk="1" hangingPunct="1">
              <a:lnSpc>
                <a:spcPct val="90000"/>
              </a:lnSpc>
            </a:pPr>
            <a:endParaRPr lang="it-IT" sz="2500" b="1" smtClean="0"/>
          </a:p>
          <a:p>
            <a:pPr algn="just" eaLnBrk="1" hangingPunct="1">
              <a:lnSpc>
                <a:spcPct val="90000"/>
              </a:lnSpc>
            </a:pPr>
            <a:r>
              <a:rPr lang="it-IT" sz="2500" smtClean="0"/>
              <a:t>Si pone come obiettivo quello di </a:t>
            </a:r>
            <a:r>
              <a:rPr lang="it-IT" sz="2500" b="1" smtClean="0"/>
              <a:t>modificare le convinzioni</a:t>
            </a:r>
            <a:r>
              <a:rPr lang="it-IT" sz="2500" smtClean="0"/>
              <a:t> che le persone hanno costruito sulla base delle loro esperienze psicotiche e/o delle loro distorsioni cognitive.</a:t>
            </a:r>
          </a:p>
          <a:p>
            <a:pPr algn="just" eaLnBrk="1" hangingPunct="1">
              <a:lnSpc>
                <a:spcPct val="90000"/>
              </a:lnSpc>
              <a:buFontTx/>
              <a:buNone/>
            </a:pPr>
            <a:endParaRPr lang="it-IT" sz="2500" smtClean="0"/>
          </a:p>
          <a:p>
            <a:pPr algn="just" eaLnBrk="1" hangingPunct="1">
              <a:lnSpc>
                <a:spcPct val="90000"/>
              </a:lnSpc>
            </a:pPr>
            <a:r>
              <a:rPr lang="it-IT" sz="2500" smtClean="0"/>
              <a:t>Gli argomenti per il cambiamento delle convinzioni sono </a:t>
            </a:r>
            <a:r>
              <a:rPr lang="it-IT" sz="2500" b="1" smtClean="0"/>
              <a:t>formulati dal paziente</a:t>
            </a:r>
            <a:r>
              <a:rPr lang="it-IT" sz="2500" smtClean="0"/>
              <a:t>.</a:t>
            </a:r>
          </a:p>
        </p:txBody>
      </p:sp>
      <p:sp>
        <p:nvSpPr>
          <p:cNvPr id="5" name="Rectangle 2"/>
          <p:cNvSpPr txBox="1">
            <a:spLocks noChangeArrowheads="1"/>
          </p:cNvSpPr>
          <p:nvPr/>
        </p:nvSpPr>
        <p:spPr bwMode="auto">
          <a:xfrm>
            <a:off x="714375" y="428625"/>
            <a:ext cx="7772400" cy="1357313"/>
          </a:xfrm>
          <a:prstGeom prst="rect">
            <a:avLst/>
          </a:prstGeom>
          <a:noFill/>
          <a:ln w="9525">
            <a:noFill/>
            <a:miter lim="800000"/>
            <a:headEnd/>
            <a:tailEnd/>
          </a:ln>
        </p:spPr>
        <p:txBody>
          <a:bodyPr anchor="ctr"/>
          <a:lstStyle/>
          <a:p>
            <a:pPr algn="ctr">
              <a:defRPr/>
            </a:pPr>
            <a:r>
              <a:rPr lang="it-IT" sz="4400" kern="0" dirty="0">
                <a:solidFill>
                  <a:srgbClr val="FF3300"/>
                </a:solidFill>
                <a:effectLst>
                  <a:outerShdw blurRad="38100" dist="38100" dir="2700000" algn="tl">
                    <a:srgbClr val="C0C0C0"/>
                  </a:outerShdw>
                </a:effectLst>
                <a:latin typeface="Tempus Sans ITC" pitchFamily="82" charset="0"/>
                <a:ea typeface="+mj-ea"/>
                <a:cs typeface="+mj-cs"/>
              </a:rPr>
              <a:t>CBT</a:t>
            </a:r>
            <a:br>
              <a:rPr lang="it-IT" sz="4400" kern="0" dirty="0">
                <a:solidFill>
                  <a:srgbClr val="FF3300"/>
                </a:solidFill>
                <a:effectLst>
                  <a:outerShdw blurRad="38100" dist="38100" dir="2700000" algn="tl">
                    <a:srgbClr val="C0C0C0"/>
                  </a:outerShdw>
                </a:effectLst>
                <a:latin typeface="Tempus Sans ITC" pitchFamily="82" charset="0"/>
                <a:ea typeface="+mj-ea"/>
                <a:cs typeface="+mj-cs"/>
              </a:rPr>
            </a:br>
            <a:r>
              <a:rPr lang="it-IT" sz="2500" b="0" kern="0" dirty="0">
                <a:solidFill>
                  <a:schemeClr val="tx2"/>
                </a:solidFill>
                <a:latin typeface="Tempus Sans ITC" pitchFamily="82" charset="0"/>
                <a:ea typeface="+mj-ea"/>
                <a:cs typeface="+mj-cs"/>
              </a:rPr>
              <a:t>S</a:t>
            </a:r>
            <a:r>
              <a:rPr lang="it-IT" sz="2500" b="0" kern="0" dirty="0" err="1">
                <a:solidFill>
                  <a:schemeClr val="tx2"/>
                </a:solidFill>
                <a:latin typeface="Tempus Sans ITC" pitchFamily="82" charset="0"/>
                <a:ea typeface="+mj-ea"/>
                <a:cs typeface="+mj-cs"/>
              </a:rPr>
              <a:t>intomi</a:t>
            </a:r>
            <a:r>
              <a:rPr lang="it-IT" sz="2500" b="0" kern="0" dirty="0">
                <a:solidFill>
                  <a:schemeClr val="tx2"/>
                </a:solidFill>
                <a:latin typeface="Tempus Sans ITC" pitchFamily="82" charset="0"/>
                <a:ea typeface="+mj-ea"/>
                <a:cs typeface="+mj-cs"/>
              </a:rPr>
              <a:t> psicotici</a:t>
            </a:r>
            <a:br>
              <a:rPr lang="it-IT" sz="2500" b="0" kern="0" dirty="0">
                <a:solidFill>
                  <a:schemeClr val="tx2"/>
                </a:solidFill>
                <a:latin typeface="Tempus Sans ITC" pitchFamily="82" charset="0"/>
                <a:ea typeface="+mj-ea"/>
                <a:cs typeface="+mj-cs"/>
              </a:rPr>
            </a:br>
            <a:endParaRPr lang="it-IT" sz="2500" kern="0" dirty="0">
              <a:solidFill>
                <a:srgbClr val="FF3300"/>
              </a:solidFill>
              <a:effectLst>
                <a:outerShdw blurRad="38100" dist="38100" dir="2700000" algn="tl">
                  <a:srgbClr val="C0C0C0"/>
                </a:outerShdw>
              </a:effectLst>
              <a:latin typeface="Tempus Sans ITC" pitchFamily="82"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3"/>
          <p:cNvSpPr>
            <a:spLocks noGrp="1" noChangeArrowheads="1"/>
          </p:cNvSpPr>
          <p:nvPr>
            <p:ph type="body" idx="1"/>
          </p:nvPr>
        </p:nvSpPr>
        <p:spPr>
          <a:xfrm>
            <a:off x="857250" y="2643188"/>
            <a:ext cx="7772400" cy="2773362"/>
          </a:xfrm>
        </p:spPr>
        <p:txBody>
          <a:bodyPr/>
          <a:lstStyle/>
          <a:p>
            <a:pPr algn="just" eaLnBrk="1" hangingPunct="1"/>
            <a:r>
              <a:rPr lang="it-IT" sz="2500" smtClean="0"/>
              <a:t>Normalizzazione dei sintomi psicotici</a:t>
            </a:r>
          </a:p>
          <a:p>
            <a:pPr algn="just" eaLnBrk="1" hangingPunct="1"/>
            <a:r>
              <a:rPr lang="it-IT" sz="2500" smtClean="0"/>
              <a:t>Insegnamento di tecniche per affrontarli</a:t>
            </a:r>
          </a:p>
          <a:p>
            <a:pPr algn="just" eaLnBrk="1" hangingPunct="1"/>
            <a:r>
              <a:rPr lang="it-IT" sz="2500" smtClean="0"/>
              <a:t>Messa in discussione verbale delle prove</a:t>
            </a:r>
          </a:p>
          <a:p>
            <a:pPr algn="just" eaLnBrk="1" hangingPunct="1"/>
            <a:r>
              <a:rPr lang="it-IT" sz="2500" smtClean="0"/>
              <a:t>Test di realtà</a:t>
            </a:r>
          </a:p>
          <a:p>
            <a:pPr algn="just" eaLnBrk="1" hangingPunct="1"/>
            <a:r>
              <a:rPr lang="it-IT" sz="2500" smtClean="0"/>
              <a:t>Integrazione dell’esperienza in un continuum con la normalità</a:t>
            </a:r>
          </a:p>
        </p:txBody>
      </p:sp>
      <p:sp>
        <p:nvSpPr>
          <p:cNvPr id="5" name="Rectangle 2"/>
          <p:cNvSpPr txBox="1">
            <a:spLocks noChangeArrowheads="1"/>
          </p:cNvSpPr>
          <p:nvPr/>
        </p:nvSpPr>
        <p:spPr bwMode="auto">
          <a:xfrm>
            <a:off x="714375" y="428625"/>
            <a:ext cx="7772400" cy="1357313"/>
          </a:xfrm>
          <a:prstGeom prst="rect">
            <a:avLst/>
          </a:prstGeom>
          <a:noFill/>
          <a:ln w="9525">
            <a:noFill/>
            <a:miter lim="800000"/>
            <a:headEnd/>
            <a:tailEnd/>
          </a:ln>
        </p:spPr>
        <p:txBody>
          <a:bodyPr anchor="ctr"/>
          <a:lstStyle/>
          <a:p>
            <a:pPr algn="ctr">
              <a:defRPr/>
            </a:pPr>
            <a:r>
              <a:rPr lang="it-IT" sz="4400" kern="0" dirty="0">
                <a:solidFill>
                  <a:srgbClr val="FF3300"/>
                </a:solidFill>
                <a:effectLst>
                  <a:outerShdw blurRad="38100" dist="38100" dir="2700000" algn="tl">
                    <a:srgbClr val="C0C0C0"/>
                  </a:outerShdw>
                </a:effectLst>
                <a:latin typeface="Tempus Sans ITC" pitchFamily="82" charset="0"/>
                <a:ea typeface="+mj-ea"/>
                <a:cs typeface="+mj-cs"/>
              </a:rPr>
              <a:t>CBT</a:t>
            </a:r>
            <a:br>
              <a:rPr lang="it-IT" sz="4400" kern="0" dirty="0">
                <a:solidFill>
                  <a:srgbClr val="FF3300"/>
                </a:solidFill>
                <a:effectLst>
                  <a:outerShdw blurRad="38100" dist="38100" dir="2700000" algn="tl">
                    <a:srgbClr val="C0C0C0"/>
                  </a:outerShdw>
                </a:effectLst>
                <a:latin typeface="Tempus Sans ITC" pitchFamily="82" charset="0"/>
                <a:ea typeface="+mj-ea"/>
                <a:cs typeface="+mj-cs"/>
              </a:rPr>
            </a:br>
            <a:r>
              <a:rPr lang="it-IT" sz="2500" b="0" kern="0" dirty="0">
                <a:solidFill>
                  <a:schemeClr val="tx2"/>
                </a:solidFill>
                <a:latin typeface="Tempus Sans ITC" pitchFamily="82" charset="0"/>
                <a:ea typeface="+mj-ea"/>
                <a:cs typeface="+mj-cs"/>
              </a:rPr>
              <a:t>S</a:t>
            </a:r>
            <a:r>
              <a:rPr lang="it-IT" sz="2500" b="0" kern="0" dirty="0" err="1">
                <a:solidFill>
                  <a:schemeClr val="tx2"/>
                </a:solidFill>
                <a:latin typeface="Tempus Sans ITC" pitchFamily="82" charset="0"/>
                <a:ea typeface="+mj-ea"/>
                <a:cs typeface="+mj-cs"/>
              </a:rPr>
              <a:t>intomi</a:t>
            </a:r>
            <a:r>
              <a:rPr lang="it-IT" sz="2500" b="0" kern="0" dirty="0">
                <a:solidFill>
                  <a:schemeClr val="tx2"/>
                </a:solidFill>
                <a:latin typeface="Tempus Sans ITC" pitchFamily="82" charset="0"/>
                <a:ea typeface="+mj-ea"/>
                <a:cs typeface="+mj-cs"/>
              </a:rPr>
              <a:t> psicotici</a:t>
            </a:r>
            <a:br>
              <a:rPr lang="it-IT" sz="2500" b="0" kern="0" dirty="0">
                <a:solidFill>
                  <a:schemeClr val="tx2"/>
                </a:solidFill>
                <a:latin typeface="Tempus Sans ITC" pitchFamily="82" charset="0"/>
                <a:ea typeface="+mj-ea"/>
                <a:cs typeface="+mj-cs"/>
              </a:rPr>
            </a:br>
            <a:endParaRPr lang="it-IT" sz="2500" kern="0" dirty="0">
              <a:solidFill>
                <a:srgbClr val="FF3300"/>
              </a:solidFill>
              <a:effectLst>
                <a:outerShdw blurRad="38100" dist="38100" dir="2700000" algn="tl">
                  <a:srgbClr val="C0C0C0"/>
                </a:outerShdw>
              </a:effectLst>
              <a:latin typeface="Tempus Sans ITC" pitchFamily="82"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descr="Risultati immagini per &quot;systematic desensitiz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0" name="AutoShape 4" descr="Risultati immagini per &quot;systematic desensitiz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24582" name="AutoShape 6" descr="Risultati immagini per &quot;systematic desensitization&qu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24584" name="Picture 8" descr="http://images.flatworldknowledge.com/stangor-5653/stangor-5653-fig005.png"/>
          <p:cNvPicPr>
            <a:picLocks noChangeAspect="1" noChangeArrowheads="1"/>
          </p:cNvPicPr>
          <p:nvPr/>
        </p:nvPicPr>
        <p:blipFill>
          <a:blip r:embed="rId2"/>
          <a:srcRect/>
          <a:stretch>
            <a:fillRect/>
          </a:stretch>
        </p:blipFill>
        <p:spPr bwMode="auto">
          <a:xfrm>
            <a:off x="1714480" y="857232"/>
            <a:ext cx="6143668" cy="4929222"/>
          </a:xfrm>
          <a:prstGeom prst="rect">
            <a:avLst/>
          </a:prstGeom>
          <a:noFill/>
        </p:spPr>
      </p:pic>
    </p:spTree>
  </p:cSld>
  <p:clrMapOvr>
    <a:masterClrMapping/>
  </p:clrMapOvr>
  <p:transition>
    <p:random/>
  </p:transition>
</p:sld>
</file>

<file path=ppt/slides/slide1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800100" y="2571750"/>
            <a:ext cx="7772400" cy="2538413"/>
          </a:xfrm>
        </p:spPr>
        <p:txBody>
          <a:bodyPr>
            <a:spAutoFit/>
          </a:bodyPr>
          <a:lstStyle/>
          <a:p>
            <a:pPr eaLnBrk="1" hangingPunct="1">
              <a:buFontTx/>
              <a:buNone/>
              <a:defRPr/>
            </a:pPr>
            <a:r>
              <a:rPr lang="it-IT" sz="2500" cap="small" dirty="0" smtClean="0">
                <a:solidFill>
                  <a:srgbClr val="FF0000"/>
                </a:solidFill>
              </a:rPr>
              <a:t>Problemi della diffusione delle CBT nei servizi</a:t>
            </a:r>
          </a:p>
          <a:p>
            <a:pPr eaLnBrk="1" hangingPunct="1">
              <a:buFontTx/>
              <a:buNone/>
              <a:defRPr/>
            </a:pPr>
            <a:endParaRPr lang="it-IT" sz="1000" cap="small" dirty="0" smtClean="0">
              <a:solidFill>
                <a:srgbClr val="FF0000"/>
              </a:solidFill>
            </a:endParaRPr>
          </a:p>
          <a:p>
            <a:pPr eaLnBrk="1" hangingPunct="1">
              <a:defRPr/>
            </a:pPr>
            <a:r>
              <a:rPr lang="it-IT" sz="2500" dirty="0" smtClean="0"/>
              <a:t>Difficoltà generale ad introdurre delle innovazioni nelle cure psichiatriche</a:t>
            </a:r>
          </a:p>
          <a:p>
            <a:pPr eaLnBrk="1" hangingPunct="1">
              <a:buFontTx/>
              <a:buNone/>
              <a:defRPr/>
            </a:pPr>
            <a:endParaRPr lang="it-IT" sz="1000" dirty="0" smtClean="0"/>
          </a:p>
          <a:p>
            <a:pPr eaLnBrk="1" hangingPunct="1">
              <a:defRPr/>
            </a:pPr>
            <a:r>
              <a:rPr lang="it-IT" sz="2500" dirty="0" smtClean="0"/>
              <a:t>Difficoltà specifica degli psicoterapeuti a tollerare le bizzarrie associate all’esperienza psicotica</a:t>
            </a:r>
          </a:p>
        </p:txBody>
      </p:sp>
      <p:sp>
        <p:nvSpPr>
          <p:cNvPr id="4" name="Rectangle 2"/>
          <p:cNvSpPr txBox="1">
            <a:spLocks noChangeArrowheads="1"/>
          </p:cNvSpPr>
          <p:nvPr/>
        </p:nvSpPr>
        <p:spPr bwMode="auto">
          <a:xfrm>
            <a:off x="714375" y="428625"/>
            <a:ext cx="7772400" cy="1357313"/>
          </a:xfrm>
          <a:prstGeom prst="rect">
            <a:avLst/>
          </a:prstGeom>
          <a:noFill/>
          <a:ln w="9525">
            <a:noFill/>
            <a:miter lim="800000"/>
            <a:headEnd/>
            <a:tailEnd/>
          </a:ln>
        </p:spPr>
        <p:txBody>
          <a:bodyPr anchor="ctr"/>
          <a:lstStyle/>
          <a:p>
            <a:pPr algn="ctr">
              <a:defRPr/>
            </a:pPr>
            <a:r>
              <a:rPr lang="it-IT" sz="4400" kern="0" dirty="0">
                <a:solidFill>
                  <a:srgbClr val="FF3300"/>
                </a:solidFill>
                <a:effectLst>
                  <a:outerShdw blurRad="38100" dist="38100" dir="2700000" algn="tl">
                    <a:srgbClr val="C0C0C0"/>
                  </a:outerShdw>
                </a:effectLst>
                <a:latin typeface="Tempus Sans ITC" pitchFamily="82" charset="0"/>
                <a:ea typeface="+mj-ea"/>
                <a:cs typeface="+mj-cs"/>
              </a:rPr>
              <a:t>CBT</a:t>
            </a:r>
            <a:br>
              <a:rPr lang="it-IT" sz="4400" kern="0" dirty="0">
                <a:solidFill>
                  <a:srgbClr val="FF3300"/>
                </a:solidFill>
                <a:effectLst>
                  <a:outerShdw blurRad="38100" dist="38100" dir="2700000" algn="tl">
                    <a:srgbClr val="C0C0C0"/>
                  </a:outerShdw>
                </a:effectLst>
                <a:latin typeface="Tempus Sans ITC" pitchFamily="82" charset="0"/>
                <a:ea typeface="+mj-ea"/>
                <a:cs typeface="+mj-cs"/>
              </a:rPr>
            </a:br>
            <a:r>
              <a:rPr lang="it-IT" sz="2500" b="0" kern="0" dirty="0">
                <a:solidFill>
                  <a:schemeClr val="tx2"/>
                </a:solidFill>
                <a:latin typeface="Tempus Sans ITC" pitchFamily="82" charset="0"/>
                <a:ea typeface="+mj-ea"/>
                <a:cs typeface="+mj-cs"/>
              </a:rPr>
              <a:t>S</a:t>
            </a:r>
            <a:r>
              <a:rPr lang="it-IT" sz="2500" b="0" kern="0" dirty="0" err="1">
                <a:solidFill>
                  <a:schemeClr val="tx2"/>
                </a:solidFill>
                <a:latin typeface="Tempus Sans ITC" pitchFamily="82" charset="0"/>
                <a:ea typeface="+mj-ea"/>
                <a:cs typeface="+mj-cs"/>
              </a:rPr>
              <a:t>intomi</a:t>
            </a:r>
            <a:r>
              <a:rPr lang="it-IT" sz="2500" b="0" kern="0" dirty="0">
                <a:solidFill>
                  <a:schemeClr val="tx2"/>
                </a:solidFill>
                <a:latin typeface="Tempus Sans ITC" pitchFamily="82" charset="0"/>
                <a:ea typeface="+mj-ea"/>
                <a:cs typeface="+mj-cs"/>
              </a:rPr>
              <a:t> psicotici</a:t>
            </a:r>
            <a:br>
              <a:rPr lang="it-IT" sz="2500" b="0" kern="0" dirty="0">
                <a:solidFill>
                  <a:schemeClr val="tx2"/>
                </a:solidFill>
                <a:latin typeface="Tempus Sans ITC" pitchFamily="82" charset="0"/>
                <a:ea typeface="+mj-ea"/>
                <a:cs typeface="+mj-cs"/>
              </a:rPr>
            </a:br>
            <a:endParaRPr lang="it-IT" sz="2500" kern="0" dirty="0">
              <a:solidFill>
                <a:srgbClr val="FF3300"/>
              </a:solidFill>
              <a:effectLst>
                <a:outerShdw blurRad="38100" dist="38100" dir="2700000" algn="tl">
                  <a:srgbClr val="C0C0C0"/>
                </a:outerShdw>
              </a:effectLst>
              <a:latin typeface="Tempus Sans ITC" pitchFamily="82"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8306" name="Picture 2" descr="Michael_Smile_half300-1"/>
          <p:cNvPicPr>
            <a:picLocks noChangeAspect="1" noChangeArrowheads="1"/>
          </p:cNvPicPr>
          <p:nvPr/>
        </p:nvPicPr>
        <p:blipFill>
          <a:blip r:embed="rId2"/>
          <a:srcRect/>
          <a:stretch>
            <a:fillRect/>
          </a:stretch>
        </p:blipFill>
        <p:spPr bwMode="auto">
          <a:xfrm>
            <a:off x="0" y="0"/>
            <a:ext cx="685800" cy="1323975"/>
          </a:xfrm>
          <a:prstGeom prst="rect">
            <a:avLst/>
          </a:prstGeom>
          <a:noFill/>
          <a:ln w="9525">
            <a:noFill/>
            <a:miter lim="800000"/>
            <a:headEnd/>
            <a:tailEnd/>
          </a:ln>
        </p:spPr>
      </p:pic>
      <p:sp>
        <p:nvSpPr>
          <p:cNvPr id="98307" name="Rectangle 3"/>
          <p:cNvSpPr>
            <a:spLocks noChangeArrowheads="1"/>
          </p:cNvSpPr>
          <p:nvPr/>
        </p:nvSpPr>
        <p:spPr bwMode="auto">
          <a:xfrm>
            <a:off x="1428750" y="2636838"/>
            <a:ext cx="6096000" cy="1295400"/>
          </a:xfrm>
          <a:prstGeom prst="rect">
            <a:avLst/>
          </a:prstGeom>
          <a:noFill/>
          <a:ln w="12700" cap="sq">
            <a:noFill/>
            <a:miter lim="800000"/>
            <a:headEnd type="none" w="sm" len="sm"/>
            <a:tailEnd type="none" w="sm" len="sm"/>
          </a:ln>
        </p:spPr>
        <p:txBody>
          <a:bodyPr wrap="none" anchor="ctr"/>
          <a:lstStyle/>
          <a:p>
            <a:pPr algn="ctr">
              <a:spcBef>
                <a:spcPct val="20000"/>
              </a:spcBef>
              <a:buClr>
                <a:schemeClr val="tx2"/>
              </a:buClr>
              <a:buSzPct val="90000"/>
              <a:buFont typeface="Symbol" pitchFamily="18" charset="2"/>
              <a:buNone/>
            </a:pPr>
            <a:r>
              <a:rPr lang="fr-CH" sz="3600" i="1">
                <a:solidFill>
                  <a:srgbClr val="000066"/>
                </a:solidFill>
                <a:latin typeface="Garamond" pitchFamily="18" charset="0"/>
              </a:rPr>
              <a:t>Autori del gioco:</a:t>
            </a:r>
          </a:p>
          <a:p>
            <a:pPr algn="ctr">
              <a:spcBef>
                <a:spcPct val="20000"/>
              </a:spcBef>
              <a:buClr>
                <a:schemeClr val="tx2"/>
              </a:buClr>
              <a:buSzPct val="90000"/>
              <a:buFont typeface="Symbol" pitchFamily="18" charset="2"/>
              <a:buNone/>
            </a:pPr>
            <a:r>
              <a:rPr lang="fr-CH" sz="3600" i="1">
                <a:solidFill>
                  <a:srgbClr val="000066"/>
                </a:solidFill>
                <a:latin typeface="Garamond" pitchFamily="18" charset="0"/>
              </a:rPr>
              <a:t>Y. Khazaal,  J. Favrod</a:t>
            </a:r>
            <a:endParaRPr lang="fr-CH" sz="4400" i="1">
              <a:solidFill>
                <a:srgbClr val="000066"/>
              </a:solidFill>
              <a:latin typeface="Garamond" pitchFamily="18" charset="0"/>
            </a:endParaRPr>
          </a:p>
          <a:p>
            <a:pPr algn="ctr"/>
            <a:endParaRPr lang="fr-FR" sz="4000" i="1">
              <a:solidFill>
                <a:srgbClr val="000066"/>
              </a:solidFill>
              <a:latin typeface="Garamond" pitchFamily="18" charset="0"/>
            </a:endParaRPr>
          </a:p>
        </p:txBody>
      </p:sp>
      <p:sp>
        <p:nvSpPr>
          <p:cNvPr id="98308" name="Rectangle 4"/>
          <p:cNvSpPr>
            <a:spLocks noChangeArrowheads="1"/>
          </p:cNvSpPr>
          <p:nvPr/>
        </p:nvSpPr>
        <p:spPr bwMode="auto">
          <a:xfrm>
            <a:off x="684213" y="4949825"/>
            <a:ext cx="7775575" cy="1143000"/>
          </a:xfrm>
          <a:prstGeom prst="rect">
            <a:avLst/>
          </a:prstGeom>
          <a:solidFill>
            <a:schemeClr val="bg1"/>
          </a:solidFill>
          <a:ln w="12700" cap="sq">
            <a:noFill/>
            <a:miter lim="800000"/>
            <a:headEnd type="none" w="sm" len="sm"/>
            <a:tailEnd type="none" w="sm" len="sm"/>
          </a:ln>
        </p:spPr>
        <p:txBody>
          <a:bodyPr wrap="none" anchor="ctr"/>
          <a:lstStyle/>
          <a:p>
            <a:pPr algn="ctr">
              <a:spcBef>
                <a:spcPct val="20000"/>
              </a:spcBef>
              <a:buClr>
                <a:schemeClr val="tx2"/>
              </a:buClr>
              <a:buSzPct val="90000"/>
              <a:buFont typeface="Symbol" pitchFamily="18" charset="2"/>
              <a:buNone/>
            </a:pPr>
            <a:r>
              <a:rPr lang="fr-CH" sz="3200" b="0">
                <a:solidFill>
                  <a:schemeClr val="accent2"/>
                </a:solidFill>
                <a:latin typeface="Garamond" pitchFamily="18" charset="0"/>
              </a:rPr>
              <a:t>Dipartimento di Psichiatria del CHUV</a:t>
            </a:r>
          </a:p>
          <a:p>
            <a:pPr algn="ctr">
              <a:spcBef>
                <a:spcPct val="20000"/>
              </a:spcBef>
              <a:buClr>
                <a:schemeClr val="tx2"/>
              </a:buClr>
              <a:buSzPct val="90000"/>
              <a:buFont typeface="Symbol" pitchFamily="18" charset="2"/>
              <a:buNone/>
            </a:pPr>
            <a:r>
              <a:rPr lang="fr-CH" sz="3200" b="0">
                <a:solidFill>
                  <a:schemeClr val="accent2"/>
                </a:solidFill>
                <a:latin typeface="Garamond" pitchFamily="18" charset="0"/>
              </a:rPr>
              <a:t>Losanna, SVIZZERA</a:t>
            </a:r>
            <a:endParaRPr lang="fr-FR" sz="3200" b="0">
              <a:solidFill>
                <a:schemeClr val="accent2"/>
              </a:solidFill>
              <a:latin typeface="Garamond" pitchFamily="18" charset="0"/>
            </a:endParaRPr>
          </a:p>
        </p:txBody>
      </p:sp>
      <p:sp>
        <p:nvSpPr>
          <p:cNvPr id="98309" name="Rectangle 5"/>
          <p:cNvSpPr>
            <a:spLocks noGrp="1" noChangeArrowheads="1"/>
          </p:cNvSpPr>
          <p:nvPr>
            <p:ph type="title"/>
          </p:nvPr>
        </p:nvSpPr>
        <p:spPr/>
        <p:txBody>
          <a:bodyPr/>
          <a:lstStyle/>
          <a:p>
            <a:pPr eaLnBrk="1" hangingPunct="1"/>
            <a:r>
              <a:rPr lang="it-IT" sz="4800" smtClean="0"/>
              <a:t>Michael's game, il gioco:</a:t>
            </a:r>
          </a:p>
        </p:txBody>
      </p:sp>
    </p:spTree>
  </p:cSld>
  <p:clrMapOvr>
    <a:masterClrMapping/>
  </p:clrMapOvr>
  <p:transition>
    <p:random/>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eaLnBrk="1" hangingPunct="1"/>
            <a:r>
              <a:rPr lang="it-IT" smtClean="0"/>
              <a:t>Metodo di trattamento:</a:t>
            </a:r>
          </a:p>
        </p:txBody>
      </p:sp>
      <p:sp>
        <p:nvSpPr>
          <p:cNvPr id="99331" name="Rectangle 3"/>
          <p:cNvSpPr>
            <a:spLocks noGrp="1" noChangeArrowheads="1"/>
          </p:cNvSpPr>
          <p:nvPr>
            <p:ph type="body" idx="1"/>
          </p:nvPr>
        </p:nvSpPr>
        <p:spPr/>
        <p:txBody>
          <a:bodyPr/>
          <a:lstStyle/>
          <a:p>
            <a:pPr eaLnBrk="1" hangingPunct="1"/>
            <a:r>
              <a:rPr lang="it-IT" smtClean="0"/>
              <a:t>Strumento strutturato </a:t>
            </a:r>
          </a:p>
          <a:p>
            <a:pPr eaLnBrk="1" hangingPunct="1"/>
            <a:r>
              <a:rPr lang="it-IT" smtClean="0"/>
              <a:t>Situazioni impersonali (carte) </a:t>
            </a:r>
          </a:p>
          <a:p>
            <a:pPr eaLnBrk="1" hangingPunct="1"/>
            <a:r>
              <a:rPr lang="it-IT" smtClean="0"/>
              <a:t>Dinamica di gruppo</a:t>
            </a:r>
          </a:p>
          <a:p>
            <a:pPr eaLnBrk="1" hangingPunct="1"/>
            <a:r>
              <a:rPr lang="it-IT" smtClean="0"/>
              <a:t>Aiutare Michael (pazienti partenaires) </a:t>
            </a:r>
          </a:p>
        </p:txBody>
      </p:sp>
    </p:spTree>
  </p:cSld>
  <p:clrMapOvr>
    <a:masterClrMapping/>
  </p:clrMapOvr>
  <p:transition>
    <p:random/>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eaLnBrk="1" hangingPunct="1"/>
            <a:r>
              <a:rPr lang="it-IT" smtClean="0"/>
              <a:t>Tecnica centrale:</a:t>
            </a:r>
          </a:p>
        </p:txBody>
      </p:sp>
      <p:sp>
        <p:nvSpPr>
          <p:cNvPr id="100355" name="Rectangle 3"/>
          <p:cNvSpPr>
            <a:spLocks noGrp="1" noChangeArrowheads="1"/>
          </p:cNvSpPr>
          <p:nvPr>
            <p:ph type="body" idx="1"/>
          </p:nvPr>
        </p:nvSpPr>
        <p:spPr>
          <a:xfrm>
            <a:off x="685800" y="1981200"/>
            <a:ext cx="7126288" cy="2887663"/>
          </a:xfrm>
        </p:spPr>
        <p:txBody>
          <a:bodyPr/>
          <a:lstStyle/>
          <a:p>
            <a:pPr eaLnBrk="1" hangingPunct="1"/>
            <a:r>
              <a:rPr lang="it-IT" smtClean="0"/>
              <a:t>Ristrutturazione cognitiva tramite l’interrogazione socratica</a:t>
            </a:r>
          </a:p>
          <a:p>
            <a:pPr eaLnBrk="1" hangingPunct="1"/>
            <a:r>
              <a:rPr lang="it-IT" smtClean="0"/>
              <a:t>Relazione di ricerca collaborativa sulle situazioni e gli obiettivi posti dalle carte da gioco. </a:t>
            </a:r>
          </a:p>
          <a:p>
            <a:pPr eaLnBrk="1" hangingPunct="1"/>
            <a:endParaRPr lang="it-IT" smtClean="0"/>
          </a:p>
        </p:txBody>
      </p:sp>
      <p:pic>
        <p:nvPicPr>
          <p:cNvPr id="100356" name="Picture 4" descr="PE01460_"/>
          <p:cNvPicPr>
            <a:picLocks noChangeAspect="1" noChangeArrowheads="1"/>
          </p:cNvPicPr>
          <p:nvPr/>
        </p:nvPicPr>
        <p:blipFill>
          <a:blip r:embed="rId2"/>
          <a:srcRect/>
          <a:stretch>
            <a:fillRect/>
          </a:stretch>
        </p:blipFill>
        <p:spPr bwMode="auto">
          <a:xfrm>
            <a:off x="6084888" y="4005263"/>
            <a:ext cx="2590800" cy="2582862"/>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539750" y="1628775"/>
            <a:ext cx="7991475" cy="4537075"/>
          </a:xfrm>
          <a:prstGeom prst="rect">
            <a:avLst/>
          </a:prstGeom>
          <a:solidFill>
            <a:srgbClr val="FFCC00">
              <a:alpha val="70195"/>
            </a:srgbClr>
          </a:solidFill>
          <a:ln w="28575">
            <a:solidFill>
              <a:schemeClr val="accent2"/>
            </a:solidFill>
            <a:miter lim="800000"/>
            <a:headEnd/>
            <a:tailEnd/>
          </a:ln>
        </p:spPr>
        <p:txBody>
          <a:bodyPr/>
          <a:lstStyle/>
          <a:p>
            <a:pPr marL="342900" indent="-342900">
              <a:spcBef>
                <a:spcPct val="20000"/>
              </a:spcBef>
            </a:pPr>
            <a:endParaRPr lang="fr-FR" sz="900">
              <a:solidFill>
                <a:schemeClr val="accent2"/>
              </a:solidFill>
            </a:endParaRPr>
          </a:p>
          <a:p>
            <a:pPr marL="342900" indent="-342900">
              <a:spcBef>
                <a:spcPct val="20000"/>
              </a:spcBef>
              <a:buFontTx/>
              <a:buChar char="•"/>
            </a:pPr>
            <a:endParaRPr lang="fr-FR" sz="900">
              <a:solidFill>
                <a:schemeClr val="accent2"/>
              </a:solidFill>
            </a:endParaRPr>
          </a:p>
          <a:p>
            <a:pPr marL="342900" indent="-342900">
              <a:spcBef>
                <a:spcPct val="20000"/>
              </a:spcBef>
              <a:buFontTx/>
              <a:buChar char="•"/>
            </a:pPr>
            <a:endParaRPr lang="fr-FR" sz="3200">
              <a:solidFill>
                <a:schemeClr val="accent2"/>
              </a:solidFill>
            </a:endParaRPr>
          </a:p>
        </p:txBody>
      </p:sp>
      <p:sp>
        <p:nvSpPr>
          <p:cNvPr id="101379" name="Rectangle 3"/>
          <p:cNvSpPr>
            <a:spLocks noGrp="1" noChangeArrowheads="1"/>
          </p:cNvSpPr>
          <p:nvPr>
            <p:ph type="body" idx="1"/>
          </p:nvPr>
        </p:nvSpPr>
        <p:spPr>
          <a:xfrm>
            <a:off x="1371600" y="1600200"/>
            <a:ext cx="7772400" cy="4495800"/>
          </a:xfrm>
        </p:spPr>
        <p:txBody>
          <a:bodyPr/>
          <a:lstStyle/>
          <a:p>
            <a:pPr eaLnBrk="1" hangingPunct="1">
              <a:buFontTx/>
              <a:buNone/>
            </a:pPr>
            <a:endParaRPr lang="it-IT" sz="900" smtClean="0"/>
          </a:p>
          <a:p>
            <a:pPr eaLnBrk="1" hangingPunct="1"/>
            <a:endParaRPr lang="it-IT" sz="900" smtClean="0"/>
          </a:p>
          <a:p>
            <a:pPr eaLnBrk="1" hangingPunct="1"/>
            <a:endParaRPr lang="it-IT" smtClean="0"/>
          </a:p>
        </p:txBody>
      </p:sp>
      <p:sp>
        <p:nvSpPr>
          <p:cNvPr id="38916" name="Oval 4"/>
          <p:cNvSpPr>
            <a:spLocks noChangeArrowheads="1"/>
          </p:cNvSpPr>
          <p:nvPr/>
        </p:nvSpPr>
        <p:spPr bwMode="auto">
          <a:xfrm>
            <a:off x="661988" y="1700213"/>
            <a:ext cx="5638800" cy="9906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it-IT" sz="2000" b="0">
                <a:solidFill>
                  <a:srgbClr val="000066"/>
                </a:solidFill>
                <a:latin typeface="Arial" charset="0"/>
              </a:rPr>
              <a:t>Descrivere una situazione prima di interpretarla</a:t>
            </a:r>
          </a:p>
        </p:txBody>
      </p:sp>
      <p:sp>
        <p:nvSpPr>
          <p:cNvPr id="38917" name="Oval 5"/>
          <p:cNvSpPr>
            <a:spLocks noChangeArrowheads="1"/>
          </p:cNvSpPr>
          <p:nvPr/>
        </p:nvSpPr>
        <p:spPr bwMode="auto">
          <a:xfrm>
            <a:off x="2268538" y="2819400"/>
            <a:ext cx="5503862" cy="11430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it-IT" sz="2000" b="0">
                <a:solidFill>
                  <a:srgbClr val="000066"/>
                </a:solidFill>
                <a:latin typeface="Arial" charset="0"/>
              </a:rPr>
              <a:t>Concepire l’interpretazione di una </a:t>
            </a:r>
          </a:p>
          <a:p>
            <a:pPr algn="ctr"/>
            <a:r>
              <a:rPr lang="it-IT" sz="2000" b="0">
                <a:solidFill>
                  <a:srgbClr val="000066"/>
                </a:solidFill>
                <a:latin typeface="Arial" charset="0"/>
              </a:rPr>
              <a:t>situazione come un’ipotesi</a:t>
            </a:r>
          </a:p>
        </p:txBody>
      </p:sp>
      <p:sp>
        <p:nvSpPr>
          <p:cNvPr id="38918" name="Oval 6"/>
          <p:cNvSpPr>
            <a:spLocks noChangeArrowheads="1"/>
          </p:cNvSpPr>
          <p:nvPr/>
        </p:nvSpPr>
        <p:spPr bwMode="auto">
          <a:xfrm>
            <a:off x="5297488" y="3954463"/>
            <a:ext cx="2514600" cy="9144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it-IT" sz="2000" b="0">
                <a:solidFill>
                  <a:srgbClr val="000066"/>
                </a:solidFill>
                <a:latin typeface="Times" pitchFamily="18" charset="0"/>
              </a:rPr>
              <a:t>Ipotesi alternative</a:t>
            </a:r>
          </a:p>
        </p:txBody>
      </p:sp>
      <p:sp>
        <p:nvSpPr>
          <p:cNvPr id="38919" name="Oval 7"/>
          <p:cNvSpPr>
            <a:spLocks noChangeArrowheads="1"/>
          </p:cNvSpPr>
          <p:nvPr/>
        </p:nvSpPr>
        <p:spPr bwMode="auto">
          <a:xfrm>
            <a:off x="6411913" y="2205038"/>
            <a:ext cx="1905000" cy="6858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it-IT" sz="2000" b="0">
                <a:solidFill>
                  <a:srgbClr val="000066"/>
                </a:solidFill>
                <a:latin typeface="Arial" charset="0"/>
              </a:rPr>
              <a:t>conseguenze</a:t>
            </a:r>
            <a:r>
              <a:rPr lang="fr-FR" sz="2000" b="0">
                <a:solidFill>
                  <a:srgbClr val="000066"/>
                </a:solidFill>
                <a:latin typeface="Arial" charset="0"/>
              </a:rPr>
              <a:t> </a:t>
            </a:r>
          </a:p>
        </p:txBody>
      </p:sp>
      <p:sp>
        <p:nvSpPr>
          <p:cNvPr id="38920" name="Oval 8"/>
          <p:cNvSpPr>
            <a:spLocks noChangeArrowheads="1"/>
          </p:cNvSpPr>
          <p:nvPr/>
        </p:nvSpPr>
        <p:spPr bwMode="auto">
          <a:xfrm>
            <a:off x="1447800" y="4027488"/>
            <a:ext cx="2514600" cy="9144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fr-CH" sz="1600" b="0">
                <a:solidFill>
                  <a:srgbClr val="000066"/>
                </a:solidFill>
              </a:rPr>
              <a:t> </a:t>
            </a:r>
            <a:r>
              <a:rPr lang="it-IT" sz="2000" b="0">
                <a:solidFill>
                  <a:srgbClr val="000066"/>
                </a:solidFill>
              </a:rPr>
              <a:t>interpretazione/vissuto</a:t>
            </a:r>
          </a:p>
        </p:txBody>
      </p:sp>
      <p:sp>
        <p:nvSpPr>
          <p:cNvPr id="38921" name="Oval 9"/>
          <p:cNvSpPr>
            <a:spLocks noChangeArrowheads="1"/>
          </p:cNvSpPr>
          <p:nvPr/>
        </p:nvSpPr>
        <p:spPr bwMode="auto">
          <a:xfrm>
            <a:off x="5886450" y="4883150"/>
            <a:ext cx="2286000" cy="1066800"/>
          </a:xfrm>
          <a:prstGeom prst="ellipse">
            <a:avLst/>
          </a:prstGeom>
          <a:solidFill>
            <a:schemeClr val="bg1"/>
          </a:solidFill>
          <a:ln w="25400" cap="sq">
            <a:solidFill>
              <a:schemeClr val="accent2"/>
            </a:solidFill>
            <a:round/>
            <a:headEnd type="none" w="sm" len="sm"/>
            <a:tailEnd type="none" w="sm" len="sm"/>
          </a:ln>
        </p:spPr>
        <p:txBody>
          <a:bodyPr wrap="none" anchor="ctr"/>
          <a:lstStyle/>
          <a:p>
            <a:pPr algn="ctr"/>
            <a:r>
              <a:rPr lang="it-IT" sz="2000" b="0">
                <a:solidFill>
                  <a:srgbClr val="000066"/>
                </a:solidFill>
                <a:latin typeface="Times" pitchFamily="18" charset="0"/>
              </a:rPr>
              <a:t>Gerarchia,</a:t>
            </a:r>
          </a:p>
          <a:p>
            <a:pPr algn="ctr"/>
            <a:r>
              <a:rPr lang="it-IT" sz="2000" b="0">
                <a:solidFill>
                  <a:srgbClr val="000066"/>
                </a:solidFill>
                <a:latin typeface="Times" pitchFamily="18" charset="0"/>
              </a:rPr>
              <a:t>Probabilità,Test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 calcmode="lin" valueType="num">
                                      <p:cBhvr additive="base">
                                        <p:cTn id="7" dur="500" fill="hold"/>
                                        <p:tgtEl>
                                          <p:spTgt spid="38916"/>
                                        </p:tgtEl>
                                        <p:attrNameLst>
                                          <p:attrName>ppt_x</p:attrName>
                                        </p:attrNameLst>
                                      </p:cBhvr>
                                      <p:tavLst>
                                        <p:tav tm="0">
                                          <p:val>
                                            <p:strVal val="0-#ppt_w/2"/>
                                          </p:val>
                                        </p:tav>
                                        <p:tav tm="100000">
                                          <p:val>
                                            <p:strVal val="#ppt_x"/>
                                          </p:val>
                                        </p:tav>
                                      </p:tavLst>
                                    </p:anim>
                                    <p:anim calcmode="lin" valueType="num">
                                      <p:cBhvr additive="base">
                                        <p:cTn id="8" dur="500" fill="hold"/>
                                        <p:tgtEl>
                                          <p:spTgt spid="389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7"/>
                                        </p:tgtEl>
                                        <p:attrNameLst>
                                          <p:attrName>style.visibility</p:attrName>
                                        </p:attrNameLst>
                                      </p:cBhvr>
                                      <p:to>
                                        <p:strVal val="visible"/>
                                      </p:to>
                                    </p:set>
                                    <p:anim calcmode="lin" valueType="num">
                                      <p:cBhvr additive="base">
                                        <p:cTn id="13" dur="500" fill="hold"/>
                                        <p:tgtEl>
                                          <p:spTgt spid="38917"/>
                                        </p:tgtEl>
                                        <p:attrNameLst>
                                          <p:attrName>ppt_x</p:attrName>
                                        </p:attrNameLst>
                                      </p:cBhvr>
                                      <p:tavLst>
                                        <p:tav tm="0">
                                          <p:val>
                                            <p:strVal val="0-#ppt_w/2"/>
                                          </p:val>
                                        </p:tav>
                                        <p:tav tm="100000">
                                          <p:val>
                                            <p:strVal val="#ppt_x"/>
                                          </p:val>
                                        </p:tav>
                                      </p:tavLst>
                                    </p:anim>
                                    <p:anim calcmode="lin" valueType="num">
                                      <p:cBhvr additive="base">
                                        <p:cTn id="14" dur="500" fill="hold"/>
                                        <p:tgtEl>
                                          <p:spTgt spid="389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9"/>
                                        </p:tgtEl>
                                        <p:attrNameLst>
                                          <p:attrName>style.visibility</p:attrName>
                                        </p:attrNameLst>
                                      </p:cBhvr>
                                      <p:to>
                                        <p:strVal val="visible"/>
                                      </p:to>
                                    </p:set>
                                    <p:anim calcmode="lin" valueType="num">
                                      <p:cBhvr additive="base">
                                        <p:cTn id="19" dur="500" fill="hold"/>
                                        <p:tgtEl>
                                          <p:spTgt spid="38919"/>
                                        </p:tgtEl>
                                        <p:attrNameLst>
                                          <p:attrName>ppt_x</p:attrName>
                                        </p:attrNameLst>
                                      </p:cBhvr>
                                      <p:tavLst>
                                        <p:tav tm="0">
                                          <p:val>
                                            <p:strVal val="0-#ppt_w/2"/>
                                          </p:val>
                                        </p:tav>
                                        <p:tav tm="100000">
                                          <p:val>
                                            <p:strVal val="#ppt_x"/>
                                          </p:val>
                                        </p:tav>
                                      </p:tavLst>
                                    </p:anim>
                                    <p:anim calcmode="lin" valueType="num">
                                      <p:cBhvr additive="base">
                                        <p:cTn id="20" dur="500" fill="hold"/>
                                        <p:tgtEl>
                                          <p:spTgt spid="3891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8920"/>
                                        </p:tgtEl>
                                        <p:attrNameLst>
                                          <p:attrName>style.visibility</p:attrName>
                                        </p:attrNameLst>
                                      </p:cBhvr>
                                      <p:to>
                                        <p:strVal val="visible"/>
                                      </p:to>
                                    </p:set>
                                    <p:anim calcmode="lin" valueType="num">
                                      <p:cBhvr additive="base">
                                        <p:cTn id="25" dur="500" fill="hold"/>
                                        <p:tgtEl>
                                          <p:spTgt spid="38920"/>
                                        </p:tgtEl>
                                        <p:attrNameLst>
                                          <p:attrName>ppt_x</p:attrName>
                                        </p:attrNameLst>
                                      </p:cBhvr>
                                      <p:tavLst>
                                        <p:tav tm="0">
                                          <p:val>
                                            <p:strVal val="0-#ppt_w/2"/>
                                          </p:val>
                                        </p:tav>
                                        <p:tav tm="100000">
                                          <p:val>
                                            <p:strVal val="#ppt_x"/>
                                          </p:val>
                                        </p:tav>
                                      </p:tavLst>
                                    </p:anim>
                                    <p:anim calcmode="lin" valueType="num">
                                      <p:cBhvr additive="base">
                                        <p:cTn id="26" dur="500" fill="hold"/>
                                        <p:tgtEl>
                                          <p:spTgt spid="38920"/>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8918"/>
                                        </p:tgtEl>
                                        <p:attrNameLst>
                                          <p:attrName>style.visibility</p:attrName>
                                        </p:attrNameLst>
                                      </p:cBhvr>
                                      <p:to>
                                        <p:strVal val="visible"/>
                                      </p:to>
                                    </p:set>
                                    <p:anim calcmode="lin" valueType="num">
                                      <p:cBhvr additive="base">
                                        <p:cTn id="31" dur="500" fill="hold"/>
                                        <p:tgtEl>
                                          <p:spTgt spid="38918"/>
                                        </p:tgtEl>
                                        <p:attrNameLst>
                                          <p:attrName>ppt_x</p:attrName>
                                        </p:attrNameLst>
                                      </p:cBhvr>
                                      <p:tavLst>
                                        <p:tav tm="0">
                                          <p:val>
                                            <p:strVal val="0-#ppt_w/2"/>
                                          </p:val>
                                        </p:tav>
                                        <p:tav tm="100000">
                                          <p:val>
                                            <p:strVal val="#ppt_x"/>
                                          </p:val>
                                        </p:tav>
                                      </p:tavLst>
                                    </p:anim>
                                    <p:anim calcmode="lin" valueType="num">
                                      <p:cBhvr additive="base">
                                        <p:cTn id="32" dur="500" fill="hold"/>
                                        <p:tgtEl>
                                          <p:spTgt spid="38918"/>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8921"/>
                                        </p:tgtEl>
                                        <p:attrNameLst>
                                          <p:attrName>style.visibility</p:attrName>
                                        </p:attrNameLst>
                                      </p:cBhvr>
                                      <p:to>
                                        <p:strVal val="visible"/>
                                      </p:to>
                                    </p:set>
                                    <p:anim calcmode="lin" valueType="num">
                                      <p:cBhvr additive="base">
                                        <p:cTn id="37" dur="500" fill="hold"/>
                                        <p:tgtEl>
                                          <p:spTgt spid="38921"/>
                                        </p:tgtEl>
                                        <p:attrNameLst>
                                          <p:attrName>ppt_x</p:attrName>
                                        </p:attrNameLst>
                                      </p:cBhvr>
                                      <p:tavLst>
                                        <p:tav tm="0">
                                          <p:val>
                                            <p:strVal val="0-#ppt_w/2"/>
                                          </p:val>
                                        </p:tav>
                                        <p:tav tm="100000">
                                          <p:val>
                                            <p:strVal val="#ppt_x"/>
                                          </p:val>
                                        </p:tav>
                                      </p:tavLst>
                                    </p:anim>
                                    <p:anim calcmode="lin" valueType="num">
                                      <p:cBhvr additive="base">
                                        <p:cTn id="38" dur="500" fill="hold"/>
                                        <p:tgtEl>
                                          <p:spTgt spid="389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autoUpdateAnimBg="0"/>
      <p:bldP spid="38917" grpId="0" animBg="1" autoUpdateAnimBg="0"/>
      <p:bldP spid="38918" grpId="0" animBg="1" autoUpdateAnimBg="0"/>
      <p:bldP spid="38919" grpId="0" animBg="1" autoUpdateAnimBg="0"/>
      <p:bldP spid="38920" grpId="0" animBg="1" autoUpdateAnimBg="0"/>
      <p:bldP spid="38921" grpId="0" animBg="1"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WordArt 2"/>
          <p:cNvSpPr>
            <a:spLocks noChangeArrowheads="1" noChangeShapeType="1" noTextEdit="1"/>
          </p:cNvSpPr>
          <p:nvPr/>
        </p:nvSpPr>
        <p:spPr bwMode="auto">
          <a:xfrm>
            <a:off x="1908175" y="1412875"/>
            <a:ext cx="5256213" cy="3887788"/>
          </a:xfrm>
          <a:prstGeom prst="rect">
            <a:avLst/>
          </a:prstGeom>
        </p:spPr>
        <p:txBody>
          <a:bodyPr wrap="none" fromWordArt="1">
            <a:prstTxWarp prst="textDoubleWave1">
              <a:avLst>
                <a:gd name="adj1" fmla="val 6500"/>
                <a:gd name="adj2" fmla="val 0"/>
              </a:avLst>
            </a:prstTxWarp>
          </a:bodyPr>
          <a:lstStyle/>
          <a:p>
            <a:pPr algn="ctr"/>
            <a:r>
              <a:rPr lang="it-IT" sz="3600" kern="10" spc="-36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contesto </a:t>
            </a:r>
          </a:p>
          <a:p>
            <a:pPr algn="ctr"/>
            <a:r>
              <a:rPr lang="it-IT" sz="3600" kern="10" spc="-360">
                <a:ln w="12700" cap="sq">
                  <a:solidFill>
                    <a:srgbClr val="000099"/>
                  </a:solidFill>
                  <a:round/>
                  <a:headEnd type="none" w="sm" len="sm"/>
                  <a:tailEnd type="none" w="sm" len="sm"/>
                </a:ln>
                <a:solidFill>
                  <a:srgbClr val="33CCFF"/>
                </a:solidFill>
                <a:effectLst>
                  <a:outerShdw dist="125724" dir="18900000" algn="ctr" rotWithShape="0">
                    <a:srgbClr val="000099"/>
                  </a:outerShdw>
                </a:effectLst>
                <a:latin typeface="Impact"/>
              </a:rPr>
              <a:t>d'animazione </a:t>
            </a:r>
          </a:p>
        </p:txBody>
      </p:sp>
    </p:spTree>
  </p:cSld>
  <p:clrMapOvr>
    <a:masterClrMapping/>
  </p:clrMapOvr>
  <p:transition>
    <p:random/>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eaLnBrk="1" hangingPunct="1"/>
            <a:r>
              <a:rPr lang="it-IT" smtClean="0"/>
              <a:t>Contesto:</a:t>
            </a:r>
          </a:p>
        </p:txBody>
      </p:sp>
      <p:sp>
        <p:nvSpPr>
          <p:cNvPr id="103427" name="Rectangle 3"/>
          <p:cNvSpPr>
            <a:spLocks noGrp="1" noChangeArrowheads="1"/>
          </p:cNvSpPr>
          <p:nvPr>
            <p:ph type="body" idx="1"/>
          </p:nvPr>
        </p:nvSpPr>
        <p:spPr>
          <a:xfrm>
            <a:off x="468313" y="1639888"/>
            <a:ext cx="8229600" cy="4525962"/>
          </a:xfrm>
        </p:spPr>
        <p:txBody>
          <a:bodyPr/>
          <a:lstStyle/>
          <a:p>
            <a:pPr eaLnBrk="1" hangingPunct="1">
              <a:lnSpc>
                <a:spcPct val="90000"/>
              </a:lnSpc>
            </a:pPr>
            <a:r>
              <a:rPr lang="it-IT" sz="2800" smtClean="0"/>
              <a:t>Gruppo chiuso.</a:t>
            </a:r>
          </a:p>
          <a:p>
            <a:pPr eaLnBrk="1" hangingPunct="1">
              <a:lnSpc>
                <a:spcPct val="90000"/>
              </a:lnSpc>
              <a:buFontTx/>
              <a:buNone/>
            </a:pPr>
            <a:endParaRPr lang="it-IT" sz="1600" smtClean="0"/>
          </a:p>
          <a:p>
            <a:pPr eaLnBrk="1" hangingPunct="1">
              <a:lnSpc>
                <a:spcPct val="90000"/>
              </a:lnSpc>
            </a:pPr>
            <a:r>
              <a:rPr lang="it-IT" sz="2800" smtClean="0"/>
              <a:t> da 2 a 8  pazienti stabilizzati (schizofrenia, disturbo schizo-affettivo o disturbo delirante persistente, depressione con sintomi psicotici). </a:t>
            </a:r>
          </a:p>
          <a:p>
            <a:pPr eaLnBrk="1" hangingPunct="1">
              <a:lnSpc>
                <a:spcPct val="90000"/>
              </a:lnSpc>
              <a:buFontTx/>
              <a:buNone/>
            </a:pPr>
            <a:endParaRPr lang="it-IT" sz="1400" smtClean="0"/>
          </a:p>
          <a:p>
            <a:pPr eaLnBrk="1" hangingPunct="1">
              <a:lnSpc>
                <a:spcPct val="90000"/>
              </a:lnSpc>
            </a:pPr>
            <a:r>
              <a:rPr lang="it-IT" sz="2800" smtClean="0"/>
              <a:t> da 1 a 2  persone curanti formate all’animazione del gioco Michael'S Game, formate o no all’approccio cognitivo delle psicosi.</a:t>
            </a:r>
          </a:p>
          <a:p>
            <a:pPr eaLnBrk="1" hangingPunct="1">
              <a:lnSpc>
                <a:spcPct val="90000"/>
              </a:lnSpc>
              <a:buFontTx/>
              <a:buNone/>
            </a:pPr>
            <a:endParaRPr lang="it-IT" sz="1400" smtClean="0"/>
          </a:p>
          <a:p>
            <a:pPr eaLnBrk="1" hangingPunct="1">
              <a:lnSpc>
                <a:spcPct val="90000"/>
              </a:lnSpc>
            </a:pPr>
            <a:r>
              <a:rPr lang="it-IT" sz="2800" smtClean="0"/>
              <a:t> da 7 a 15 sedute di un’ora.</a:t>
            </a:r>
          </a:p>
          <a:p>
            <a:pPr eaLnBrk="1" hangingPunct="1">
              <a:lnSpc>
                <a:spcPct val="90000"/>
              </a:lnSpc>
            </a:pPr>
            <a:endParaRPr lang="it-IT" sz="2800" smtClean="0"/>
          </a:p>
        </p:txBody>
      </p:sp>
    </p:spTree>
  </p:cSld>
  <p:clrMapOvr>
    <a:masterClrMapping/>
  </p:clrMapOvr>
  <p:transition>
    <p:random/>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WordArt 2"/>
          <p:cNvSpPr>
            <a:spLocks noChangeArrowheads="1" noChangeShapeType="1" noTextEdit="1"/>
          </p:cNvSpPr>
          <p:nvPr/>
        </p:nvSpPr>
        <p:spPr bwMode="auto">
          <a:xfrm>
            <a:off x="828675" y="908050"/>
            <a:ext cx="7775575" cy="4752975"/>
          </a:xfrm>
          <a:prstGeom prst="rect">
            <a:avLst/>
          </a:prstGeom>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a:r>
              <a:rPr lang="it-IT" sz="3600" kern="10">
                <a:ln w="9525">
                  <a:round/>
                  <a:headEnd/>
                  <a:tailEnd/>
                </a:ln>
                <a:gradFill rotWithShape="1">
                  <a:gsLst>
                    <a:gs pos="0">
                      <a:srgbClr val="FFFFCC"/>
                    </a:gs>
                    <a:gs pos="100000">
                      <a:srgbClr val="FF9999"/>
                    </a:gs>
                  </a:gsLst>
                  <a:lin ang="5400000" scaled="1"/>
                </a:gradFill>
                <a:latin typeface="Times New Roman"/>
                <a:cs typeface="Times New Roman"/>
              </a:rPr>
              <a:t>Progressione </a:t>
            </a:r>
          </a:p>
          <a:p>
            <a:pPr algn="ctr"/>
            <a:r>
              <a:rPr lang="it-IT" sz="3600" kern="10">
                <a:ln w="9525">
                  <a:round/>
                  <a:headEnd/>
                  <a:tailEnd/>
                </a:ln>
                <a:gradFill rotWithShape="1">
                  <a:gsLst>
                    <a:gs pos="0">
                      <a:srgbClr val="FFFFCC"/>
                    </a:gs>
                    <a:gs pos="100000">
                      <a:srgbClr val="FF9999"/>
                    </a:gs>
                  </a:gsLst>
                  <a:lin ang="5400000" scaled="1"/>
                </a:gradFill>
                <a:latin typeface="Times New Roman"/>
                <a:cs typeface="Times New Roman"/>
              </a:rPr>
              <a:t>delle carte</a:t>
            </a:r>
          </a:p>
        </p:txBody>
      </p:sp>
    </p:spTree>
  </p:cSld>
  <p:clrMapOvr>
    <a:masterClrMapping/>
  </p:clrMapOvr>
  <p:transition>
    <p:random/>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7238" y="620713"/>
            <a:ext cx="7775575" cy="333375"/>
          </a:xfrm>
        </p:spPr>
        <p:txBody>
          <a:bodyPr/>
          <a:lstStyle/>
          <a:p>
            <a:pPr eaLnBrk="1" hangingPunct="1"/>
            <a:r>
              <a:rPr lang="it-IT" b="1" smtClean="0">
                <a:latin typeface="Arial" charset="0"/>
              </a:rPr>
              <a:t>Concetto : doppia progressione</a:t>
            </a:r>
            <a:endParaRPr lang="it-IT" b="1" smtClean="0"/>
          </a:p>
        </p:txBody>
      </p:sp>
      <p:sp>
        <p:nvSpPr>
          <p:cNvPr id="43011" name="Rectangle 3"/>
          <p:cNvSpPr>
            <a:spLocks noChangeArrowheads="1"/>
          </p:cNvSpPr>
          <p:nvPr/>
        </p:nvSpPr>
        <p:spPr bwMode="auto">
          <a:xfrm>
            <a:off x="6096000" y="1981200"/>
            <a:ext cx="2590800" cy="609600"/>
          </a:xfrm>
          <a:prstGeom prst="rect">
            <a:avLst/>
          </a:prstGeom>
          <a:solidFill>
            <a:srgbClr val="FF0000"/>
          </a:solidFill>
          <a:ln w="12700" cap="sq">
            <a:solidFill>
              <a:schemeClr val="tx1"/>
            </a:solidFill>
            <a:miter lim="800000"/>
            <a:headEnd type="none" w="sm" len="sm"/>
            <a:tailEnd type="none" w="sm" len="sm"/>
          </a:ln>
        </p:spPr>
        <p:txBody>
          <a:bodyPr wrap="none" anchor="ctr"/>
          <a:lstStyle/>
          <a:p>
            <a:pPr algn="ctr"/>
            <a:r>
              <a:rPr lang="fr-CH" b="0">
                <a:latin typeface="Arial" charset="0"/>
              </a:rPr>
              <a:t>Disputing</a:t>
            </a:r>
            <a:endParaRPr lang="fr-FR" b="0">
              <a:latin typeface="Arial" charset="0"/>
            </a:endParaRPr>
          </a:p>
        </p:txBody>
      </p:sp>
      <p:sp>
        <p:nvSpPr>
          <p:cNvPr id="43012" name="Oval 4"/>
          <p:cNvSpPr>
            <a:spLocks noChangeArrowheads="1"/>
          </p:cNvSpPr>
          <p:nvPr/>
        </p:nvSpPr>
        <p:spPr bwMode="auto">
          <a:xfrm>
            <a:off x="6743700" y="2803525"/>
            <a:ext cx="1295400" cy="685800"/>
          </a:xfrm>
          <a:prstGeom prst="ellipse">
            <a:avLst/>
          </a:prstGeom>
          <a:solidFill>
            <a:srgbClr val="FF0000"/>
          </a:solidFill>
          <a:ln w="12700" cap="sq">
            <a:solidFill>
              <a:schemeClr val="tx1"/>
            </a:solidFill>
            <a:round/>
            <a:headEnd type="none" w="sm" len="sm"/>
            <a:tailEnd type="none" w="sm" len="sm"/>
          </a:ln>
        </p:spPr>
        <p:txBody>
          <a:bodyPr wrap="none" anchor="ctr"/>
          <a:lstStyle/>
          <a:p>
            <a:pPr algn="ctr"/>
            <a:r>
              <a:rPr lang="fr-CH" sz="1800">
                <a:latin typeface="Arial" charset="0"/>
              </a:rPr>
              <a:t>Situazione</a:t>
            </a:r>
            <a:endParaRPr lang="fr-FR" sz="1800">
              <a:latin typeface="Arial" charset="0"/>
            </a:endParaRPr>
          </a:p>
        </p:txBody>
      </p:sp>
      <p:sp>
        <p:nvSpPr>
          <p:cNvPr id="43013" name="Oval 5"/>
          <p:cNvSpPr>
            <a:spLocks noChangeArrowheads="1"/>
          </p:cNvSpPr>
          <p:nvPr/>
        </p:nvSpPr>
        <p:spPr bwMode="auto">
          <a:xfrm>
            <a:off x="6515100" y="3702050"/>
            <a:ext cx="1752600" cy="457200"/>
          </a:xfrm>
          <a:prstGeom prst="ellipse">
            <a:avLst/>
          </a:prstGeom>
          <a:solidFill>
            <a:srgbClr val="FF0000"/>
          </a:solidFill>
          <a:ln w="12700" cap="sq">
            <a:solidFill>
              <a:schemeClr val="tx1"/>
            </a:solidFill>
            <a:round/>
            <a:headEnd type="none" w="sm" len="sm"/>
            <a:tailEnd type="none" w="sm" len="sm"/>
          </a:ln>
        </p:spPr>
        <p:txBody>
          <a:bodyPr wrap="none" anchor="ctr"/>
          <a:lstStyle/>
          <a:p>
            <a:pPr algn="ctr"/>
            <a:r>
              <a:rPr lang="fr-CH" sz="1800">
                <a:latin typeface="Arial" charset="0"/>
              </a:rPr>
              <a:t>Ipotesi</a:t>
            </a:r>
            <a:endParaRPr lang="fr-FR" sz="1800">
              <a:latin typeface="Arial" charset="0"/>
            </a:endParaRPr>
          </a:p>
        </p:txBody>
      </p:sp>
      <p:sp>
        <p:nvSpPr>
          <p:cNvPr id="43014" name="Oval 6"/>
          <p:cNvSpPr>
            <a:spLocks noChangeArrowheads="1"/>
          </p:cNvSpPr>
          <p:nvPr/>
        </p:nvSpPr>
        <p:spPr bwMode="auto">
          <a:xfrm>
            <a:off x="6438900" y="4373563"/>
            <a:ext cx="1905000" cy="457200"/>
          </a:xfrm>
          <a:prstGeom prst="ellipse">
            <a:avLst/>
          </a:prstGeom>
          <a:solidFill>
            <a:srgbClr val="FF0000"/>
          </a:solidFill>
          <a:ln w="12700" cap="sq">
            <a:solidFill>
              <a:schemeClr val="tx1"/>
            </a:solidFill>
            <a:round/>
            <a:headEnd type="none" w="sm" len="sm"/>
            <a:tailEnd type="none" w="sm" len="sm"/>
          </a:ln>
        </p:spPr>
        <p:txBody>
          <a:bodyPr wrap="none" anchor="ctr"/>
          <a:lstStyle/>
          <a:p>
            <a:pPr algn="ctr"/>
            <a:r>
              <a:rPr lang="fr-CH" sz="1800">
                <a:latin typeface="Arial" charset="0"/>
              </a:rPr>
              <a:t>Conseguenze</a:t>
            </a:r>
            <a:endParaRPr lang="fr-FR" sz="1800">
              <a:latin typeface="Arial" charset="0"/>
            </a:endParaRPr>
          </a:p>
        </p:txBody>
      </p:sp>
      <p:sp>
        <p:nvSpPr>
          <p:cNvPr id="43015" name="Oval 7"/>
          <p:cNvSpPr>
            <a:spLocks noChangeArrowheads="1"/>
          </p:cNvSpPr>
          <p:nvPr/>
        </p:nvSpPr>
        <p:spPr bwMode="auto">
          <a:xfrm>
            <a:off x="6477000" y="5043488"/>
            <a:ext cx="1828800" cy="457200"/>
          </a:xfrm>
          <a:prstGeom prst="ellipse">
            <a:avLst/>
          </a:prstGeom>
          <a:solidFill>
            <a:srgbClr val="FF0000"/>
          </a:solidFill>
          <a:ln w="12700" cap="sq">
            <a:solidFill>
              <a:schemeClr val="tx1"/>
            </a:solidFill>
            <a:round/>
            <a:headEnd type="none" w="sm" len="sm"/>
            <a:tailEnd type="none" w="sm" len="sm"/>
          </a:ln>
        </p:spPr>
        <p:txBody>
          <a:bodyPr wrap="none" anchor="ctr"/>
          <a:lstStyle/>
          <a:p>
            <a:pPr algn="ctr"/>
            <a:r>
              <a:rPr lang="fr-CH" sz="1800">
                <a:latin typeface="Arial" charset="0"/>
              </a:rPr>
              <a:t>Alternative</a:t>
            </a:r>
            <a:endParaRPr lang="fr-FR" sz="1800">
              <a:latin typeface="Arial" charset="0"/>
            </a:endParaRPr>
          </a:p>
        </p:txBody>
      </p:sp>
      <p:sp>
        <p:nvSpPr>
          <p:cNvPr id="43016" name="Oval 8"/>
          <p:cNvSpPr>
            <a:spLocks noChangeArrowheads="1"/>
          </p:cNvSpPr>
          <p:nvPr/>
        </p:nvSpPr>
        <p:spPr bwMode="auto">
          <a:xfrm>
            <a:off x="6057900" y="5715000"/>
            <a:ext cx="2667000" cy="609600"/>
          </a:xfrm>
          <a:prstGeom prst="ellipse">
            <a:avLst/>
          </a:prstGeom>
          <a:solidFill>
            <a:srgbClr val="FF0000"/>
          </a:solidFill>
          <a:ln w="12700" cap="sq">
            <a:solidFill>
              <a:schemeClr val="tx1"/>
            </a:solidFill>
            <a:round/>
            <a:headEnd type="none" w="sm" len="sm"/>
            <a:tailEnd type="none" w="sm" len="sm"/>
          </a:ln>
        </p:spPr>
        <p:txBody>
          <a:bodyPr wrap="none" anchor="ctr"/>
          <a:lstStyle/>
          <a:p>
            <a:pPr algn="ctr"/>
            <a:r>
              <a:rPr lang="fr-CH" sz="1800">
                <a:latin typeface="Arial" charset="0"/>
              </a:rPr>
              <a:t>Metodo di verifica</a:t>
            </a:r>
            <a:endParaRPr lang="fr-FR" sz="1800">
              <a:latin typeface="Arial" charset="0"/>
            </a:endParaRPr>
          </a:p>
        </p:txBody>
      </p:sp>
      <p:sp>
        <p:nvSpPr>
          <p:cNvPr id="43017" name="Rectangle 9"/>
          <p:cNvSpPr>
            <a:spLocks noChangeArrowheads="1"/>
          </p:cNvSpPr>
          <p:nvPr/>
        </p:nvSpPr>
        <p:spPr bwMode="auto">
          <a:xfrm>
            <a:off x="736600" y="1773238"/>
            <a:ext cx="3606800" cy="838200"/>
          </a:xfrm>
          <a:prstGeom prst="rect">
            <a:avLst/>
          </a:prstGeom>
          <a:solidFill>
            <a:srgbClr val="FFCC00">
              <a:alpha val="70195"/>
            </a:srgbClr>
          </a:solidFill>
          <a:ln w="28575" cap="sq">
            <a:solidFill>
              <a:schemeClr val="accent2"/>
            </a:solidFill>
            <a:miter lim="800000"/>
            <a:headEnd type="none" w="sm" len="sm"/>
            <a:tailEnd type="none" w="sm" len="sm"/>
          </a:ln>
        </p:spPr>
        <p:txBody>
          <a:bodyPr wrap="none" anchor="ctr"/>
          <a:lstStyle/>
          <a:p>
            <a:pPr algn="ctr"/>
            <a:r>
              <a:rPr lang="fr-CH" sz="3600">
                <a:solidFill>
                  <a:srgbClr val="000066"/>
                </a:solidFill>
                <a:latin typeface="Garamond" pitchFamily="18" charset="0"/>
              </a:rPr>
              <a:t>Situazioni</a:t>
            </a:r>
          </a:p>
        </p:txBody>
      </p:sp>
      <p:sp>
        <p:nvSpPr>
          <p:cNvPr id="43018" name="Line 10"/>
          <p:cNvSpPr>
            <a:spLocks noChangeShapeType="1"/>
          </p:cNvSpPr>
          <p:nvPr/>
        </p:nvSpPr>
        <p:spPr bwMode="auto">
          <a:xfrm flipH="1">
            <a:off x="2540000" y="2636838"/>
            <a:ext cx="15875" cy="495300"/>
          </a:xfrm>
          <a:prstGeom prst="line">
            <a:avLst/>
          </a:prstGeom>
          <a:noFill/>
          <a:ln w="38100" cap="sq">
            <a:solidFill>
              <a:schemeClr val="accent2"/>
            </a:solidFill>
            <a:round/>
            <a:headEnd type="none" w="sm" len="sm"/>
            <a:tailEnd type="triangle" w="med" len="lg"/>
          </a:ln>
        </p:spPr>
        <p:txBody>
          <a:bodyPr wrap="none"/>
          <a:lstStyle/>
          <a:p>
            <a:endParaRPr lang="it-IT"/>
          </a:p>
        </p:txBody>
      </p:sp>
      <p:sp>
        <p:nvSpPr>
          <p:cNvPr id="43019" name="Oval 11"/>
          <p:cNvSpPr>
            <a:spLocks noChangeArrowheads="1"/>
          </p:cNvSpPr>
          <p:nvPr/>
        </p:nvSpPr>
        <p:spPr bwMode="auto">
          <a:xfrm>
            <a:off x="250825" y="2997200"/>
            <a:ext cx="2728913" cy="838200"/>
          </a:xfrm>
          <a:prstGeom prst="ellipse">
            <a:avLst/>
          </a:prstGeom>
          <a:solidFill>
            <a:srgbClr val="FFCC00">
              <a:alpha val="70195"/>
            </a:srgbClr>
          </a:solidFill>
          <a:ln w="28575" cap="sq">
            <a:solidFill>
              <a:schemeClr val="accent2"/>
            </a:solidFill>
            <a:round/>
            <a:headEnd type="none" w="sm" len="sm"/>
            <a:tailEnd type="none" w="sm" len="sm"/>
          </a:ln>
        </p:spPr>
        <p:txBody>
          <a:bodyPr wrap="none" anchor="ctr"/>
          <a:lstStyle/>
          <a:p>
            <a:pPr algn="ctr"/>
            <a:r>
              <a:rPr lang="fr-CH" sz="2000" b="0">
                <a:solidFill>
                  <a:srgbClr val="000066"/>
                </a:solidFill>
                <a:latin typeface="Garamond" pitchFamily="18" charset="0"/>
              </a:rPr>
              <a:t>Non psicotiche</a:t>
            </a:r>
          </a:p>
          <a:p>
            <a:pPr algn="ctr"/>
            <a:r>
              <a:rPr lang="fr-CH" sz="2000" b="0">
                <a:solidFill>
                  <a:srgbClr val="000066"/>
                </a:solidFill>
                <a:latin typeface="Garamond" pitchFamily="18" charset="0"/>
              </a:rPr>
              <a:t>(1-11)</a:t>
            </a:r>
          </a:p>
        </p:txBody>
      </p:sp>
      <p:sp>
        <p:nvSpPr>
          <p:cNvPr id="43020" name="Oval 12"/>
          <p:cNvSpPr>
            <a:spLocks noChangeArrowheads="1"/>
          </p:cNvSpPr>
          <p:nvPr/>
        </p:nvSpPr>
        <p:spPr bwMode="auto">
          <a:xfrm>
            <a:off x="2419350" y="3314700"/>
            <a:ext cx="2728913" cy="762000"/>
          </a:xfrm>
          <a:prstGeom prst="ellipse">
            <a:avLst/>
          </a:prstGeom>
          <a:solidFill>
            <a:srgbClr val="FFCC00">
              <a:alpha val="70195"/>
            </a:srgbClr>
          </a:solidFill>
          <a:ln w="28575" cap="sq">
            <a:solidFill>
              <a:schemeClr val="accent2"/>
            </a:solidFill>
            <a:round/>
            <a:headEnd type="none" w="sm" len="sm"/>
            <a:tailEnd type="none" w="sm" len="sm"/>
          </a:ln>
        </p:spPr>
        <p:txBody>
          <a:bodyPr wrap="none" anchor="ctr"/>
          <a:lstStyle/>
          <a:p>
            <a:pPr algn="ctr"/>
            <a:r>
              <a:rPr lang="fr-CH" sz="2000" b="0">
                <a:solidFill>
                  <a:srgbClr val="000066"/>
                </a:solidFill>
                <a:latin typeface="Garamond" pitchFamily="18" charset="0"/>
              </a:rPr>
              <a:t>Non emozionali</a:t>
            </a:r>
          </a:p>
        </p:txBody>
      </p:sp>
      <p:sp>
        <p:nvSpPr>
          <p:cNvPr id="43021" name="Line 13"/>
          <p:cNvSpPr>
            <a:spLocks noChangeShapeType="1"/>
          </p:cNvSpPr>
          <p:nvPr/>
        </p:nvSpPr>
        <p:spPr bwMode="auto">
          <a:xfrm flipH="1">
            <a:off x="2555875" y="3933825"/>
            <a:ext cx="15875" cy="495300"/>
          </a:xfrm>
          <a:prstGeom prst="line">
            <a:avLst/>
          </a:prstGeom>
          <a:noFill/>
          <a:ln w="38100" cap="sq">
            <a:solidFill>
              <a:schemeClr val="accent2"/>
            </a:solidFill>
            <a:round/>
            <a:headEnd type="none" w="sm" len="sm"/>
            <a:tailEnd type="triangle" w="med" len="lg"/>
          </a:ln>
        </p:spPr>
        <p:txBody>
          <a:bodyPr wrap="none"/>
          <a:lstStyle/>
          <a:p>
            <a:endParaRPr lang="it-IT"/>
          </a:p>
        </p:txBody>
      </p:sp>
      <p:sp>
        <p:nvSpPr>
          <p:cNvPr id="43022" name="Oval 14"/>
          <p:cNvSpPr>
            <a:spLocks noChangeArrowheads="1"/>
          </p:cNvSpPr>
          <p:nvPr/>
        </p:nvSpPr>
        <p:spPr bwMode="auto">
          <a:xfrm>
            <a:off x="1187450" y="4437063"/>
            <a:ext cx="2632075" cy="762000"/>
          </a:xfrm>
          <a:prstGeom prst="ellipse">
            <a:avLst/>
          </a:prstGeom>
          <a:solidFill>
            <a:srgbClr val="FFCC00">
              <a:alpha val="70195"/>
            </a:srgbClr>
          </a:solidFill>
          <a:ln w="28575" cap="sq">
            <a:solidFill>
              <a:schemeClr val="accent2"/>
            </a:solidFill>
            <a:round/>
            <a:headEnd type="none" w="sm" len="sm"/>
            <a:tailEnd type="none" w="sm" len="sm"/>
          </a:ln>
        </p:spPr>
        <p:txBody>
          <a:bodyPr wrap="none" anchor="ctr"/>
          <a:lstStyle/>
          <a:p>
            <a:pPr algn="ctr"/>
            <a:r>
              <a:rPr lang="fr-CH" sz="2000" b="0">
                <a:solidFill>
                  <a:srgbClr val="000066"/>
                </a:solidFill>
                <a:latin typeface="Garamond" pitchFamily="18" charset="0"/>
              </a:rPr>
              <a:t>Non psicotiche</a:t>
            </a:r>
          </a:p>
          <a:p>
            <a:pPr algn="ctr"/>
            <a:r>
              <a:rPr lang="fr-CH" sz="2000" b="0">
                <a:solidFill>
                  <a:srgbClr val="000066"/>
                </a:solidFill>
                <a:latin typeface="Garamond" pitchFamily="18" charset="0"/>
              </a:rPr>
              <a:t>(12-32)</a:t>
            </a:r>
          </a:p>
        </p:txBody>
      </p:sp>
      <p:sp>
        <p:nvSpPr>
          <p:cNvPr id="43023" name="Line 15"/>
          <p:cNvSpPr>
            <a:spLocks noChangeShapeType="1"/>
          </p:cNvSpPr>
          <p:nvPr/>
        </p:nvSpPr>
        <p:spPr bwMode="auto">
          <a:xfrm flipH="1">
            <a:off x="2540000" y="5238750"/>
            <a:ext cx="15875" cy="495300"/>
          </a:xfrm>
          <a:prstGeom prst="line">
            <a:avLst/>
          </a:prstGeom>
          <a:noFill/>
          <a:ln w="38100" cap="sq">
            <a:solidFill>
              <a:schemeClr val="accent2"/>
            </a:solidFill>
            <a:round/>
            <a:headEnd type="none" w="sm" len="sm"/>
            <a:tailEnd type="triangle" w="med" len="lg"/>
          </a:ln>
        </p:spPr>
        <p:txBody>
          <a:bodyPr wrap="none"/>
          <a:lstStyle/>
          <a:p>
            <a:endParaRPr lang="it-IT"/>
          </a:p>
        </p:txBody>
      </p:sp>
      <p:sp>
        <p:nvSpPr>
          <p:cNvPr id="43024" name="Oval 16"/>
          <p:cNvSpPr>
            <a:spLocks noChangeArrowheads="1"/>
          </p:cNvSpPr>
          <p:nvPr/>
        </p:nvSpPr>
        <p:spPr bwMode="auto">
          <a:xfrm>
            <a:off x="1212850" y="5734050"/>
            <a:ext cx="2566988" cy="762000"/>
          </a:xfrm>
          <a:prstGeom prst="ellipse">
            <a:avLst/>
          </a:prstGeom>
          <a:solidFill>
            <a:srgbClr val="FFCC00">
              <a:alpha val="70195"/>
            </a:srgbClr>
          </a:solidFill>
          <a:ln w="28575" cap="sq">
            <a:solidFill>
              <a:schemeClr val="accent2"/>
            </a:solidFill>
            <a:round/>
            <a:headEnd type="none" w="sm" len="sm"/>
            <a:tailEnd type="none" w="sm" len="sm"/>
          </a:ln>
        </p:spPr>
        <p:txBody>
          <a:bodyPr wrap="none" anchor="ctr"/>
          <a:lstStyle/>
          <a:p>
            <a:pPr algn="ctr"/>
            <a:r>
              <a:rPr lang="fr-CH" sz="2000" b="0">
                <a:solidFill>
                  <a:srgbClr val="000066"/>
                </a:solidFill>
                <a:latin typeface="Garamond" pitchFamily="18" charset="0"/>
              </a:rPr>
              <a:t>Psicotiche</a:t>
            </a:r>
          </a:p>
          <a:p>
            <a:pPr algn="ctr"/>
            <a:r>
              <a:rPr lang="fr-CH" sz="2000" b="0">
                <a:solidFill>
                  <a:srgbClr val="000066"/>
                </a:solidFill>
                <a:latin typeface="Garamond" pitchFamily="18" charset="0"/>
              </a:rPr>
              <a:t>(33-79)</a:t>
            </a:r>
            <a:endParaRPr lang="fr-CH" sz="2800" b="0">
              <a:solidFill>
                <a:srgbClr val="000066"/>
              </a:solidFill>
              <a:latin typeface="Garamond"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3017"/>
                                        </p:tgtEl>
                                        <p:attrNameLst>
                                          <p:attrName>style.visibility</p:attrName>
                                        </p:attrNameLst>
                                      </p:cBhvr>
                                      <p:to>
                                        <p:strVal val="visible"/>
                                      </p:to>
                                    </p:set>
                                    <p:anim calcmode="lin" valueType="num">
                                      <p:cBhvr additive="base">
                                        <p:cTn id="13" dur="500" fill="hold"/>
                                        <p:tgtEl>
                                          <p:spTgt spid="43017"/>
                                        </p:tgtEl>
                                        <p:attrNameLst>
                                          <p:attrName>ppt_x</p:attrName>
                                        </p:attrNameLst>
                                      </p:cBhvr>
                                      <p:tavLst>
                                        <p:tav tm="0">
                                          <p:val>
                                            <p:strVal val="0-#ppt_w/2"/>
                                          </p:val>
                                        </p:tav>
                                        <p:tav tm="100000">
                                          <p:val>
                                            <p:strVal val="#ppt_x"/>
                                          </p:val>
                                        </p:tav>
                                      </p:tavLst>
                                    </p:anim>
                                    <p:anim calcmode="lin" valueType="num">
                                      <p:cBhvr additive="base">
                                        <p:cTn id="14" dur="500" fill="hold"/>
                                        <p:tgtEl>
                                          <p:spTgt spid="4301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3018"/>
                                        </p:tgtEl>
                                        <p:attrNameLst>
                                          <p:attrName>style.visibility</p:attrName>
                                        </p:attrNameLst>
                                      </p:cBhvr>
                                      <p:to>
                                        <p:strVal val="visible"/>
                                      </p:to>
                                    </p:set>
                                    <p:anim calcmode="lin" valueType="num">
                                      <p:cBhvr additive="base">
                                        <p:cTn id="19" dur="500" fill="hold"/>
                                        <p:tgtEl>
                                          <p:spTgt spid="43018"/>
                                        </p:tgtEl>
                                        <p:attrNameLst>
                                          <p:attrName>ppt_x</p:attrName>
                                        </p:attrNameLst>
                                      </p:cBhvr>
                                      <p:tavLst>
                                        <p:tav tm="0">
                                          <p:val>
                                            <p:strVal val="0-#ppt_w/2"/>
                                          </p:val>
                                        </p:tav>
                                        <p:tav tm="100000">
                                          <p:val>
                                            <p:strVal val="#ppt_x"/>
                                          </p:val>
                                        </p:tav>
                                      </p:tavLst>
                                    </p:anim>
                                    <p:anim calcmode="lin" valueType="num">
                                      <p:cBhvr additive="base">
                                        <p:cTn id="20" dur="500" fill="hold"/>
                                        <p:tgtEl>
                                          <p:spTgt spid="4301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3019"/>
                                        </p:tgtEl>
                                        <p:attrNameLst>
                                          <p:attrName>style.visibility</p:attrName>
                                        </p:attrNameLst>
                                      </p:cBhvr>
                                      <p:to>
                                        <p:strVal val="visible"/>
                                      </p:to>
                                    </p:set>
                                    <p:anim calcmode="lin" valueType="num">
                                      <p:cBhvr additive="base">
                                        <p:cTn id="25" dur="500" fill="hold"/>
                                        <p:tgtEl>
                                          <p:spTgt spid="43019"/>
                                        </p:tgtEl>
                                        <p:attrNameLst>
                                          <p:attrName>ppt_x</p:attrName>
                                        </p:attrNameLst>
                                      </p:cBhvr>
                                      <p:tavLst>
                                        <p:tav tm="0">
                                          <p:val>
                                            <p:strVal val="0-#ppt_w/2"/>
                                          </p:val>
                                        </p:tav>
                                        <p:tav tm="100000">
                                          <p:val>
                                            <p:strVal val="#ppt_x"/>
                                          </p:val>
                                        </p:tav>
                                      </p:tavLst>
                                    </p:anim>
                                    <p:anim calcmode="lin" valueType="num">
                                      <p:cBhvr additive="base">
                                        <p:cTn id="26" dur="500" fill="hold"/>
                                        <p:tgtEl>
                                          <p:spTgt spid="4301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43020"/>
                                        </p:tgtEl>
                                        <p:attrNameLst>
                                          <p:attrName>style.visibility</p:attrName>
                                        </p:attrNameLst>
                                      </p:cBhvr>
                                      <p:to>
                                        <p:strVal val="visible"/>
                                      </p:to>
                                    </p:set>
                                    <p:anim calcmode="lin" valueType="num">
                                      <p:cBhvr additive="base">
                                        <p:cTn id="31" dur="500" fill="hold"/>
                                        <p:tgtEl>
                                          <p:spTgt spid="43020"/>
                                        </p:tgtEl>
                                        <p:attrNameLst>
                                          <p:attrName>ppt_x</p:attrName>
                                        </p:attrNameLst>
                                      </p:cBhvr>
                                      <p:tavLst>
                                        <p:tav tm="0">
                                          <p:val>
                                            <p:strVal val="0-#ppt_w/2"/>
                                          </p:val>
                                        </p:tav>
                                        <p:tav tm="100000">
                                          <p:val>
                                            <p:strVal val="#ppt_x"/>
                                          </p:val>
                                        </p:tav>
                                      </p:tavLst>
                                    </p:anim>
                                    <p:anim calcmode="lin" valueType="num">
                                      <p:cBhvr additive="base">
                                        <p:cTn id="32" dur="500" fill="hold"/>
                                        <p:tgtEl>
                                          <p:spTgt spid="4302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43021"/>
                                        </p:tgtEl>
                                        <p:attrNameLst>
                                          <p:attrName>style.visibility</p:attrName>
                                        </p:attrNameLst>
                                      </p:cBhvr>
                                      <p:to>
                                        <p:strVal val="visible"/>
                                      </p:to>
                                    </p:set>
                                    <p:anim calcmode="lin" valueType="num">
                                      <p:cBhvr additive="base">
                                        <p:cTn id="37" dur="500" fill="hold"/>
                                        <p:tgtEl>
                                          <p:spTgt spid="43021"/>
                                        </p:tgtEl>
                                        <p:attrNameLst>
                                          <p:attrName>ppt_x</p:attrName>
                                        </p:attrNameLst>
                                      </p:cBhvr>
                                      <p:tavLst>
                                        <p:tav tm="0">
                                          <p:val>
                                            <p:strVal val="0-#ppt_w/2"/>
                                          </p:val>
                                        </p:tav>
                                        <p:tav tm="100000">
                                          <p:val>
                                            <p:strVal val="#ppt_x"/>
                                          </p:val>
                                        </p:tav>
                                      </p:tavLst>
                                    </p:anim>
                                    <p:anim calcmode="lin" valueType="num">
                                      <p:cBhvr additive="base">
                                        <p:cTn id="38" dur="500" fill="hold"/>
                                        <p:tgtEl>
                                          <p:spTgt spid="4302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43022"/>
                                        </p:tgtEl>
                                        <p:attrNameLst>
                                          <p:attrName>style.visibility</p:attrName>
                                        </p:attrNameLst>
                                      </p:cBhvr>
                                      <p:to>
                                        <p:strVal val="visible"/>
                                      </p:to>
                                    </p:set>
                                    <p:anim calcmode="lin" valueType="num">
                                      <p:cBhvr additive="base">
                                        <p:cTn id="43" dur="500" fill="hold"/>
                                        <p:tgtEl>
                                          <p:spTgt spid="43022"/>
                                        </p:tgtEl>
                                        <p:attrNameLst>
                                          <p:attrName>ppt_x</p:attrName>
                                        </p:attrNameLst>
                                      </p:cBhvr>
                                      <p:tavLst>
                                        <p:tav tm="0">
                                          <p:val>
                                            <p:strVal val="0-#ppt_w/2"/>
                                          </p:val>
                                        </p:tav>
                                        <p:tav tm="100000">
                                          <p:val>
                                            <p:strVal val="#ppt_x"/>
                                          </p:val>
                                        </p:tav>
                                      </p:tavLst>
                                    </p:anim>
                                    <p:anim calcmode="lin" valueType="num">
                                      <p:cBhvr additive="base">
                                        <p:cTn id="44" dur="500" fill="hold"/>
                                        <p:tgtEl>
                                          <p:spTgt spid="4302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43023"/>
                                        </p:tgtEl>
                                        <p:attrNameLst>
                                          <p:attrName>style.visibility</p:attrName>
                                        </p:attrNameLst>
                                      </p:cBhvr>
                                      <p:to>
                                        <p:strVal val="visible"/>
                                      </p:to>
                                    </p:set>
                                    <p:anim calcmode="lin" valueType="num">
                                      <p:cBhvr additive="base">
                                        <p:cTn id="49" dur="500" fill="hold"/>
                                        <p:tgtEl>
                                          <p:spTgt spid="43023"/>
                                        </p:tgtEl>
                                        <p:attrNameLst>
                                          <p:attrName>ppt_x</p:attrName>
                                        </p:attrNameLst>
                                      </p:cBhvr>
                                      <p:tavLst>
                                        <p:tav tm="0">
                                          <p:val>
                                            <p:strVal val="0-#ppt_w/2"/>
                                          </p:val>
                                        </p:tav>
                                        <p:tav tm="100000">
                                          <p:val>
                                            <p:strVal val="#ppt_x"/>
                                          </p:val>
                                        </p:tav>
                                      </p:tavLst>
                                    </p:anim>
                                    <p:anim calcmode="lin" valueType="num">
                                      <p:cBhvr additive="base">
                                        <p:cTn id="50" dur="500" fill="hold"/>
                                        <p:tgtEl>
                                          <p:spTgt spid="43023"/>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43024"/>
                                        </p:tgtEl>
                                        <p:attrNameLst>
                                          <p:attrName>style.visibility</p:attrName>
                                        </p:attrNameLst>
                                      </p:cBhvr>
                                      <p:to>
                                        <p:strVal val="visible"/>
                                      </p:to>
                                    </p:set>
                                    <p:anim calcmode="lin" valueType="num">
                                      <p:cBhvr additive="base">
                                        <p:cTn id="55" dur="500" fill="hold"/>
                                        <p:tgtEl>
                                          <p:spTgt spid="43024"/>
                                        </p:tgtEl>
                                        <p:attrNameLst>
                                          <p:attrName>ppt_x</p:attrName>
                                        </p:attrNameLst>
                                      </p:cBhvr>
                                      <p:tavLst>
                                        <p:tav tm="0">
                                          <p:val>
                                            <p:strVal val="0-#ppt_w/2"/>
                                          </p:val>
                                        </p:tav>
                                        <p:tav tm="100000">
                                          <p:val>
                                            <p:strVal val="#ppt_x"/>
                                          </p:val>
                                        </p:tav>
                                      </p:tavLst>
                                    </p:anim>
                                    <p:anim calcmode="lin" valueType="num">
                                      <p:cBhvr additive="base">
                                        <p:cTn id="56" dur="500" fill="hold"/>
                                        <p:tgtEl>
                                          <p:spTgt spid="43024"/>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43011"/>
                                        </p:tgtEl>
                                        <p:attrNameLst>
                                          <p:attrName>style.visibility</p:attrName>
                                        </p:attrNameLst>
                                      </p:cBhvr>
                                      <p:to>
                                        <p:strVal val="visible"/>
                                      </p:to>
                                    </p:set>
                                    <p:anim calcmode="lin" valueType="num">
                                      <p:cBhvr additive="base">
                                        <p:cTn id="61" dur="500" fill="hold"/>
                                        <p:tgtEl>
                                          <p:spTgt spid="43011"/>
                                        </p:tgtEl>
                                        <p:attrNameLst>
                                          <p:attrName>ppt_x</p:attrName>
                                        </p:attrNameLst>
                                      </p:cBhvr>
                                      <p:tavLst>
                                        <p:tav tm="0">
                                          <p:val>
                                            <p:strVal val="0-#ppt_w/2"/>
                                          </p:val>
                                        </p:tav>
                                        <p:tav tm="100000">
                                          <p:val>
                                            <p:strVal val="#ppt_x"/>
                                          </p:val>
                                        </p:tav>
                                      </p:tavLst>
                                    </p:anim>
                                    <p:anim calcmode="lin" valueType="num">
                                      <p:cBhvr additive="base">
                                        <p:cTn id="62" dur="500" fill="hold"/>
                                        <p:tgtEl>
                                          <p:spTgt spid="43011"/>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43012"/>
                                        </p:tgtEl>
                                        <p:attrNameLst>
                                          <p:attrName>style.visibility</p:attrName>
                                        </p:attrNameLst>
                                      </p:cBhvr>
                                      <p:to>
                                        <p:strVal val="visible"/>
                                      </p:to>
                                    </p:set>
                                    <p:anim calcmode="lin" valueType="num">
                                      <p:cBhvr additive="base">
                                        <p:cTn id="67" dur="500" fill="hold"/>
                                        <p:tgtEl>
                                          <p:spTgt spid="43012"/>
                                        </p:tgtEl>
                                        <p:attrNameLst>
                                          <p:attrName>ppt_x</p:attrName>
                                        </p:attrNameLst>
                                      </p:cBhvr>
                                      <p:tavLst>
                                        <p:tav tm="0">
                                          <p:val>
                                            <p:strVal val="0-#ppt_w/2"/>
                                          </p:val>
                                        </p:tav>
                                        <p:tav tm="100000">
                                          <p:val>
                                            <p:strVal val="#ppt_x"/>
                                          </p:val>
                                        </p:tav>
                                      </p:tavLst>
                                    </p:anim>
                                    <p:anim calcmode="lin" valueType="num">
                                      <p:cBhvr additive="base">
                                        <p:cTn id="68" dur="5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43013"/>
                                        </p:tgtEl>
                                        <p:attrNameLst>
                                          <p:attrName>style.visibility</p:attrName>
                                        </p:attrNameLst>
                                      </p:cBhvr>
                                      <p:to>
                                        <p:strVal val="visible"/>
                                      </p:to>
                                    </p:set>
                                    <p:anim calcmode="lin" valueType="num">
                                      <p:cBhvr additive="base">
                                        <p:cTn id="73" dur="500" fill="hold"/>
                                        <p:tgtEl>
                                          <p:spTgt spid="43013"/>
                                        </p:tgtEl>
                                        <p:attrNameLst>
                                          <p:attrName>ppt_x</p:attrName>
                                        </p:attrNameLst>
                                      </p:cBhvr>
                                      <p:tavLst>
                                        <p:tav tm="0">
                                          <p:val>
                                            <p:strVal val="0-#ppt_w/2"/>
                                          </p:val>
                                        </p:tav>
                                        <p:tav tm="100000">
                                          <p:val>
                                            <p:strVal val="#ppt_x"/>
                                          </p:val>
                                        </p:tav>
                                      </p:tavLst>
                                    </p:anim>
                                    <p:anim calcmode="lin" valueType="num">
                                      <p:cBhvr additive="base">
                                        <p:cTn id="74" dur="500" fill="hold"/>
                                        <p:tgtEl>
                                          <p:spTgt spid="43013"/>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43014"/>
                                        </p:tgtEl>
                                        <p:attrNameLst>
                                          <p:attrName>style.visibility</p:attrName>
                                        </p:attrNameLst>
                                      </p:cBhvr>
                                      <p:to>
                                        <p:strVal val="visible"/>
                                      </p:to>
                                    </p:set>
                                    <p:anim calcmode="lin" valueType="num">
                                      <p:cBhvr additive="base">
                                        <p:cTn id="79" dur="500" fill="hold"/>
                                        <p:tgtEl>
                                          <p:spTgt spid="43014"/>
                                        </p:tgtEl>
                                        <p:attrNameLst>
                                          <p:attrName>ppt_x</p:attrName>
                                        </p:attrNameLst>
                                      </p:cBhvr>
                                      <p:tavLst>
                                        <p:tav tm="0">
                                          <p:val>
                                            <p:strVal val="0-#ppt_w/2"/>
                                          </p:val>
                                        </p:tav>
                                        <p:tav tm="100000">
                                          <p:val>
                                            <p:strVal val="#ppt_x"/>
                                          </p:val>
                                        </p:tav>
                                      </p:tavLst>
                                    </p:anim>
                                    <p:anim calcmode="lin" valueType="num">
                                      <p:cBhvr additive="base">
                                        <p:cTn id="80" dur="500" fill="hold"/>
                                        <p:tgtEl>
                                          <p:spTgt spid="43014"/>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grpId="0" nodeType="clickEffect">
                                  <p:stCondLst>
                                    <p:cond delay="0"/>
                                  </p:stCondLst>
                                  <p:childTnLst>
                                    <p:set>
                                      <p:cBhvr>
                                        <p:cTn id="84" dur="1" fill="hold">
                                          <p:stCondLst>
                                            <p:cond delay="0"/>
                                          </p:stCondLst>
                                        </p:cTn>
                                        <p:tgtEl>
                                          <p:spTgt spid="43015"/>
                                        </p:tgtEl>
                                        <p:attrNameLst>
                                          <p:attrName>style.visibility</p:attrName>
                                        </p:attrNameLst>
                                      </p:cBhvr>
                                      <p:to>
                                        <p:strVal val="visible"/>
                                      </p:to>
                                    </p:set>
                                    <p:anim calcmode="lin" valueType="num">
                                      <p:cBhvr additive="base">
                                        <p:cTn id="85" dur="500" fill="hold"/>
                                        <p:tgtEl>
                                          <p:spTgt spid="43015"/>
                                        </p:tgtEl>
                                        <p:attrNameLst>
                                          <p:attrName>ppt_x</p:attrName>
                                        </p:attrNameLst>
                                      </p:cBhvr>
                                      <p:tavLst>
                                        <p:tav tm="0">
                                          <p:val>
                                            <p:strVal val="0-#ppt_w/2"/>
                                          </p:val>
                                        </p:tav>
                                        <p:tav tm="100000">
                                          <p:val>
                                            <p:strVal val="#ppt_x"/>
                                          </p:val>
                                        </p:tav>
                                      </p:tavLst>
                                    </p:anim>
                                    <p:anim calcmode="lin" valueType="num">
                                      <p:cBhvr additive="base">
                                        <p:cTn id="86" dur="500" fill="hold"/>
                                        <p:tgtEl>
                                          <p:spTgt spid="43015"/>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43016"/>
                                        </p:tgtEl>
                                        <p:attrNameLst>
                                          <p:attrName>style.visibility</p:attrName>
                                        </p:attrNameLst>
                                      </p:cBhvr>
                                      <p:to>
                                        <p:strVal val="visible"/>
                                      </p:to>
                                    </p:set>
                                    <p:anim calcmode="lin" valueType="num">
                                      <p:cBhvr additive="base">
                                        <p:cTn id="91" dur="500" fill="hold"/>
                                        <p:tgtEl>
                                          <p:spTgt spid="43016"/>
                                        </p:tgtEl>
                                        <p:attrNameLst>
                                          <p:attrName>ppt_x</p:attrName>
                                        </p:attrNameLst>
                                      </p:cBhvr>
                                      <p:tavLst>
                                        <p:tav tm="0">
                                          <p:val>
                                            <p:strVal val="0-#ppt_w/2"/>
                                          </p:val>
                                        </p:tav>
                                        <p:tav tm="100000">
                                          <p:val>
                                            <p:strVal val="#ppt_x"/>
                                          </p:val>
                                        </p:tav>
                                      </p:tavLst>
                                    </p:anim>
                                    <p:anim calcmode="lin" valueType="num">
                                      <p:cBhvr additive="base">
                                        <p:cTn id="92" dur="500" fill="hold"/>
                                        <p:tgtEl>
                                          <p:spTgt spid="430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animBg="1" autoUpdateAnimBg="0"/>
      <p:bldP spid="43012" grpId="0" animBg="1" autoUpdateAnimBg="0"/>
      <p:bldP spid="43013" grpId="0" animBg="1" autoUpdateAnimBg="0"/>
      <p:bldP spid="43014" grpId="0" animBg="1" autoUpdateAnimBg="0"/>
      <p:bldP spid="43015" grpId="0" animBg="1" autoUpdateAnimBg="0"/>
      <p:bldP spid="43016" grpId="0" animBg="1" autoUpdateAnimBg="0"/>
      <p:bldP spid="43017" grpId="0" animBg="1" autoUpdateAnimBg="0"/>
      <p:bldP spid="43018" grpId="0" animBg="1"/>
      <p:bldP spid="43019" grpId="0" animBg="1" autoUpdateAnimBg="0"/>
      <p:bldP spid="43020" grpId="0" animBg="1" autoUpdateAnimBg="0"/>
      <p:bldP spid="43021" grpId="0" animBg="1"/>
      <p:bldP spid="43022" grpId="0" animBg="1" autoUpdateAnimBg="0"/>
      <p:bldP spid="43023" grpId="0" animBg="1"/>
      <p:bldP spid="43024" grpId="0" animBg="1"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WordArt 2"/>
          <p:cNvSpPr>
            <a:spLocks noChangeArrowheads="1" noChangeShapeType="1" noTextEdit="1"/>
          </p:cNvSpPr>
          <p:nvPr/>
        </p:nvSpPr>
        <p:spPr bwMode="auto">
          <a:xfrm>
            <a:off x="1116013" y="1700213"/>
            <a:ext cx="6985000" cy="1981200"/>
          </a:xfrm>
          <a:prstGeom prst="rect">
            <a:avLst/>
          </a:prstGeom>
        </p:spPr>
        <p:txBody>
          <a:bodyPr wrap="none" fromWordArt="1">
            <a:prstTxWarp prst="textPlain">
              <a:avLst>
                <a:gd name="adj" fmla="val 50000"/>
              </a:avLst>
            </a:prstTxWarp>
          </a:bodyPr>
          <a:lstStyle/>
          <a:p>
            <a:pPr algn="ctr"/>
            <a:r>
              <a:rPr lang="it-IT"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Esempio di</a:t>
            </a:r>
          </a:p>
          <a:p>
            <a:pPr algn="ctr"/>
            <a:r>
              <a:rPr lang="it-IT" sz="3600" kern="10">
                <a:ln w="12700" cap="sq">
                  <a:solidFill>
                    <a:srgbClr val="EAEAEA"/>
                  </a:solidFill>
                  <a:round/>
                  <a:headEnd type="none" w="sm" len="sm"/>
                  <a:tailEnd type="none" w="sm" len="sm"/>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outerShdw>
                </a:effectLst>
                <a:latin typeface="Arial Black"/>
              </a:rPr>
              <a:t>carte</a:t>
            </a:r>
          </a:p>
        </p:txBody>
      </p:sp>
    </p:spTree>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14375" y="428625"/>
            <a:ext cx="7772400" cy="1357313"/>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latin typeface="Tempus Sans ITC" pitchFamily="82" charset="0"/>
              </a:rPr>
              <a:t>Precursori del cognitivismo</a:t>
            </a:r>
            <a:br>
              <a:rPr lang="it-IT" sz="2500" dirty="0" smtClean="0">
                <a:latin typeface="Tempus Sans ITC" pitchFamily="82" charset="0"/>
              </a:rPr>
            </a:br>
            <a:endParaRPr lang="it-IT" sz="2500" b="1" dirty="0" smtClean="0">
              <a:solidFill>
                <a:srgbClr val="FF3300"/>
              </a:solidFill>
              <a:effectLst>
                <a:outerShdw blurRad="38100" dist="38100" dir="2700000" algn="tl">
                  <a:srgbClr val="C0C0C0"/>
                </a:outerShdw>
              </a:effectLst>
              <a:latin typeface="Tempus Sans ITC" pitchFamily="82" charset="0"/>
            </a:endParaRPr>
          </a:p>
        </p:txBody>
      </p:sp>
      <p:sp>
        <p:nvSpPr>
          <p:cNvPr id="16387" name="Rettangolo 3"/>
          <p:cNvSpPr>
            <a:spLocks noChangeArrowheads="1"/>
          </p:cNvSpPr>
          <p:nvPr/>
        </p:nvSpPr>
        <p:spPr bwMode="auto">
          <a:xfrm>
            <a:off x="642938" y="1928813"/>
            <a:ext cx="8143875" cy="3786187"/>
          </a:xfrm>
          <a:prstGeom prst="rect">
            <a:avLst/>
          </a:prstGeom>
          <a:noFill/>
          <a:ln w="9525">
            <a:noFill/>
            <a:miter lim="800000"/>
            <a:headEnd/>
            <a:tailEnd/>
          </a:ln>
        </p:spPr>
        <p:txBody>
          <a:bodyPr>
            <a:spAutoFit/>
          </a:bodyPr>
          <a:lstStyle/>
          <a:p>
            <a:pPr>
              <a:buFont typeface="Arial" charset="0"/>
              <a:buChar char="•"/>
            </a:pPr>
            <a:r>
              <a:rPr lang="it-IT" sz="2000" b="0"/>
              <a:t> 	</a:t>
            </a:r>
            <a:r>
              <a:rPr lang="it-IT" sz="2000"/>
              <a:t>STOICISMO</a:t>
            </a:r>
            <a:r>
              <a:rPr lang="it-IT" sz="2000" b="0"/>
              <a:t> (IV sec AC)</a:t>
            </a:r>
          </a:p>
          <a:p>
            <a:r>
              <a:rPr lang="it-IT" sz="2000" b="0"/>
              <a:t>	gli stoici ritenevano che gli umori fossero correlati al modo in 	cui 	noi percepiamo gli eventi e non agli eventi in se stessi.</a:t>
            </a:r>
          </a:p>
          <a:p>
            <a:endParaRPr lang="it-IT" sz="2000" b="0"/>
          </a:p>
          <a:p>
            <a:pPr>
              <a:buFont typeface="Arial" charset="0"/>
              <a:buChar char="•"/>
            </a:pPr>
            <a:r>
              <a:rPr lang="it-IT" sz="2000" b="0"/>
              <a:t> 	</a:t>
            </a:r>
            <a:r>
              <a:rPr lang="it-IT" sz="2000"/>
              <a:t>EPITTETO</a:t>
            </a:r>
            <a:r>
              <a:rPr lang="it-IT" sz="2000" b="0"/>
              <a:t> (I sec DC) </a:t>
            </a:r>
          </a:p>
          <a:p>
            <a:r>
              <a:rPr lang="it-IT" sz="2000" b="0"/>
              <a:t>	Il filosofo scrisse nell’</a:t>
            </a:r>
            <a:r>
              <a:rPr lang="it-IT" sz="2000" b="0" i="1"/>
              <a:t>Enchiridion: </a:t>
            </a:r>
            <a:r>
              <a:rPr lang="it-IT" sz="2000" b="0"/>
              <a:t>“</a:t>
            </a:r>
            <a:r>
              <a:rPr lang="it-IT" sz="2000" b="0" i="1"/>
              <a:t>Gli uomini sono 	disturbati non 	alle cose, ma dalla visione che hanno di esse</a:t>
            </a:r>
            <a:r>
              <a:rPr lang="it-IT" sz="2000" b="0"/>
              <a:t>”.</a:t>
            </a:r>
          </a:p>
          <a:p>
            <a:endParaRPr lang="it-IT" sz="2000" b="0"/>
          </a:p>
          <a:p>
            <a:pPr>
              <a:buFont typeface="Arial" charset="0"/>
              <a:buChar char="•"/>
            </a:pPr>
            <a:r>
              <a:rPr lang="it-IT" sz="2000" b="0"/>
              <a:t>	</a:t>
            </a:r>
            <a:r>
              <a:rPr lang="it-IT" sz="2000"/>
              <a:t>Il TAOISMO ed il BUDDISMO</a:t>
            </a:r>
          </a:p>
          <a:p>
            <a:pPr algn="just"/>
            <a:r>
              <a:rPr lang="it-IT" sz="2000" b="0"/>
              <a:t>	Entrambe le religioni pongono l’accento sul fatto che le 	emozioni umane si basano sulle idee e che, cambiando le idee, 	possono cambiare anche le emozioni.</a:t>
            </a:r>
          </a:p>
        </p:txBody>
      </p:sp>
    </p:spTree>
  </p:cSld>
  <p:clrMapOvr>
    <a:masterClrMapping/>
  </p:clrMapOvr>
  <p:transition>
    <p:random/>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r>
              <a:rPr lang="it-IT" smtClean="0"/>
              <a:t>Esempio 1: carta 2</a:t>
            </a:r>
          </a:p>
        </p:txBody>
      </p:sp>
      <p:pic>
        <p:nvPicPr>
          <p:cNvPr id="107523" name="Picture 3"/>
          <p:cNvPicPr>
            <a:picLocks noGrp="1" noChangeAspect="1" noChangeArrowheads="1"/>
          </p:cNvPicPr>
          <p:nvPr>
            <p:ph sz="half" idx="1"/>
          </p:nvPr>
        </p:nvPicPr>
        <p:blipFill>
          <a:blip r:embed="rId3">
            <a:lum contrast="20000"/>
          </a:blip>
          <a:srcRect/>
          <a:stretch>
            <a:fillRect/>
          </a:stretch>
        </p:blipFill>
        <p:spPr>
          <a:xfrm>
            <a:off x="7680325" y="28575"/>
            <a:ext cx="1131888" cy="1628775"/>
          </a:xfrm>
          <a:noFill/>
        </p:spPr>
      </p:pic>
      <p:sp>
        <p:nvSpPr>
          <p:cNvPr id="107524" name="Rectangle 4"/>
          <p:cNvSpPr>
            <a:spLocks noChangeArrowheads="1"/>
          </p:cNvSpPr>
          <p:nvPr/>
        </p:nvSpPr>
        <p:spPr bwMode="auto">
          <a:xfrm>
            <a:off x="609600" y="1752600"/>
            <a:ext cx="8153400" cy="2282825"/>
          </a:xfrm>
          <a:prstGeom prst="rect">
            <a:avLst/>
          </a:prstGeom>
          <a:noFill/>
          <a:ln w="9525">
            <a:noFill/>
            <a:miter lim="800000"/>
            <a:headEnd/>
            <a:tailEnd/>
          </a:ln>
        </p:spPr>
        <p:txBody>
          <a:bodyPr>
            <a:spAutoFit/>
          </a:bodyPr>
          <a:lstStyle/>
          <a:p>
            <a:r>
              <a:rPr lang="en-US" b="0">
                <a:latin typeface="Arial" charset="0"/>
              </a:rPr>
              <a:t>Michael ha appena costatato una macchia su un libro d’occasione che ha comprato un mese fa e di cui ha incominciato la lettura tre giorni fa.</a:t>
            </a:r>
          </a:p>
          <a:p>
            <a:pPr eaLnBrk="0" hangingPunct="0"/>
            <a:r>
              <a:rPr lang="en-US" b="0">
                <a:latin typeface="Arial" charset="0"/>
              </a:rPr>
              <a:t> </a:t>
            </a:r>
          </a:p>
          <a:p>
            <a:pPr eaLnBrk="0" hangingPunct="0"/>
            <a:r>
              <a:rPr lang="fr-FR" b="0">
                <a:latin typeface="Arial" charset="0"/>
              </a:rPr>
              <a:t>Pensa che sua mamma abbia toccato il libro mentre lo aiutava a fare le pulizie</a:t>
            </a:r>
            <a:r>
              <a:rPr lang="en-US" sz="1000" b="0">
                <a:latin typeface="Arial" charset="0"/>
              </a:rPr>
              <a:t> </a:t>
            </a:r>
            <a:endParaRPr lang="en-US" sz="1800" b="0">
              <a:latin typeface="Arial" charset="0"/>
            </a:endParaRPr>
          </a:p>
        </p:txBody>
      </p:sp>
      <p:sp>
        <p:nvSpPr>
          <p:cNvPr id="107525" name="Rectangle 5"/>
          <p:cNvSpPr>
            <a:spLocks noGrp="1" noChangeArrowheads="1"/>
          </p:cNvSpPr>
          <p:nvPr>
            <p:ph sz="quarter" idx="3"/>
          </p:nvPr>
        </p:nvSpPr>
        <p:spPr>
          <a:xfrm>
            <a:off x="890588" y="4583113"/>
            <a:ext cx="7567612" cy="1455737"/>
          </a:xfrm>
        </p:spPr>
        <p:txBody>
          <a:bodyPr/>
          <a:lstStyle/>
          <a:p>
            <a:pPr eaLnBrk="1" hangingPunct="1">
              <a:buFontTx/>
              <a:buNone/>
            </a:pPr>
            <a:r>
              <a:rPr lang="fr-FR" sz="2000" u="sng" smtClean="0">
                <a:latin typeface="Arial" charset="0"/>
              </a:rPr>
              <a:t>Obiettivo</a:t>
            </a:r>
            <a:r>
              <a:rPr lang="fr-FR" sz="2000" smtClean="0">
                <a:latin typeface="Arial" charset="0"/>
              </a:rPr>
              <a:t>:         </a:t>
            </a:r>
          </a:p>
          <a:p>
            <a:pPr eaLnBrk="1" hangingPunct="1">
              <a:buFontTx/>
              <a:buChar char="-"/>
            </a:pPr>
            <a:r>
              <a:rPr lang="fr-FR" sz="2000" smtClean="0">
                <a:latin typeface="Arial" charset="0"/>
              </a:rPr>
              <a:t>Situazione</a:t>
            </a:r>
          </a:p>
          <a:p>
            <a:pPr eaLnBrk="1" hangingPunct="1">
              <a:buFontTx/>
              <a:buChar char="-"/>
            </a:pPr>
            <a:r>
              <a:rPr lang="fr-FR" sz="2000" smtClean="0">
                <a:latin typeface="Arial" charset="0"/>
              </a:rPr>
              <a:t>Ipotesi di Michael</a:t>
            </a:r>
          </a:p>
          <a:p>
            <a:pPr eaLnBrk="1" hangingPunct="1">
              <a:buFontTx/>
              <a:buChar char="-"/>
            </a:pPr>
            <a:r>
              <a:rPr lang="fr-FR" sz="2000" smtClean="0">
                <a:latin typeface="Arial" charset="0"/>
              </a:rPr>
              <a:t>Modo di verifica dell’ipotesi</a:t>
            </a:r>
          </a:p>
          <a:p>
            <a:pPr eaLnBrk="1" hangingPunct="1">
              <a:buFontTx/>
              <a:buChar char="-"/>
            </a:pPr>
            <a:r>
              <a:rPr lang="fr-FR" sz="2000" smtClean="0">
                <a:latin typeface="Arial" charset="0"/>
              </a:rPr>
              <a:t>Altre ipotesi</a:t>
            </a:r>
            <a:r>
              <a:rPr lang="fr-FR" sz="2000" smtClean="0"/>
              <a:t> </a:t>
            </a:r>
          </a:p>
        </p:txBody>
      </p:sp>
    </p:spTree>
  </p:cSld>
  <p:clrMapOvr>
    <a:masterClrMapping/>
  </p:clrMapOvr>
  <p:transition>
    <p:random/>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4213" y="260350"/>
            <a:ext cx="7772400" cy="1143000"/>
          </a:xfrm>
        </p:spPr>
        <p:txBody>
          <a:bodyPr/>
          <a:lstStyle/>
          <a:p>
            <a:pPr eaLnBrk="1" hangingPunct="1"/>
            <a:r>
              <a:rPr lang="it-IT" smtClean="0"/>
              <a:t>Esempio 1: carta 2</a:t>
            </a:r>
          </a:p>
        </p:txBody>
      </p:sp>
      <p:pic>
        <p:nvPicPr>
          <p:cNvPr id="108547" name="Picture 3"/>
          <p:cNvPicPr>
            <a:picLocks noGrp="1" noChangeAspect="1" noChangeArrowheads="1"/>
          </p:cNvPicPr>
          <p:nvPr>
            <p:ph sz="half" idx="1"/>
          </p:nvPr>
        </p:nvPicPr>
        <p:blipFill>
          <a:blip r:embed="rId3">
            <a:lum contrast="20000"/>
          </a:blip>
          <a:srcRect/>
          <a:stretch>
            <a:fillRect/>
          </a:stretch>
        </p:blipFill>
        <p:spPr>
          <a:xfrm>
            <a:off x="2378075" y="1484313"/>
            <a:ext cx="4392613" cy="4968875"/>
          </a:xfrm>
          <a:noFill/>
        </p:spPr>
      </p:pic>
    </p:spTree>
  </p:cSld>
  <p:clrMapOvr>
    <a:masterClrMapping/>
  </p:clrMapOvr>
  <p:transition>
    <p:random/>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Rectangle 4"/>
          <p:cNvSpPr>
            <a:spLocks noChangeArrowheads="1"/>
          </p:cNvSpPr>
          <p:nvPr/>
        </p:nvSpPr>
        <p:spPr bwMode="auto">
          <a:xfrm>
            <a:off x="533400" y="1752600"/>
            <a:ext cx="8610600" cy="4476750"/>
          </a:xfrm>
          <a:prstGeom prst="rect">
            <a:avLst/>
          </a:prstGeom>
          <a:noFill/>
          <a:ln w="9525">
            <a:noFill/>
            <a:miter lim="800000"/>
            <a:headEnd/>
            <a:tailEnd/>
          </a:ln>
        </p:spPr>
        <p:txBody>
          <a:bodyPr>
            <a:spAutoFit/>
          </a:bodyPr>
          <a:lstStyle/>
          <a:p>
            <a:pPr marL="342900" indent="-342900"/>
            <a:r>
              <a:rPr lang="en-US" b="0">
                <a:latin typeface="Arial" charset="0"/>
              </a:rPr>
              <a:t>Michael e Davide decidono di comprarsi ciascuno un gelato</a:t>
            </a:r>
          </a:p>
          <a:p>
            <a:pPr marL="342900" indent="-342900"/>
            <a:r>
              <a:rPr lang="en-US" b="0">
                <a:latin typeface="Arial" charset="0"/>
              </a:rPr>
              <a:t>alla vaniglia.</a:t>
            </a:r>
          </a:p>
          <a:p>
            <a:pPr marL="342900" indent="-342900" eaLnBrk="0" hangingPunct="0"/>
            <a:r>
              <a:rPr lang="en-US" b="0">
                <a:latin typeface="Arial" charset="0"/>
              </a:rPr>
              <a:t>Michael, assaggiandolo, si dice: “ Hum, come è buono!”</a:t>
            </a:r>
          </a:p>
          <a:p>
            <a:pPr marL="342900" indent="-342900" eaLnBrk="0" hangingPunct="0"/>
            <a:r>
              <a:rPr lang="en-US" b="0">
                <a:latin typeface="Arial" charset="0"/>
              </a:rPr>
              <a:t>Nello stesso momento, Davide gli dice: “Ah! Che buono</a:t>
            </a:r>
          </a:p>
          <a:p>
            <a:pPr marL="342900" indent="-342900" eaLnBrk="0" hangingPunct="0"/>
            <a:r>
              <a:rPr lang="en-US" b="0">
                <a:latin typeface="Arial" charset="0"/>
              </a:rPr>
              <a:t>questo gelato.”</a:t>
            </a:r>
          </a:p>
          <a:p>
            <a:pPr marL="342900" indent="-342900" eaLnBrk="0" hangingPunct="0"/>
            <a:r>
              <a:rPr lang="fr-FR" b="0">
                <a:latin typeface="Arial" charset="0"/>
              </a:rPr>
              <a:t>Michael si dice: “Legge nei miei pensieri.”</a:t>
            </a:r>
            <a:r>
              <a:rPr lang="en-US" b="0">
                <a:latin typeface="Arial" charset="0"/>
              </a:rPr>
              <a:t> </a:t>
            </a:r>
          </a:p>
          <a:p>
            <a:pPr marL="342900" indent="-342900" eaLnBrk="0" hangingPunct="0"/>
            <a:endParaRPr lang="en-US" b="0">
              <a:latin typeface="Arial" charset="0"/>
            </a:endParaRPr>
          </a:p>
          <a:p>
            <a:pPr marL="342900" indent="-342900" eaLnBrk="0" hangingPunct="0"/>
            <a:r>
              <a:rPr lang="en-US" sz="2000" b="0" u="sng">
                <a:latin typeface="Arial" charset="0"/>
              </a:rPr>
              <a:t>Obiettivo: </a:t>
            </a:r>
          </a:p>
          <a:p>
            <a:pPr marL="342900" indent="-342900" eaLnBrk="0" hangingPunct="0"/>
            <a:endParaRPr lang="en-US" sz="2000" b="0">
              <a:latin typeface="Arial" charset="0"/>
            </a:endParaRPr>
          </a:p>
          <a:p>
            <a:pPr marL="342900" indent="-342900" eaLnBrk="0" hangingPunct="0">
              <a:buFontTx/>
              <a:buChar char="-"/>
            </a:pPr>
            <a:r>
              <a:rPr lang="en-US" sz="2000" b="0">
                <a:latin typeface="Arial" charset="0"/>
              </a:rPr>
              <a:t>Situazione</a:t>
            </a:r>
          </a:p>
          <a:p>
            <a:pPr marL="342900" indent="-342900" eaLnBrk="0" hangingPunct="0">
              <a:buFontTx/>
              <a:buChar char="-"/>
            </a:pPr>
            <a:r>
              <a:rPr lang="en-US" sz="2000" b="0">
                <a:latin typeface="Arial" charset="0"/>
              </a:rPr>
              <a:t>Ipotesi di Michael</a:t>
            </a:r>
          </a:p>
          <a:p>
            <a:pPr marL="342900" indent="-342900" eaLnBrk="0" hangingPunct="0">
              <a:buFontTx/>
              <a:buChar char="-"/>
            </a:pPr>
            <a:r>
              <a:rPr lang="en-US" sz="2000" b="0">
                <a:latin typeface="Arial" charset="0"/>
              </a:rPr>
              <a:t>Come è arrivato Michael a questa ipotesi?</a:t>
            </a:r>
          </a:p>
          <a:p>
            <a:pPr marL="342900" indent="-342900" eaLnBrk="0" hangingPunct="0">
              <a:buFontTx/>
              <a:buChar char="-"/>
            </a:pPr>
            <a:r>
              <a:rPr lang="en-US" sz="2000" b="0">
                <a:latin typeface="Arial" charset="0"/>
              </a:rPr>
              <a:t>Altre ipotesi</a:t>
            </a:r>
          </a:p>
        </p:txBody>
      </p:sp>
      <p:sp>
        <p:nvSpPr>
          <p:cNvPr id="109571" name="Rectangle 2"/>
          <p:cNvSpPr>
            <a:spLocks noGrp="1" noChangeArrowheads="1"/>
          </p:cNvSpPr>
          <p:nvPr>
            <p:ph type="title"/>
          </p:nvPr>
        </p:nvSpPr>
        <p:spPr/>
        <p:txBody>
          <a:bodyPr/>
          <a:lstStyle/>
          <a:p>
            <a:pPr eaLnBrk="1" hangingPunct="1"/>
            <a:r>
              <a:rPr lang="it-IT" smtClean="0"/>
              <a:t>Esempio 2: carta 51</a:t>
            </a:r>
          </a:p>
        </p:txBody>
      </p:sp>
      <p:pic>
        <p:nvPicPr>
          <p:cNvPr id="109572" name="Picture 5"/>
          <p:cNvPicPr>
            <a:picLocks noGrp="1" noChangeAspect="1" noChangeArrowheads="1"/>
          </p:cNvPicPr>
          <p:nvPr>
            <p:ph sz="half" idx="2"/>
          </p:nvPr>
        </p:nvPicPr>
        <p:blipFill>
          <a:blip r:embed="rId3">
            <a:lum contrast="20000"/>
          </a:blip>
          <a:srcRect/>
          <a:stretch>
            <a:fillRect/>
          </a:stretch>
        </p:blipFill>
        <p:spPr>
          <a:xfrm>
            <a:off x="7596188" y="115888"/>
            <a:ext cx="1376362" cy="1663700"/>
          </a:xfrm>
          <a:noFill/>
        </p:spPr>
      </p:pic>
    </p:spTree>
  </p:cSld>
  <p:clrMapOvr>
    <a:masterClrMapping/>
  </p:clrMapOvr>
  <p:transition>
    <p:random/>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3"/>
          <p:cNvSpPr>
            <a:spLocks noGrp="1" noChangeArrowheads="1"/>
          </p:cNvSpPr>
          <p:nvPr>
            <p:ph type="title"/>
          </p:nvPr>
        </p:nvSpPr>
        <p:spPr>
          <a:xfrm>
            <a:off x="900113" y="188913"/>
            <a:ext cx="7772400" cy="792162"/>
          </a:xfrm>
        </p:spPr>
        <p:txBody>
          <a:bodyPr/>
          <a:lstStyle/>
          <a:p>
            <a:pPr eaLnBrk="1" hangingPunct="1"/>
            <a:r>
              <a:rPr lang="it-IT" smtClean="0"/>
              <a:t>Esempio 2: carta 51</a:t>
            </a:r>
          </a:p>
        </p:txBody>
      </p:sp>
      <p:pic>
        <p:nvPicPr>
          <p:cNvPr id="110595" name="Picture 4"/>
          <p:cNvPicPr>
            <a:picLocks noGrp="1" noChangeAspect="1" noChangeArrowheads="1"/>
          </p:cNvPicPr>
          <p:nvPr>
            <p:ph sz="half" idx="2"/>
          </p:nvPr>
        </p:nvPicPr>
        <p:blipFill>
          <a:blip r:embed="rId3">
            <a:lum contrast="20000"/>
          </a:blip>
          <a:srcRect/>
          <a:stretch>
            <a:fillRect/>
          </a:stretch>
        </p:blipFill>
        <p:spPr>
          <a:xfrm>
            <a:off x="2555875" y="1125538"/>
            <a:ext cx="4608513" cy="5256212"/>
          </a:xfrm>
          <a:noFill/>
        </p:spPr>
      </p:pic>
    </p:spTree>
  </p:cSld>
  <p:clrMapOvr>
    <a:masterClrMapping/>
  </p:clrMapOvr>
  <p:transition>
    <p:random/>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2466" name="Object 2"/>
          <p:cNvGraphicFramePr>
            <a:graphicFrameLocks noChangeAspect="1"/>
          </p:cNvGraphicFramePr>
          <p:nvPr/>
        </p:nvGraphicFramePr>
        <p:xfrm>
          <a:off x="609600" y="692150"/>
          <a:ext cx="7924800" cy="5556250"/>
        </p:xfrm>
        <a:graphic>
          <a:graphicData uri="http://schemas.openxmlformats.org/presentationml/2006/ole">
            <p:oleObj spid="_x0000_s3074" name="Image" r:id="rId3" imgW="6057143" imgH="4787302" progId="">
              <p:embed/>
            </p:oleObj>
          </a:graphicData>
        </a:graphic>
      </p:graphicFrame>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2000"/>
                                  </p:stCondLst>
                                  <p:childTnLst>
                                    <p:set>
                                      <p:cBhvr>
                                        <p:cTn id="6" dur="1" fill="hold">
                                          <p:stCondLst>
                                            <p:cond delay="0"/>
                                          </p:stCondLst>
                                        </p:cTn>
                                        <p:tgtEl>
                                          <p:spTgt spid="62466"/>
                                        </p:tgtEl>
                                        <p:attrNameLst>
                                          <p:attrName>style.visibility</p:attrName>
                                        </p:attrNameLst>
                                      </p:cBhvr>
                                      <p:to>
                                        <p:strVal val="visible"/>
                                      </p:to>
                                    </p:set>
                                    <p:animEffect transition="in" filter="checkerboard(across)">
                                      <p:cBhvr>
                                        <p:cTn id="7" dur="500"/>
                                        <p:tgtEl>
                                          <p:spTgt spid="624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4"/>
          <p:cNvSpPr>
            <a:spLocks noChangeArrowheads="1"/>
          </p:cNvSpPr>
          <p:nvPr/>
        </p:nvSpPr>
        <p:spPr bwMode="auto">
          <a:xfrm>
            <a:off x="827088" y="2060575"/>
            <a:ext cx="7772400" cy="792163"/>
          </a:xfrm>
          <a:prstGeom prst="rect">
            <a:avLst/>
          </a:prstGeom>
          <a:noFill/>
          <a:ln w="9525">
            <a:noFill/>
            <a:miter lim="800000"/>
            <a:headEnd/>
            <a:tailEnd/>
          </a:ln>
          <a:effectLst/>
        </p:spPr>
        <p:txBody>
          <a:bodyPr anchor="ctr"/>
          <a:lstStyle/>
          <a:p>
            <a:pPr algn="ctr">
              <a:defRPr/>
            </a:pPr>
            <a:r>
              <a:rPr lang="it-IT" sz="3200">
                <a:solidFill>
                  <a:srgbClr val="FF3300"/>
                </a:solidFill>
                <a:effectLst>
                  <a:outerShdw blurRad="38100" dist="38100" dir="2700000" algn="tl">
                    <a:srgbClr val="C0C0C0"/>
                  </a:outerShdw>
                </a:effectLst>
                <a:latin typeface="Tempus Sans ITC" pitchFamily="82" charset="0"/>
              </a:rPr>
              <a:t>Gioco da tavolo sui disturbi d’ansia</a:t>
            </a:r>
          </a:p>
        </p:txBody>
      </p:sp>
      <p:sp>
        <p:nvSpPr>
          <p:cNvPr id="111619" name="Text Box 5"/>
          <p:cNvSpPr txBox="1">
            <a:spLocks noChangeArrowheads="1"/>
          </p:cNvSpPr>
          <p:nvPr/>
        </p:nvSpPr>
        <p:spPr bwMode="auto">
          <a:xfrm>
            <a:off x="3132138" y="2997200"/>
            <a:ext cx="3095625" cy="336550"/>
          </a:xfrm>
          <a:prstGeom prst="rect">
            <a:avLst/>
          </a:prstGeom>
          <a:noFill/>
          <a:ln w="9525">
            <a:noFill/>
            <a:miter lim="800000"/>
            <a:headEnd/>
            <a:tailEnd/>
          </a:ln>
        </p:spPr>
        <p:txBody>
          <a:bodyPr>
            <a:spAutoFit/>
          </a:bodyPr>
          <a:lstStyle/>
          <a:p>
            <a:pPr algn="ctr">
              <a:spcBef>
                <a:spcPct val="50000"/>
              </a:spcBef>
            </a:pPr>
            <a:r>
              <a:rPr lang="it-IT" sz="1600">
                <a:latin typeface="Tempus Sans ITC" pitchFamily="82" charset="0"/>
              </a:rPr>
              <a:t>Alberto Parabiaghi</a:t>
            </a:r>
          </a:p>
        </p:txBody>
      </p:sp>
    </p:spTree>
  </p:cSld>
  <p:clrMapOvr>
    <a:masterClrMapping/>
  </p:clrMapOvr>
  <p:transition>
    <p:random/>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42" name="Group 4"/>
          <p:cNvGrpSpPr>
            <a:grpSpLocks/>
          </p:cNvGrpSpPr>
          <p:nvPr/>
        </p:nvGrpSpPr>
        <p:grpSpPr bwMode="auto">
          <a:xfrm>
            <a:off x="1990725" y="1268413"/>
            <a:ext cx="5318125" cy="5184775"/>
            <a:chOff x="3474" y="954"/>
            <a:chExt cx="10260" cy="10080"/>
          </a:xfrm>
        </p:grpSpPr>
        <p:sp>
          <p:nvSpPr>
            <p:cNvPr id="112645" name="Oval 5"/>
            <p:cNvSpPr>
              <a:spLocks noChangeArrowheads="1"/>
            </p:cNvSpPr>
            <p:nvPr/>
          </p:nvSpPr>
          <p:spPr bwMode="auto">
            <a:xfrm>
              <a:off x="3474" y="954"/>
              <a:ext cx="10260" cy="10080"/>
            </a:xfrm>
            <a:prstGeom prst="ellipse">
              <a:avLst/>
            </a:prstGeom>
            <a:noFill/>
            <a:ln w="25400">
              <a:solidFill>
                <a:srgbClr val="000000"/>
              </a:solidFill>
              <a:prstDash val="sysDot"/>
              <a:round/>
              <a:headEnd/>
              <a:tailEnd/>
            </a:ln>
          </p:spPr>
          <p:txBody>
            <a:bodyPr/>
            <a:lstStyle/>
            <a:p>
              <a:endParaRPr lang="it-IT"/>
            </a:p>
          </p:txBody>
        </p:sp>
        <p:sp>
          <p:nvSpPr>
            <p:cNvPr id="112646" name="Line 6"/>
            <p:cNvSpPr>
              <a:spLocks noChangeShapeType="1"/>
            </p:cNvSpPr>
            <p:nvPr/>
          </p:nvSpPr>
          <p:spPr bwMode="auto">
            <a:xfrm>
              <a:off x="8654" y="954"/>
              <a:ext cx="0" cy="10080"/>
            </a:xfrm>
            <a:prstGeom prst="line">
              <a:avLst/>
            </a:prstGeom>
            <a:noFill/>
            <a:ln w="3175" cap="rnd">
              <a:solidFill>
                <a:srgbClr val="000000"/>
              </a:solidFill>
              <a:prstDash val="sysDot"/>
              <a:round/>
              <a:headEnd/>
              <a:tailEnd/>
            </a:ln>
          </p:spPr>
          <p:txBody>
            <a:bodyPr/>
            <a:lstStyle/>
            <a:p>
              <a:endParaRPr lang="it-IT"/>
            </a:p>
          </p:txBody>
        </p:sp>
        <p:sp>
          <p:nvSpPr>
            <p:cNvPr id="112647" name="Line 7"/>
            <p:cNvSpPr>
              <a:spLocks noChangeShapeType="1"/>
            </p:cNvSpPr>
            <p:nvPr/>
          </p:nvSpPr>
          <p:spPr bwMode="auto">
            <a:xfrm>
              <a:off x="3474" y="5994"/>
              <a:ext cx="10260" cy="0"/>
            </a:xfrm>
            <a:prstGeom prst="line">
              <a:avLst/>
            </a:prstGeom>
            <a:noFill/>
            <a:ln w="9525">
              <a:solidFill>
                <a:srgbClr val="000000"/>
              </a:solidFill>
              <a:round/>
              <a:headEnd/>
              <a:tailEnd/>
            </a:ln>
          </p:spPr>
          <p:txBody>
            <a:bodyPr/>
            <a:lstStyle/>
            <a:p>
              <a:endParaRPr lang="it-IT"/>
            </a:p>
          </p:txBody>
        </p:sp>
        <p:sp>
          <p:nvSpPr>
            <p:cNvPr id="112648" name="Line 8"/>
            <p:cNvSpPr>
              <a:spLocks noChangeShapeType="1"/>
            </p:cNvSpPr>
            <p:nvPr/>
          </p:nvSpPr>
          <p:spPr bwMode="auto">
            <a:xfrm flipV="1">
              <a:off x="6754" y="1314"/>
              <a:ext cx="3780" cy="9360"/>
            </a:xfrm>
            <a:prstGeom prst="line">
              <a:avLst/>
            </a:prstGeom>
            <a:noFill/>
            <a:ln w="9525">
              <a:solidFill>
                <a:srgbClr val="000000"/>
              </a:solidFill>
              <a:round/>
              <a:headEnd/>
              <a:tailEnd/>
            </a:ln>
          </p:spPr>
          <p:txBody>
            <a:bodyPr/>
            <a:lstStyle/>
            <a:p>
              <a:endParaRPr lang="it-IT"/>
            </a:p>
          </p:txBody>
        </p:sp>
        <p:sp>
          <p:nvSpPr>
            <p:cNvPr id="112649" name="Line 9"/>
            <p:cNvSpPr>
              <a:spLocks noChangeShapeType="1"/>
            </p:cNvSpPr>
            <p:nvPr/>
          </p:nvSpPr>
          <p:spPr bwMode="auto">
            <a:xfrm>
              <a:off x="6764" y="1314"/>
              <a:ext cx="3810" cy="9360"/>
            </a:xfrm>
            <a:prstGeom prst="line">
              <a:avLst/>
            </a:prstGeom>
            <a:noFill/>
            <a:ln w="9525">
              <a:solidFill>
                <a:srgbClr val="000000"/>
              </a:solidFill>
              <a:round/>
              <a:headEnd/>
              <a:tailEnd/>
            </a:ln>
          </p:spPr>
          <p:txBody>
            <a:bodyPr/>
            <a:lstStyle/>
            <a:p>
              <a:endParaRPr lang="it-IT"/>
            </a:p>
          </p:txBody>
        </p:sp>
        <p:sp>
          <p:nvSpPr>
            <p:cNvPr id="112650" name="Text Box 10"/>
            <p:cNvSpPr txBox="1">
              <a:spLocks noChangeArrowheads="1"/>
            </p:cNvSpPr>
            <p:nvPr/>
          </p:nvSpPr>
          <p:spPr bwMode="auto">
            <a:xfrm>
              <a:off x="7694" y="9054"/>
              <a:ext cx="1980" cy="540"/>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a:solidFill>
                  <a:srgbClr val="FF3300"/>
                </a:solidFill>
              </a:endParaRPr>
            </a:p>
          </p:txBody>
        </p:sp>
        <p:sp>
          <p:nvSpPr>
            <p:cNvPr id="112651" name="Text Box 11"/>
            <p:cNvSpPr txBox="1">
              <a:spLocks noChangeArrowheads="1"/>
            </p:cNvSpPr>
            <p:nvPr/>
          </p:nvSpPr>
          <p:spPr bwMode="auto">
            <a:xfrm>
              <a:off x="10494" y="3834"/>
              <a:ext cx="1980" cy="540"/>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2652" name="Text Box 12"/>
            <p:cNvSpPr txBox="1">
              <a:spLocks noChangeArrowheads="1"/>
            </p:cNvSpPr>
            <p:nvPr/>
          </p:nvSpPr>
          <p:spPr bwMode="auto">
            <a:xfrm>
              <a:off x="4914" y="3834"/>
              <a:ext cx="1980" cy="540"/>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2653" name="Text Box 13"/>
            <p:cNvSpPr txBox="1">
              <a:spLocks noChangeArrowheads="1"/>
            </p:cNvSpPr>
            <p:nvPr/>
          </p:nvSpPr>
          <p:spPr bwMode="auto">
            <a:xfrm>
              <a:off x="10494" y="7434"/>
              <a:ext cx="1980" cy="540"/>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2654" name="Text Box 14"/>
            <p:cNvSpPr txBox="1">
              <a:spLocks noChangeArrowheads="1"/>
            </p:cNvSpPr>
            <p:nvPr/>
          </p:nvSpPr>
          <p:spPr bwMode="auto">
            <a:xfrm>
              <a:off x="4554" y="7434"/>
              <a:ext cx="2880" cy="540"/>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2655" name="Text Box 15"/>
            <p:cNvSpPr txBox="1">
              <a:spLocks noChangeArrowheads="1"/>
            </p:cNvSpPr>
            <p:nvPr/>
          </p:nvSpPr>
          <p:spPr bwMode="auto">
            <a:xfrm>
              <a:off x="7014" y="1674"/>
              <a:ext cx="3240" cy="540"/>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112656" name="Line 16"/>
            <p:cNvSpPr>
              <a:spLocks noChangeShapeType="1"/>
            </p:cNvSpPr>
            <p:nvPr/>
          </p:nvSpPr>
          <p:spPr bwMode="auto">
            <a:xfrm>
              <a:off x="7584" y="3294"/>
              <a:ext cx="2160" cy="0"/>
            </a:xfrm>
            <a:prstGeom prst="line">
              <a:avLst/>
            </a:prstGeom>
            <a:noFill/>
            <a:ln w="3175" cap="rnd">
              <a:solidFill>
                <a:srgbClr val="000000"/>
              </a:solidFill>
              <a:prstDash val="sysDot"/>
              <a:round/>
              <a:headEnd/>
              <a:tailEnd/>
            </a:ln>
          </p:spPr>
          <p:txBody>
            <a:bodyPr/>
            <a:lstStyle/>
            <a:p>
              <a:endParaRPr lang="it-IT"/>
            </a:p>
          </p:txBody>
        </p:sp>
        <p:sp>
          <p:nvSpPr>
            <p:cNvPr id="112657" name="Line 17"/>
            <p:cNvSpPr>
              <a:spLocks noChangeShapeType="1"/>
            </p:cNvSpPr>
            <p:nvPr/>
          </p:nvSpPr>
          <p:spPr bwMode="auto">
            <a:xfrm>
              <a:off x="7964" y="4214"/>
              <a:ext cx="1390" cy="0"/>
            </a:xfrm>
            <a:prstGeom prst="line">
              <a:avLst/>
            </a:prstGeom>
            <a:noFill/>
            <a:ln w="3175" cap="rnd">
              <a:solidFill>
                <a:srgbClr val="000000"/>
              </a:solidFill>
              <a:prstDash val="sysDot"/>
              <a:round/>
              <a:headEnd/>
              <a:tailEnd/>
            </a:ln>
          </p:spPr>
          <p:txBody>
            <a:bodyPr/>
            <a:lstStyle/>
            <a:p>
              <a:endParaRPr lang="it-IT"/>
            </a:p>
          </p:txBody>
        </p:sp>
        <p:sp>
          <p:nvSpPr>
            <p:cNvPr id="112658" name="Text Box 18"/>
            <p:cNvSpPr txBox="1">
              <a:spLocks noChangeArrowheads="1"/>
            </p:cNvSpPr>
            <p:nvPr/>
          </p:nvSpPr>
          <p:spPr bwMode="auto">
            <a:xfrm>
              <a:off x="7614" y="3564"/>
              <a:ext cx="1080" cy="36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2659" name="Text Box 19"/>
            <p:cNvSpPr txBox="1">
              <a:spLocks noChangeArrowheads="1"/>
            </p:cNvSpPr>
            <p:nvPr/>
          </p:nvSpPr>
          <p:spPr bwMode="auto">
            <a:xfrm>
              <a:off x="8554" y="3564"/>
              <a:ext cx="1080" cy="36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2660" name="Text Box 20"/>
            <p:cNvSpPr txBox="1">
              <a:spLocks noChangeArrowheads="1"/>
            </p:cNvSpPr>
            <p:nvPr/>
          </p:nvSpPr>
          <p:spPr bwMode="auto">
            <a:xfrm>
              <a:off x="8024" y="4404"/>
              <a:ext cx="1260" cy="480"/>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grpSp>
      <p:sp>
        <p:nvSpPr>
          <p:cNvPr id="112643" name="Text Box 22"/>
          <p:cNvSpPr txBox="1">
            <a:spLocks noChangeArrowheads="1"/>
          </p:cNvSpPr>
          <p:nvPr/>
        </p:nvSpPr>
        <p:spPr bwMode="auto">
          <a:xfrm>
            <a:off x="-266700" y="260350"/>
            <a:ext cx="4046538" cy="13112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Elementi concettuali</a:t>
            </a:r>
          </a:p>
        </p:txBody>
      </p:sp>
      <p:sp>
        <p:nvSpPr>
          <p:cNvPr id="5143" name="AutoShape 23"/>
          <p:cNvSpPr>
            <a:spLocks/>
          </p:cNvSpPr>
          <p:nvPr/>
        </p:nvSpPr>
        <p:spPr bwMode="auto">
          <a:xfrm>
            <a:off x="4716463" y="333375"/>
            <a:ext cx="3455987" cy="720725"/>
          </a:xfrm>
          <a:prstGeom prst="borderCallout3">
            <a:avLst>
              <a:gd name="adj1" fmla="val 15861"/>
              <a:gd name="adj2" fmla="val 102204"/>
              <a:gd name="adj3" fmla="val 15861"/>
              <a:gd name="adj4" fmla="val 115250"/>
              <a:gd name="adj5" fmla="val 157708"/>
              <a:gd name="adj6" fmla="val 115250"/>
              <a:gd name="adj7" fmla="val 300000"/>
              <a:gd name="adj8" fmla="val 66833"/>
            </a:avLst>
          </a:prstGeom>
          <a:solidFill>
            <a:srgbClr val="FFFFCC"/>
          </a:solidFill>
          <a:ln w="9525">
            <a:solidFill>
              <a:schemeClr val="tx1"/>
            </a:solidFill>
            <a:prstDash val="dashDot"/>
            <a:miter lim="800000"/>
            <a:headEnd/>
            <a:tailEnd/>
          </a:ln>
        </p:spPr>
        <p:txBody>
          <a:bodyPr/>
          <a:lstStyle/>
          <a:p>
            <a:pPr algn="ctr"/>
            <a:r>
              <a:rPr lang="it-IT" sz="1400">
                <a:latin typeface="Arial Unicode MS" pitchFamily="34" charset="-128"/>
              </a:rPr>
              <a:t>Su questo tabellone sono indicate le reazioni emotive (C) tipiche di chi </a:t>
            </a:r>
          </a:p>
          <a:p>
            <a:pPr algn="ctr"/>
            <a:r>
              <a:rPr lang="it-IT" sz="1400">
                <a:latin typeface="Arial Unicode MS" pitchFamily="34" charset="-128"/>
              </a:rPr>
              <a:t>soffre di disturbi d’ansia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5143"/>
                                        </p:tgtEl>
                                        <p:attrNameLst>
                                          <p:attrName>style.visibility</p:attrName>
                                        </p:attrNameLst>
                                      </p:cBhvr>
                                      <p:to>
                                        <p:strVal val="visible"/>
                                      </p:to>
                                    </p:set>
                                    <p:animEffect transition="in" filter="strips(upRight)">
                                      <p:cBhvr>
                                        <p:cTn id="7" dur="500"/>
                                        <p:tgtEl>
                                          <p:spTgt spid="51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3"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666" name="Group 25"/>
          <p:cNvGrpSpPr>
            <a:grpSpLocks/>
          </p:cNvGrpSpPr>
          <p:nvPr/>
        </p:nvGrpSpPr>
        <p:grpSpPr bwMode="auto">
          <a:xfrm>
            <a:off x="425450" y="836613"/>
            <a:ext cx="8394700" cy="5184775"/>
            <a:chOff x="277" y="799"/>
            <a:chExt cx="5288" cy="3266"/>
          </a:xfrm>
        </p:grpSpPr>
        <p:grpSp>
          <p:nvGrpSpPr>
            <p:cNvPr id="113667" name="Group 2"/>
            <p:cNvGrpSpPr>
              <a:grpSpLocks/>
            </p:cNvGrpSpPr>
            <p:nvPr/>
          </p:nvGrpSpPr>
          <p:grpSpPr bwMode="auto">
            <a:xfrm>
              <a:off x="1254" y="799"/>
              <a:ext cx="3350" cy="3266"/>
              <a:chOff x="3474" y="954"/>
              <a:chExt cx="10260" cy="10080"/>
            </a:xfrm>
          </p:grpSpPr>
          <p:sp>
            <p:nvSpPr>
              <p:cNvPr id="113672" name="Oval 3"/>
              <p:cNvSpPr>
                <a:spLocks noChangeArrowheads="1"/>
              </p:cNvSpPr>
              <p:nvPr/>
            </p:nvSpPr>
            <p:spPr bwMode="auto">
              <a:xfrm>
                <a:off x="3474" y="954"/>
                <a:ext cx="10260" cy="10080"/>
              </a:xfrm>
              <a:prstGeom prst="ellipse">
                <a:avLst/>
              </a:prstGeom>
              <a:noFill/>
              <a:ln w="25400">
                <a:solidFill>
                  <a:srgbClr val="000000"/>
                </a:solidFill>
                <a:prstDash val="sysDot"/>
                <a:round/>
                <a:headEnd/>
                <a:tailEnd/>
              </a:ln>
            </p:spPr>
            <p:txBody>
              <a:bodyPr/>
              <a:lstStyle/>
              <a:p>
                <a:endParaRPr lang="it-IT"/>
              </a:p>
            </p:txBody>
          </p:sp>
          <p:sp>
            <p:nvSpPr>
              <p:cNvPr id="113673" name="Line 4"/>
              <p:cNvSpPr>
                <a:spLocks noChangeShapeType="1"/>
              </p:cNvSpPr>
              <p:nvPr/>
            </p:nvSpPr>
            <p:spPr bwMode="auto">
              <a:xfrm>
                <a:off x="8654" y="954"/>
                <a:ext cx="0" cy="10080"/>
              </a:xfrm>
              <a:prstGeom prst="line">
                <a:avLst/>
              </a:prstGeom>
              <a:noFill/>
              <a:ln w="3175" cap="rnd">
                <a:solidFill>
                  <a:srgbClr val="000000"/>
                </a:solidFill>
                <a:prstDash val="sysDot"/>
                <a:round/>
                <a:headEnd/>
                <a:tailEnd/>
              </a:ln>
            </p:spPr>
            <p:txBody>
              <a:bodyPr/>
              <a:lstStyle/>
              <a:p>
                <a:endParaRPr lang="it-IT"/>
              </a:p>
            </p:txBody>
          </p:sp>
          <p:sp>
            <p:nvSpPr>
              <p:cNvPr id="113674" name="Line 5"/>
              <p:cNvSpPr>
                <a:spLocks noChangeShapeType="1"/>
              </p:cNvSpPr>
              <p:nvPr/>
            </p:nvSpPr>
            <p:spPr bwMode="auto">
              <a:xfrm>
                <a:off x="3474" y="5994"/>
                <a:ext cx="10260" cy="0"/>
              </a:xfrm>
              <a:prstGeom prst="line">
                <a:avLst/>
              </a:prstGeom>
              <a:noFill/>
              <a:ln w="9525">
                <a:solidFill>
                  <a:srgbClr val="000000"/>
                </a:solidFill>
                <a:round/>
                <a:headEnd/>
                <a:tailEnd/>
              </a:ln>
            </p:spPr>
            <p:txBody>
              <a:bodyPr/>
              <a:lstStyle/>
              <a:p>
                <a:endParaRPr lang="it-IT"/>
              </a:p>
            </p:txBody>
          </p:sp>
          <p:sp>
            <p:nvSpPr>
              <p:cNvPr id="113675" name="Line 6"/>
              <p:cNvSpPr>
                <a:spLocks noChangeShapeType="1"/>
              </p:cNvSpPr>
              <p:nvPr/>
            </p:nvSpPr>
            <p:spPr bwMode="auto">
              <a:xfrm flipV="1">
                <a:off x="6754" y="1314"/>
                <a:ext cx="3780" cy="9360"/>
              </a:xfrm>
              <a:prstGeom prst="line">
                <a:avLst/>
              </a:prstGeom>
              <a:noFill/>
              <a:ln w="9525">
                <a:solidFill>
                  <a:srgbClr val="000000"/>
                </a:solidFill>
                <a:round/>
                <a:headEnd/>
                <a:tailEnd/>
              </a:ln>
            </p:spPr>
            <p:txBody>
              <a:bodyPr/>
              <a:lstStyle/>
              <a:p>
                <a:endParaRPr lang="it-IT"/>
              </a:p>
            </p:txBody>
          </p:sp>
          <p:sp>
            <p:nvSpPr>
              <p:cNvPr id="113676" name="Line 7"/>
              <p:cNvSpPr>
                <a:spLocks noChangeShapeType="1"/>
              </p:cNvSpPr>
              <p:nvPr/>
            </p:nvSpPr>
            <p:spPr bwMode="auto">
              <a:xfrm>
                <a:off x="6764" y="1314"/>
                <a:ext cx="3810" cy="9360"/>
              </a:xfrm>
              <a:prstGeom prst="line">
                <a:avLst/>
              </a:prstGeom>
              <a:noFill/>
              <a:ln w="9525">
                <a:solidFill>
                  <a:srgbClr val="000000"/>
                </a:solidFill>
                <a:round/>
                <a:headEnd/>
                <a:tailEnd/>
              </a:ln>
            </p:spPr>
            <p:txBody>
              <a:bodyPr/>
              <a:lstStyle/>
              <a:p>
                <a:endParaRPr lang="it-IT"/>
              </a:p>
            </p:txBody>
          </p:sp>
          <p:sp>
            <p:nvSpPr>
              <p:cNvPr id="113677" name="Text Box 8"/>
              <p:cNvSpPr txBox="1">
                <a:spLocks noChangeArrowheads="1"/>
              </p:cNvSpPr>
              <p:nvPr/>
            </p:nvSpPr>
            <p:spPr bwMode="auto">
              <a:xfrm>
                <a:off x="7694" y="9054"/>
                <a:ext cx="1980" cy="540"/>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a:solidFill>
                    <a:srgbClr val="FF3300"/>
                  </a:solidFill>
                </a:endParaRPr>
              </a:p>
            </p:txBody>
          </p:sp>
          <p:sp>
            <p:nvSpPr>
              <p:cNvPr id="113678" name="Text Box 9"/>
              <p:cNvSpPr txBox="1">
                <a:spLocks noChangeArrowheads="1"/>
              </p:cNvSpPr>
              <p:nvPr/>
            </p:nvSpPr>
            <p:spPr bwMode="auto">
              <a:xfrm>
                <a:off x="10494" y="3834"/>
                <a:ext cx="1980" cy="540"/>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3679" name="Text Box 10"/>
              <p:cNvSpPr txBox="1">
                <a:spLocks noChangeArrowheads="1"/>
              </p:cNvSpPr>
              <p:nvPr/>
            </p:nvSpPr>
            <p:spPr bwMode="auto">
              <a:xfrm>
                <a:off x="4914" y="3834"/>
                <a:ext cx="1980" cy="540"/>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3680" name="Text Box 11"/>
              <p:cNvSpPr txBox="1">
                <a:spLocks noChangeArrowheads="1"/>
              </p:cNvSpPr>
              <p:nvPr/>
            </p:nvSpPr>
            <p:spPr bwMode="auto">
              <a:xfrm>
                <a:off x="10494" y="7434"/>
                <a:ext cx="1980" cy="540"/>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3681" name="Text Box 12"/>
              <p:cNvSpPr txBox="1">
                <a:spLocks noChangeArrowheads="1"/>
              </p:cNvSpPr>
              <p:nvPr/>
            </p:nvSpPr>
            <p:spPr bwMode="auto">
              <a:xfrm>
                <a:off x="4554" y="7434"/>
                <a:ext cx="2880" cy="540"/>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3682" name="Text Box 13"/>
              <p:cNvSpPr txBox="1">
                <a:spLocks noChangeArrowheads="1"/>
              </p:cNvSpPr>
              <p:nvPr/>
            </p:nvSpPr>
            <p:spPr bwMode="auto">
              <a:xfrm>
                <a:off x="7014" y="1674"/>
                <a:ext cx="3240" cy="540"/>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113683" name="Line 14"/>
              <p:cNvSpPr>
                <a:spLocks noChangeShapeType="1"/>
              </p:cNvSpPr>
              <p:nvPr/>
            </p:nvSpPr>
            <p:spPr bwMode="auto">
              <a:xfrm>
                <a:off x="7584" y="3294"/>
                <a:ext cx="2160" cy="0"/>
              </a:xfrm>
              <a:prstGeom prst="line">
                <a:avLst/>
              </a:prstGeom>
              <a:noFill/>
              <a:ln w="3175" cap="rnd">
                <a:solidFill>
                  <a:srgbClr val="000000"/>
                </a:solidFill>
                <a:prstDash val="sysDot"/>
                <a:round/>
                <a:headEnd/>
                <a:tailEnd/>
              </a:ln>
            </p:spPr>
            <p:txBody>
              <a:bodyPr/>
              <a:lstStyle/>
              <a:p>
                <a:endParaRPr lang="it-IT"/>
              </a:p>
            </p:txBody>
          </p:sp>
          <p:sp>
            <p:nvSpPr>
              <p:cNvPr id="113684" name="Line 15"/>
              <p:cNvSpPr>
                <a:spLocks noChangeShapeType="1"/>
              </p:cNvSpPr>
              <p:nvPr/>
            </p:nvSpPr>
            <p:spPr bwMode="auto">
              <a:xfrm>
                <a:off x="7964" y="4214"/>
                <a:ext cx="1390" cy="0"/>
              </a:xfrm>
              <a:prstGeom prst="line">
                <a:avLst/>
              </a:prstGeom>
              <a:noFill/>
              <a:ln w="3175" cap="rnd">
                <a:solidFill>
                  <a:srgbClr val="000000"/>
                </a:solidFill>
                <a:prstDash val="sysDot"/>
                <a:round/>
                <a:headEnd/>
                <a:tailEnd/>
              </a:ln>
            </p:spPr>
            <p:txBody>
              <a:bodyPr/>
              <a:lstStyle/>
              <a:p>
                <a:endParaRPr lang="it-IT"/>
              </a:p>
            </p:txBody>
          </p:sp>
          <p:sp>
            <p:nvSpPr>
              <p:cNvPr id="113685" name="Text Box 16"/>
              <p:cNvSpPr txBox="1">
                <a:spLocks noChangeArrowheads="1"/>
              </p:cNvSpPr>
              <p:nvPr/>
            </p:nvSpPr>
            <p:spPr bwMode="auto">
              <a:xfrm>
                <a:off x="7614" y="3564"/>
                <a:ext cx="1080" cy="36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3686" name="Text Box 17"/>
              <p:cNvSpPr txBox="1">
                <a:spLocks noChangeArrowheads="1"/>
              </p:cNvSpPr>
              <p:nvPr/>
            </p:nvSpPr>
            <p:spPr bwMode="auto">
              <a:xfrm>
                <a:off x="8554" y="3564"/>
                <a:ext cx="1080" cy="36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3687" name="Text Box 18"/>
              <p:cNvSpPr txBox="1">
                <a:spLocks noChangeArrowheads="1"/>
              </p:cNvSpPr>
              <p:nvPr/>
            </p:nvSpPr>
            <p:spPr bwMode="auto">
              <a:xfrm>
                <a:off x="8024" y="4404"/>
                <a:ext cx="1260" cy="480"/>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grpSp>
        <p:sp>
          <p:nvSpPr>
            <p:cNvPr id="113668" name="AutoShape 21"/>
            <p:cNvSpPr>
              <a:spLocks noChangeArrowheads="1"/>
            </p:cNvSpPr>
            <p:nvPr/>
          </p:nvSpPr>
          <p:spPr bwMode="auto">
            <a:xfrm rot="-5400000">
              <a:off x="3717" y="1877"/>
              <a:ext cx="2177" cy="657"/>
            </a:xfrm>
            <a:custGeom>
              <a:avLst/>
              <a:gdLst>
                <a:gd name="T0" fmla="*/ 17 w 21600"/>
                <a:gd name="T1" fmla="*/ 0 h 21600"/>
                <a:gd name="T2" fmla="*/ 0 w 21600"/>
                <a:gd name="T3" fmla="*/ 0 h 21600"/>
                <a:gd name="T4" fmla="*/ 17 w 21600"/>
                <a:gd name="T5" fmla="*/ 1 h 21600"/>
                <a:gd name="T6" fmla="*/ 22 w 21600"/>
                <a:gd name="T7" fmla="*/ 0 h 21600"/>
                <a:gd name="T8" fmla="*/ 17694720 60000 65536"/>
                <a:gd name="T9" fmla="*/ 11796480 60000 65536"/>
                <a:gd name="T10" fmla="*/ 5898240 60000 65536"/>
                <a:gd name="T11" fmla="*/ 0 60000 65536"/>
                <a:gd name="T12" fmla="*/ 3373 w 21600"/>
                <a:gd name="T13" fmla="*/ 5392 h 21600"/>
                <a:gd name="T14" fmla="*/ 18901 w 21600"/>
                <a:gd name="T15" fmla="*/ 1620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3366FF"/>
            </a:solidFill>
            <a:ln w="9525">
              <a:solidFill>
                <a:schemeClr val="tx1"/>
              </a:solidFill>
              <a:miter lim="800000"/>
              <a:headEnd/>
              <a:tailEnd/>
            </a:ln>
          </p:spPr>
          <p:txBody>
            <a:bodyPr wrap="none" anchor="ctr"/>
            <a:lstStyle/>
            <a:p>
              <a:endParaRPr lang="it-IT"/>
            </a:p>
          </p:txBody>
        </p:sp>
        <p:sp>
          <p:nvSpPr>
            <p:cNvPr id="113669" name="Text Box 22"/>
            <p:cNvSpPr txBox="1">
              <a:spLocks noChangeArrowheads="1"/>
            </p:cNvSpPr>
            <p:nvPr/>
          </p:nvSpPr>
          <p:spPr bwMode="auto">
            <a:xfrm>
              <a:off x="4023" y="799"/>
              <a:ext cx="1542" cy="288"/>
            </a:xfrm>
            <a:prstGeom prst="rect">
              <a:avLst/>
            </a:prstGeom>
            <a:solidFill>
              <a:srgbClr val="000080"/>
            </a:solidFill>
            <a:ln w="9525">
              <a:noFill/>
              <a:miter lim="800000"/>
              <a:headEnd/>
              <a:tailEnd/>
            </a:ln>
          </p:spPr>
          <p:txBody>
            <a:bodyPr>
              <a:spAutoFit/>
            </a:bodyPr>
            <a:lstStyle/>
            <a:p>
              <a:pPr algn="ctr">
                <a:spcBef>
                  <a:spcPct val="50000"/>
                </a:spcBef>
              </a:pPr>
              <a:r>
                <a:rPr lang="it-IT">
                  <a:solidFill>
                    <a:schemeClr val="bg1"/>
                  </a:solidFill>
                  <a:latin typeface="Comic Sans MS" pitchFamily="66" charset="0"/>
                </a:rPr>
                <a:t>CAMBIA il B</a:t>
              </a:r>
            </a:p>
          </p:txBody>
        </p:sp>
        <p:sp>
          <p:nvSpPr>
            <p:cNvPr id="113670" name="AutoShape 23"/>
            <p:cNvSpPr>
              <a:spLocks noChangeArrowheads="1"/>
            </p:cNvSpPr>
            <p:nvPr/>
          </p:nvSpPr>
          <p:spPr bwMode="auto">
            <a:xfrm rot="5400000">
              <a:off x="-34" y="2269"/>
              <a:ext cx="2177" cy="657"/>
            </a:xfrm>
            <a:custGeom>
              <a:avLst/>
              <a:gdLst>
                <a:gd name="T0" fmla="*/ 17 w 21600"/>
                <a:gd name="T1" fmla="*/ 0 h 21600"/>
                <a:gd name="T2" fmla="*/ 0 w 21600"/>
                <a:gd name="T3" fmla="*/ 0 h 21600"/>
                <a:gd name="T4" fmla="*/ 17 w 21600"/>
                <a:gd name="T5" fmla="*/ 1 h 21600"/>
                <a:gd name="T6" fmla="*/ 22 w 21600"/>
                <a:gd name="T7" fmla="*/ 0 h 21600"/>
                <a:gd name="T8" fmla="*/ 17694720 60000 65536"/>
                <a:gd name="T9" fmla="*/ 11796480 60000 65536"/>
                <a:gd name="T10" fmla="*/ 5898240 60000 65536"/>
                <a:gd name="T11" fmla="*/ 0 60000 65536"/>
                <a:gd name="T12" fmla="*/ 3373 w 21600"/>
                <a:gd name="T13" fmla="*/ 5392 h 21600"/>
                <a:gd name="T14" fmla="*/ 18901 w 21600"/>
                <a:gd name="T15" fmla="*/ 16208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0000"/>
            </a:solidFill>
            <a:ln w="9525">
              <a:solidFill>
                <a:schemeClr val="tx1"/>
              </a:solidFill>
              <a:miter lim="800000"/>
              <a:headEnd/>
              <a:tailEnd/>
            </a:ln>
          </p:spPr>
          <p:txBody>
            <a:bodyPr wrap="none" anchor="ctr"/>
            <a:lstStyle/>
            <a:p>
              <a:endParaRPr lang="it-IT"/>
            </a:p>
          </p:txBody>
        </p:sp>
        <p:sp>
          <p:nvSpPr>
            <p:cNvPr id="113671" name="Text Box 24"/>
            <p:cNvSpPr txBox="1">
              <a:spLocks noChangeArrowheads="1"/>
            </p:cNvSpPr>
            <p:nvPr/>
          </p:nvSpPr>
          <p:spPr bwMode="auto">
            <a:xfrm>
              <a:off x="277" y="3732"/>
              <a:ext cx="1542" cy="288"/>
            </a:xfrm>
            <a:prstGeom prst="rect">
              <a:avLst/>
            </a:prstGeom>
            <a:solidFill>
              <a:srgbClr val="E00000"/>
            </a:solidFill>
            <a:ln w="9525">
              <a:noFill/>
              <a:miter lim="800000"/>
              <a:headEnd/>
              <a:tailEnd/>
            </a:ln>
          </p:spPr>
          <p:txBody>
            <a:bodyPr>
              <a:spAutoFit/>
            </a:bodyPr>
            <a:lstStyle/>
            <a:p>
              <a:pPr algn="ctr">
                <a:spcBef>
                  <a:spcPct val="50000"/>
                </a:spcBef>
              </a:pPr>
              <a:r>
                <a:rPr lang="it-IT">
                  <a:solidFill>
                    <a:schemeClr val="bg1"/>
                  </a:solidFill>
                  <a:latin typeface="Comic Sans MS" pitchFamily="66" charset="0"/>
                </a:rPr>
                <a:t>CAMBIA il B</a:t>
              </a:r>
            </a:p>
          </p:txBody>
        </p:sp>
      </p:grpSp>
    </p:spTree>
  </p:cSld>
  <p:clrMapOvr>
    <a:masterClrMapping/>
  </p:clrMapOvr>
  <p:transition>
    <p:random/>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4690" name="Group 2"/>
          <p:cNvGrpSpPr>
            <a:grpSpLocks/>
          </p:cNvGrpSpPr>
          <p:nvPr/>
        </p:nvGrpSpPr>
        <p:grpSpPr bwMode="auto">
          <a:xfrm>
            <a:off x="2057400" y="838200"/>
            <a:ext cx="5318125" cy="5184775"/>
            <a:chOff x="3474" y="954"/>
            <a:chExt cx="10260" cy="10080"/>
          </a:xfrm>
        </p:grpSpPr>
        <p:sp>
          <p:nvSpPr>
            <p:cNvPr id="114695" name="Oval 3"/>
            <p:cNvSpPr>
              <a:spLocks noChangeArrowheads="1"/>
            </p:cNvSpPr>
            <p:nvPr/>
          </p:nvSpPr>
          <p:spPr bwMode="auto">
            <a:xfrm>
              <a:off x="3474" y="954"/>
              <a:ext cx="10260" cy="10080"/>
            </a:xfrm>
            <a:prstGeom prst="ellipse">
              <a:avLst/>
            </a:prstGeom>
            <a:noFill/>
            <a:ln w="25400">
              <a:solidFill>
                <a:srgbClr val="000000"/>
              </a:solidFill>
              <a:prstDash val="sysDot"/>
              <a:round/>
              <a:headEnd/>
              <a:tailEnd/>
            </a:ln>
          </p:spPr>
          <p:txBody>
            <a:bodyPr/>
            <a:lstStyle/>
            <a:p>
              <a:endParaRPr lang="it-IT"/>
            </a:p>
          </p:txBody>
        </p:sp>
        <p:sp>
          <p:nvSpPr>
            <p:cNvPr id="114696" name="Line 4"/>
            <p:cNvSpPr>
              <a:spLocks noChangeShapeType="1"/>
            </p:cNvSpPr>
            <p:nvPr/>
          </p:nvSpPr>
          <p:spPr bwMode="auto">
            <a:xfrm>
              <a:off x="8654" y="954"/>
              <a:ext cx="0" cy="10080"/>
            </a:xfrm>
            <a:prstGeom prst="line">
              <a:avLst/>
            </a:prstGeom>
            <a:noFill/>
            <a:ln w="3175" cap="rnd">
              <a:solidFill>
                <a:srgbClr val="000000"/>
              </a:solidFill>
              <a:prstDash val="sysDot"/>
              <a:round/>
              <a:headEnd/>
              <a:tailEnd/>
            </a:ln>
          </p:spPr>
          <p:txBody>
            <a:bodyPr/>
            <a:lstStyle/>
            <a:p>
              <a:endParaRPr lang="it-IT"/>
            </a:p>
          </p:txBody>
        </p:sp>
        <p:sp>
          <p:nvSpPr>
            <p:cNvPr id="114697" name="Line 5"/>
            <p:cNvSpPr>
              <a:spLocks noChangeShapeType="1"/>
            </p:cNvSpPr>
            <p:nvPr/>
          </p:nvSpPr>
          <p:spPr bwMode="auto">
            <a:xfrm>
              <a:off x="3474" y="5994"/>
              <a:ext cx="10260" cy="0"/>
            </a:xfrm>
            <a:prstGeom prst="line">
              <a:avLst/>
            </a:prstGeom>
            <a:noFill/>
            <a:ln w="9525">
              <a:solidFill>
                <a:srgbClr val="000000"/>
              </a:solidFill>
              <a:round/>
              <a:headEnd/>
              <a:tailEnd/>
            </a:ln>
          </p:spPr>
          <p:txBody>
            <a:bodyPr/>
            <a:lstStyle/>
            <a:p>
              <a:endParaRPr lang="it-IT"/>
            </a:p>
          </p:txBody>
        </p:sp>
        <p:sp>
          <p:nvSpPr>
            <p:cNvPr id="114698" name="Line 6"/>
            <p:cNvSpPr>
              <a:spLocks noChangeShapeType="1"/>
            </p:cNvSpPr>
            <p:nvPr/>
          </p:nvSpPr>
          <p:spPr bwMode="auto">
            <a:xfrm flipV="1">
              <a:off x="6754" y="1314"/>
              <a:ext cx="3780" cy="9360"/>
            </a:xfrm>
            <a:prstGeom prst="line">
              <a:avLst/>
            </a:prstGeom>
            <a:noFill/>
            <a:ln w="9525">
              <a:solidFill>
                <a:srgbClr val="000000"/>
              </a:solidFill>
              <a:round/>
              <a:headEnd/>
              <a:tailEnd/>
            </a:ln>
          </p:spPr>
          <p:txBody>
            <a:bodyPr/>
            <a:lstStyle/>
            <a:p>
              <a:endParaRPr lang="it-IT"/>
            </a:p>
          </p:txBody>
        </p:sp>
        <p:sp>
          <p:nvSpPr>
            <p:cNvPr id="114699" name="Line 7"/>
            <p:cNvSpPr>
              <a:spLocks noChangeShapeType="1"/>
            </p:cNvSpPr>
            <p:nvPr/>
          </p:nvSpPr>
          <p:spPr bwMode="auto">
            <a:xfrm>
              <a:off x="6764" y="1314"/>
              <a:ext cx="3810" cy="9360"/>
            </a:xfrm>
            <a:prstGeom prst="line">
              <a:avLst/>
            </a:prstGeom>
            <a:noFill/>
            <a:ln w="9525">
              <a:solidFill>
                <a:srgbClr val="000000"/>
              </a:solidFill>
              <a:round/>
              <a:headEnd/>
              <a:tailEnd/>
            </a:ln>
          </p:spPr>
          <p:txBody>
            <a:bodyPr/>
            <a:lstStyle/>
            <a:p>
              <a:endParaRPr lang="it-IT"/>
            </a:p>
          </p:txBody>
        </p:sp>
        <p:sp>
          <p:nvSpPr>
            <p:cNvPr id="114700" name="Text Box 8"/>
            <p:cNvSpPr txBox="1">
              <a:spLocks noChangeArrowheads="1"/>
            </p:cNvSpPr>
            <p:nvPr/>
          </p:nvSpPr>
          <p:spPr bwMode="auto">
            <a:xfrm>
              <a:off x="7694" y="9054"/>
              <a:ext cx="1980" cy="540"/>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a:solidFill>
                  <a:srgbClr val="FF3300"/>
                </a:solidFill>
              </a:endParaRPr>
            </a:p>
          </p:txBody>
        </p:sp>
        <p:sp>
          <p:nvSpPr>
            <p:cNvPr id="114701" name="Text Box 9"/>
            <p:cNvSpPr txBox="1">
              <a:spLocks noChangeArrowheads="1"/>
            </p:cNvSpPr>
            <p:nvPr/>
          </p:nvSpPr>
          <p:spPr bwMode="auto">
            <a:xfrm>
              <a:off x="10494" y="3834"/>
              <a:ext cx="1980" cy="540"/>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4702" name="Text Box 10"/>
            <p:cNvSpPr txBox="1">
              <a:spLocks noChangeArrowheads="1"/>
            </p:cNvSpPr>
            <p:nvPr/>
          </p:nvSpPr>
          <p:spPr bwMode="auto">
            <a:xfrm>
              <a:off x="4914" y="3834"/>
              <a:ext cx="1980" cy="540"/>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4703" name="Text Box 11"/>
            <p:cNvSpPr txBox="1">
              <a:spLocks noChangeArrowheads="1"/>
            </p:cNvSpPr>
            <p:nvPr/>
          </p:nvSpPr>
          <p:spPr bwMode="auto">
            <a:xfrm>
              <a:off x="10494" y="7434"/>
              <a:ext cx="1980" cy="540"/>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4704" name="Text Box 12"/>
            <p:cNvSpPr txBox="1">
              <a:spLocks noChangeArrowheads="1"/>
            </p:cNvSpPr>
            <p:nvPr/>
          </p:nvSpPr>
          <p:spPr bwMode="auto">
            <a:xfrm>
              <a:off x="4554" y="7434"/>
              <a:ext cx="2880" cy="540"/>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4705" name="Text Box 13"/>
            <p:cNvSpPr txBox="1">
              <a:spLocks noChangeArrowheads="1"/>
            </p:cNvSpPr>
            <p:nvPr/>
          </p:nvSpPr>
          <p:spPr bwMode="auto">
            <a:xfrm>
              <a:off x="7014" y="1674"/>
              <a:ext cx="3240" cy="540"/>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114706" name="Line 14"/>
            <p:cNvSpPr>
              <a:spLocks noChangeShapeType="1"/>
            </p:cNvSpPr>
            <p:nvPr/>
          </p:nvSpPr>
          <p:spPr bwMode="auto">
            <a:xfrm>
              <a:off x="7584" y="3294"/>
              <a:ext cx="2160" cy="0"/>
            </a:xfrm>
            <a:prstGeom prst="line">
              <a:avLst/>
            </a:prstGeom>
            <a:noFill/>
            <a:ln w="3175" cap="rnd">
              <a:solidFill>
                <a:srgbClr val="000000"/>
              </a:solidFill>
              <a:prstDash val="sysDot"/>
              <a:round/>
              <a:headEnd/>
              <a:tailEnd/>
            </a:ln>
          </p:spPr>
          <p:txBody>
            <a:bodyPr/>
            <a:lstStyle/>
            <a:p>
              <a:endParaRPr lang="it-IT"/>
            </a:p>
          </p:txBody>
        </p:sp>
        <p:sp>
          <p:nvSpPr>
            <p:cNvPr id="114707" name="Line 15"/>
            <p:cNvSpPr>
              <a:spLocks noChangeShapeType="1"/>
            </p:cNvSpPr>
            <p:nvPr/>
          </p:nvSpPr>
          <p:spPr bwMode="auto">
            <a:xfrm>
              <a:off x="7964" y="4214"/>
              <a:ext cx="1390" cy="0"/>
            </a:xfrm>
            <a:prstGeom prst="line">
              <a:avLst/>
            </a:prstGeom>
            <a:noFill/>
            <a:ln w="3175" cap="rnd">
              <a:solidFill>
                <a:srgbClr val="000000"/>
              </a:solidFill>
              <a:prstDash val="sysDot"/>
              <a:round/>
              <a:headEnd/>
              <a:tailEnd/>
            </a:ln>
          </p:spPr>
          <p:txBody>
            <a:bodyPr/>
            <a:lstStyle/>
            <a:p>
              <a:endParaRPr lang="it-IT"/>
            </a:p>
          </p:txBody>
        </p:sp>
        <p:sp>
          <p:nvSpPr>
            <p:cNvPr id="114708" name="Text Box 16"/>
            <p:cNvSpPr txBox="1">
              <a:spLocks noChangeArrowheads="1"/>
            </p:cNvSpPr>
            <p:nvPr/>
          </p:nvSpPr>
          <p:spPr bwMode="auto">
            <a:xfrm>
              <a:off x="7614" y="3564"/>
              <a:ext cx="1080" cy="36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4709" name="Text Box 17"/>
            <p:cNvSpPr txBox="1">
              <a:spLocks noChangeArrowheads="1"/>
            </p:cNvSpPr>
            <p:nvPr/>
          </p:nvSpPr>
          <p:spPr bwMode="auto">
            <a:xfrm>
              <a:off x="8554" y="3564"/>
              <a:ext cx="1080" cy="36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4710" name="Text Box 18"/>
            <p:cNvSpPr txBox="1">
              <a:spLocks noChangeArrowheads="1"/>
            </p:cNvSpPr>
            <p:nvPr/>
          </p:nvSpPr>
          <p:spPr bwMode="auto">
            <a:xfrm>
              <a:off x="8024" y="4404"/>
              <a:ext cx="1260" cy="480"/>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grpSp>
      <p:sp>
        <p:nvSpPr>
          <p:cNvPr id="114691" name="AutoShape 20"/>
          <p:cNvSpPr>
            <a:spLocks noChangeArrowheads="1"/>
          </p:cNvSpPr>
          <p:nvPr/>
        </p:nvSpPr>
        <p:spPr bwMode="auto">
          <a:xfrm rot="10800000">
            <a:off x="2628900" y="117475"/>
            <a:ext cx="3455988" cy="865188"/>
          </a:xfrm>
          <a:custGeom>
            <a:avLst/>
            <a:gdLst>
              <a:gd name="T0" fmla="*/ 2147483647 w 21600"/>
              <a:gd name="T1" fmla="*/ 0 h 21600"/>
              <a:gd name="T2" fmla="*/ 0 w 21600"/>
              <a:gd name="T3" fmla="*/ 694054524 h 21600"/>
              <a:gd name="T4" fmla="*/ 2147483647 w 21600"/>
              <a:gd name="T5" fmla="*/ 1388109048 h 21600"/>
              <a:gd name="T6" fmla="*/ 2147483647 w 21600"/>
              <a:gd name="T7" fmla="*/ 694054524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it-IT"/>
          </a:p>
        </p:txBody>
      </p:sp>
      <p:sp>
        <p:nvSpPr>
          <p:cNvPr id="114692" name="Text Box 21"/>
          <p:cNvSpPr txBox="1">
            <a:spLocks noChangeArrowheads="1"/>
          </p:cNvSpPr>
          <p:nvPr/>
        </p:nvSpPr>
        <p:spPr bwMode="auto">
          <a:xfrm>
            <a:off x="107950" y="333375"/>
            <a:ext cx="2447925" cy="466725"/>
          </a:xfrm>
          <a:prstGeom prst="rect">
            <a:avLst/>
          </a:prstGeom>
          <a:solidFill>
            <a:schemeClr val="folHlink"/>
          </a:solidFill>
          <a:ln w="9525">
            <a:solidFill>
              <a:schemeClr val="tx1"/>
            </a:solidFill>
            <a:miter lim="800000"/>
            <a:headEnd/>
            <a:tailEnd/>
          </a:ln>
        </p:spPr>
        <p:txBody>
          <a:bodyPr>
            <a:spAutoFit/>
          </a:bodyPr>
          <a:lstStyle/>
          <a:p>
            <a:pPr algn="ctr">
              <a:spcBef>
                <a:spcPct val="50000"/>
              </a:spcBef>
            </a:pPr>
            <a:r>
              <a:rPr lang="it-IT">
                <a:solidFill>
                  <a:schemeClr val="bg1"/>
                </a:solidFill>
                <a:latin typeface="Comic Sans MS" pitchFamily="66" charset="0"/>
              </a:rPr>
              <a:t>CAMBIA l’A</a:t>
            </a:r>
          </a:p>
        </p:txBody>
      </p:sp>
      <p:sp>
        <p:nvSpPr>
          <p:cNvPr id="114693" name="AutoShape 22"/>
          <p:cNvSpPr>
            <a:spLocks noChangeArrowheads="1"/>
          </p:cNvSpPr>
          <p:nvPr/>
        </p:nvSpPr>
        <p:spPr bwMode="auto">
          <a:xfrm>
            <a:off x="3060700" y="5888038"/>
            <a:ext cx="3455988" cy="854075"/>
          </a:xfrm>
          <a:custGeom>
            <a:avLst/>
            <a:gdLst>
              <a:gd name="T0" fmla="*/ 2147483647 w 21600"/>
              <a:gd name="T1" fmla="*/ 0 h 21600"/>
              <a:gd name="T2" fmla="*/ 0 w 21600"/>
              <a:gd name="T3" fmla="*/ 667653278 h 21600"/>
              <a:gd name="T4" fmla="*/ 2147483647 w 21600"/>
              <a:gd name="T5" fmla="*/ 1335304025 h 21600"/>
              <a:gd name="T6" fmla="*/ 2147483647 w 21600"/>
              <a:gd name="T7" fmla="*/ 667653278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9525">
            <a:solidFill>
              <a:schemeClr val="tx1"/>
            </a:solidFill>
            <a:miter lim="800000"/>
            <a:headEnd/>
            <a:tailEnd/>
          </a:ln>
        </p:spPr>
        <p:txBody>
          <a:bodyPr wrap="none" anchor="ctr"/>
          <a:lstStyle/>
          <a:p>
            <a:endParaRPr lang="it-IT"/>
          </a:p>
        </p:txBody>
      </p:sp>
      <p:sp>
        <p:nvSpPr>
          <p:cNvPr id="114694" name="Text Box 23"/>
          <p:cNvSpPr txBox="1">
            <a:spLocks noChangeArrowheads="1"/>
          </p:cNvSpPr>
          <p:nvPr/>
        </p:nvSpPr>
        <p:spPr bwMode="auto">
          <a:xfrm>
            <a:off x="6588125" y="6094413"/>
            <a:ext cx="2447925" cy="466725"/>
          </a:xfrm>
          <a:prstGeom prst="rect">
            <a:avLst/>
          </a:prstGeom>
          <a:solidFill>
            <a:schemeClr val="folHlink"/>
          </a:solidFill>
          <a:ln w="9525">
            <a:solidFill>
              <a:schemeClr val="tx1"/>
            </a:solidFill>
            <a:miter lim="800000"/>
            <a:headEnd/>
            <a:tailEnd/>
          </a:ln>
        </p:spPr>
        <p:txBody>
          <a:bodyPr>
            <a:spAutoFit/>
          </a:bodyPr>
          <a:lstStyle/>
          <a:p>
            <a:pPr algn="ctr">
              <a:spcBef>
                <a:spcPct val="50000"/>
              </a:spcBef>
            </a:pPr>
            <a:r>
              <a:rPr lang="it-IT">
                <a:solidFill>
                  <a:schemeClr val="bg1"/>
                </a:solidFill>
                <a:latin typeface="Comic Sans MS" pitchFamily="66" charset="0"/>
              </a:rPr>
              <a:t>CAMBIA l’A</a:t>
            </a:r>
          </a:p>
        </p:txBody>
      </p:sp>
    </p:spTree>
  </p:cSld>
  <p:clrMapOvr>
    <a:masterClrMapping/>
  </p:clrMapOvr>
  <p:transition>
    <p:random/>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15714" name="Group 2"/>
          <p:cNvGrpSpPr>
            <a:grpSpLocks/>
          </p:cNvGrpSpPr>
          <p:nvPr/>
        </p:nvGrpSpPr>
        <p:grpSpPr bwMode="auto">
          <a:xfrm>
            <a:off x="1990725" y="1268413"/>
            <a:ext cx="5318125" cy="5184775"/>
            <a:chOff x="3474" y="954"/>
            <a:chExt cx="10260" cy="10080"/>
          </a:xfrm>
        </p:grpSpPr>
        <p:sp>
          <p:nvSpPr>
            <p:cNvPr id="115717" name="Oval 3"/>
            <p:cNvSpPr>
              <a:spLocks noChangeArrowheads="1"/>
            </p:cNvSpPr>
            <p:nvPr/>
          </p:nvSpPr>
          <p:spPr bwMode="auto">
            <a:xfrm>
              <a:off x="3474" y="954"/>
              <a:ext cx="10260" cy="10080"/>
            </a:xfrm>
            <a:prstGeom prst="ellipse">
              <a:avLst/>
            </a:prstGeom>
            <a:noFill/>
            <a:ln w="25400">
              <a:solidFill>
                <a:srgbClr val="000000"/>
              </a:solidFill>
              <a:prstDash val="sysDot"/>
              <a:round/>
              <a:headEnd/>
              <a:tailEnd/>
            </a:ln>
          </p:spPr>
          <p:txBody>
            <a:bodyPr/>
            <a:lstStyle/>
            <a:p>
              <a:endParaRPr lang="it-IT"/>
            </a:p>
          </p:txBody>
        </p:sp>
        <p:sp>
          <p:nvSpPr>
            <p:cNvPr id="115718" name="Line 4"/>
            <p:cNvSpPr>
              <a:spLocks noChangeShapeType="1"/>
            </p:cNvSpPr>
            <p:nvPr/>
          </p:nvSpPr>
          <p:spPr bwMode="auto">
            <a:xfrm>
              <a:off x="8654" y="954"/>
              <a:ext cx="0" cy="10080"/>
            </a:xfrm>
            <a:prstGeom prst="line">
              <a:avLst/>
            </a:prstGeom>
            <a:noFill/>
            <a:ln w="3175" cap="rnd">
              <a:solidFill>
                <a:srgbClr val="000000"/>
              </a:solidFill>
              <a:prstDash val="sysDot"/>
              <a:round/>
              <a:headEnd/>
              <a:tailEnd/>
            </a:ln>
          </p:spPr>
          <p:txBody>
            <a:bodyPr/>
            <a:lstStyle/>
            <a:p>
              <a:endParaRPr lang="it-IT"/>
            </a:p>
          </p:txBody>
        </p:sp>
        <p:sp>
          <p:nvSpPr>
            <p:cNvPr id="115719" name="Line 5"/>
            <p:cNvSpPr>
              <a:spLocks noChangeShapeType="1"/>
            </p:cNvSpPr>
            <p:nvPr/>
          </p:nvSpPr>
          <p:spPr bwMode="auto">
            <a:xfrm>
              <a:off x="3474" y="5994"/>
              <a:ext cx="10260" cy="0"/>
            </a:xfrm>
            <a:prstGeom prst="line">
              <a:avLst/>
            </a:prstGeom>
            <a:noFill/>
            <a:ln w="9525">
              <a:solidFill>
                <a:srgbClr val="000000"/>
              </a:solidFill>
              <a:round/>
              <a:headEnd/>
              <a:tailEnd/>
            </a:ln>
          </p:spPr>
          <p:txBody>
            <a:bodyPr/>
            <a:lstStyle/>
            <a:p>
              <a:endParaRPr lang="it-IT"/>
            </a:p>
          </p:txBody>
        </p:sp>
        <p:sp>
          <p:nvSpPr>
            <p:cNvPr id="115720" name="Line 6"/>
            <p:cNvSpPr>
              <a:spLocks noChangeShapeType="1"/>
            </p:cNvSpPr>
            <p:nvPr/>
          </p:nvSpPr>
          <p:spPr bwMode="auto">
            <a:xfrm flipV="1">
              <a:off x="6754" y="1314"/>
              <a:ext cx="3780" cy="9360"/>
            </a:xfrm>
            <a:prstGeom prst="line">
              <a:avLst/>
            </a:prstGeom>
            <a:noFill/>
            <a:ln w="9525">
              <a:solidFill>
                <a:srgbClr val="000000"/>
              </a:solidFill>
              <a:round/>
              <a:headEnd/>
              <a:tailEnd/>
            </a:ln>
          </p:spPr>
          <p:txBody>
            <a:bodyPr/>
            <a:lstStyle/>
            <a:p>
              <a:endParaRPr lang="it-IT"/>
            </a:p>
          </p:txBody>
        </p:sp>
        <p:sp>
          <p:nvSpPr>
            <p:cNvPr id="115721" name="Line 7"/>
            <p:cNvSpPr>
              <a:spLocks noChangeShapeType="1"/>
            </p:cNvSpPr>
            <p:nvPr/>
          </p:nvSpPr>
          <p:spPr bwMode="auto">
            <a:xfrm>
              <a:off x="6764" y="1314"/>
              <a:ext cx="3810" cy="9360"/>
            </a:xfrm>
            <a:prstGeom prst="line">
              <a:avLst/>
            </a:prstGeom>
            <a:noFill/>
            <a:ln w="9525">
              <a:solidFill>
                <a:srgbClr val="000000"/>
              </a:solidFill>
              <a:round/>
              <a:headEnd/>
              <a:tailEnd/>
            </a:ln>
          </p:spPr>
          <p:txBody>
            <a:bodyPr/>
            <a:lstStyle/>
            <a:p>
              <a:endParaRPr lang="it-IT"/>
            </a:p>
          </p:txBody>
        </p:sp>
        <p:sp>
          <p:nvSpPr>
            <p:cNvPr id="115722" name="Text Box 8"/>
            <p:cNvSpPr txBox="1">
              <a:spLocks noChangeArrowheads="1"/>
            </p:cNvSpPr>
            <p:nvPr/>
          </p:nvSpPr>
          <p:spPr bwMode="auto">
            <a:xfrm>
              <a:off x="7694" y="9054"/>
              <a:ext cx="1980" cy="540"/>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b="0">
                <a:solidFill>
                  <a:srgbClr val="FF3300"/>
                </a:solidFill>
              </a:endParaRPr>
            </a:p>
          </p:txBody>
        </p:sp>
        <p:sp>
          <p:nvSpPr>
            <p:cNvPr id="115723" name="Text Box 9"/>
            <p:cNvSpPr txBox="1">
              <a:spLocks noChangeArrowheads="1"/>
            </p:cNvSpPr>
            <p:nvPr/>
          </p:nvSpPr>
          <p:spPr bwMode="auto">
            <a:xfrm>
              <a:off x="10494" y="3834"/>
              <a:ext cx="1980" cy="540"/>
            </a:xfrm>
            <a:prstGeom prst="rect">
              <a:avLst/>
            </a:prstGeom>
            <a:noFill/>
            <a:ln w="9525">
              <a:noFill/>
              <a:miter lim="800000"/>
              <a:headEnd/>
              <a:tailEnd/>
            </a:ln>
          </p:spPr>
          <p:txBody>
            <a:bodyPr/>
            <a:lstStyle/>
            <a:p>
              <a:pPr algn="ctr"/>
              <a:r>
                <a:rPr lang="it-IT" sz="1400" b="0">
                  <a:latin typeface="Kristen ITC" pitchFamily="66" charset="0"/>
                </a:rPr>
                <a:t>LIBERO</a:t>
              </a:r>
              <a:endParaRPr lang="it-IT" sz="1400" b="0"/>
            </a:p>
          </p:txBody>
        </p:sp>
        <p:sp>
          <p:nvSpPr>
            <p:cNvPr id="115724" name="Text Box 10"/>
            <p:cNvSpPr txBox="1">
              <a:spLocks noChangeArrowheads="1"/>
            </p:cNvSpPr>
            <p:nvPr/>
          </p:nvSpPr>
          <p:spPr bwMode="auto">
            <a:xfrm>
              <a:off x="4914" y="3834"/>
              <a:ext cx="1980" cy="540"/>
            </a:xfrm>
            <a:prstGeom prst="rect">
              <a:avLst/>
            </a:prstGeom>
            <a:noFill/>
            <a:ln w="9525">
              <a:noFill/>
              <a:miter lim="800000"/>
              <a:headEnd/>
              <a:tailEnd/>
            </a:ln>
          </p:spPr>
          <p:txBody>
            <a:bodyPr/>
            <a:lstStyle/>
            <a:p>
              <a:pPr algn="ctr"/>
              <a:r>
                <a:rPr lang="it-IT" sz="1400" b="0">
                  <a:latin typeface="Kristen ITC" pitchFamily="66" charset="0"/>
                </a:rPr>
                <a:t>SICURO</a:t>
              </a:r>
              <a:endParaRPr lang="it-IT" sz="1400" b="0"/>
            </a:p>
          </p:txBody>
        </p:sp>
        <p:sp>
          <p:nvSpPr>
            <p:cNvPr id="115725" name="Text Box 11"/>
            <p:cNvSpPr txBox="1">
              <a:spLocks noChangeArrowheads="1"/>
            </p:cNvSpPr>
            <p:nvPr/>
          </p:nvSpPr>
          <p:spPr bwMode="auto">
            <a:xfrm>
              <a:off x="10494" y="7434"/>
              <a:ext cx="1980" cy="540"/>
            </a:xfrm>
            <a:prstGeom prst="rect">
              <a:avLst/>
            </a:prstGeom>
            <a:noFill/>
            <a:ln w="9525">
              <a:noFill/>
              <a:miter lim="800000"/>
              <a:headEnd/>
              <a:tailEnd/>
            </a:ln>
          </p:spPr>
          <p:txBody>
            <a:bodyPr/>
            <a:lstStyle/>
            <a:p>
              <a:pPr algn="ctr"/>
              <a:r>
                <a:rPr lang="it-IT" sz="1400" b="0">
                  <a:latin typeface="Kristen ITC" pitchFamily="66" charset="0"/>
                </a:rPr>
                <a:t>SOLO</a:t>
              </a:r>
              <a:endParaRPr lang="it-IT" sz="1400" b="0"/>
            </a:p>
          </p:txBody>
        </p:sp>
        <p:sp>
          <p:nvSpPr>
            <p:cNvPr id="115726" name="Text Box 12"/>
            <p:cNvSpPr txBox="1">
              <a:spLocks noChangeArrowheads="1"/>
            </p:cNvSpPr>
            <p:nvPr/>
          </p:nvSpPr>
          <p:spPr bwMode="auto">
            <a:xfrm>
              <a:off x="4554" y="7434"/>
              <a:ext cx="2880" cy="540"/>
            </a:xfrm>
            <a:prstGeom prst="rect">
              <a:avLst/>
            </a:prstGeom>
            <a:noFill/>
            <a:ln w="9525">
              <a:noFill/>
              <a:miter lim="800000"/>
              <a:headEnd/>
              <a:tailEnd/>
            </a:ln>
          </p:spPr>
          <p:txBody>
            <a:bodyPr/>
            <a:lstStyle/>
            <a:p>
              <a:pPr algn="ctr"/>
              <a:r>
                <a:rPr lang="it-IT" sz="1400" b="0">
                  <a:latin typeface="Kristen ITC" pitchFamily="66" charset="0"/>
                </a:rPr>
                <a:t>IN TRAPPOLA</a:t>
              </a:r>
              <a:endParaRPr lang="it-IT" sz="1400" b="0"/>
            </a:p>
          </p:txBody>
        </p:sp>
        <p:sp>
          <p:nvSpPr>
            <p:cNvPr id="115727" name="Text Box 13"/>
            <p:cNvSpPr txBox="1">
              <a:spLocks noChangeArrowheads="1"/>
            </p:cNvSpPr>
            <p:nvPr/>
          </p:nvSpPr>
          <p:spPr bwMode="auto">
            <a:xfrm>
              <a:off x="7014" y="1674"/>
              <a:ext cx="3240" cy="540"/>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115728" name="Line 14"/>
            <p:cNvSpPr>
              <a:spLocks noChangeShapeType="1"/>
            </p:cNvSpPr>
            <p:nvPr/>
          </p:nvSpPr>
          <p:spPr bwMode="auto">
            <a:xfrm>
              <a:off x="7584" y="3294"/>
              <a:ext cx="2160" cy="0"/>
            </a:xfrm>
            <a:prstGeom prst="line">
              <a:avLst/>
            </a:prstGeom>
            <a:noFill/>
            <a:ln w="3175" cap="rnd">
              <a:solidFill>
                <a:srgbClr val="000000"/>
              </a:solidFill>
              <a:prstDash val="sysDot"/>
              <a:round/>
              <a:headEnd/>
              <a:tailEnd/>
            </a:ln>
          </p:spPr>
          <p:txBody>
            <a:bodyPr/>
            <a:lstStyle/>
            <a:p>
              <a:endParaRPr lang="it-IT"/>
            </a:p>
          </p:txBody>
        </p:sp>
        <p:sp>
          <p:nvSpPr>
            <p:cNvPr id="115729" name="Line 15"/>
            <p:cNvSpPr>
              <a:spLocks noChangeShapeType="1"/>
            </p:cNvSpPr>
            <p:nvPr/>
          </p:nvSpPr>
          <p:spPr bwMode="auto">
            <a:xfrm>
              <a:off x="7964" y="4214"/>
              <a:ext cx="1390" cy="0"/>
            </a:xfrm>
            <a:prstGeom prst="line">
              <a:avLst/>
            </a:prstGeom>
            <a:noFill/>
            <a:ln w="3175" cap="rnd">
              <a:solidFill>
                <a:srgbClr val="000000"/>
              </a:solidFill>
              <a:prstDash val="sysDot"/>
              <a:round/>
              <a:headEnd/>
              <a:tailEnd/>
            </a:ln>
          </p:spPr>
          <p:txBody>
            <a:bodyPr/>
            <a:lstStyle/>
            <a:p>
              <a:endParaRPr lang="it-IT"/>
            </a:p>
          </p:txBody>
        </p:sp>
        <p:sp>
          <p:nvSpPr>
            <p:cNvPr id="115730" name="Text Box 16"/>
            <p:cNvSpPr txBox="1">
              <a:spLocks noChangeArrowheads="1"/>
            </p:cNvSpPr>
            <p:nvPr/>
          </p:nvSpPr>
          <p:spPr bwMode="auto">
            <a:xfrm>
              <a:off x="7614" y="3564"/>
              <a:ext cx="1080" cy="360"/>
            </a:xfrm>
            <a:prstGeom prst="rect">
              <a:avLst/>
            </a:prstGeom>
            <a:noFill/>
            <a:ln w="9525">
              <a:noFill/>
              <a:miter lim="800000"/>
              <a:headEnd/>
              <a:tailEnd/>
            </a:ln>
          </p:spPr>
          <p:txBody>
            <a:bodyPr/>
            <a:lstStyle/>
            <a:p>
              <a:pPr algn="ctr"/>
              <a:r>
                <a:rPr lang="it-IT" sz="600" b="0">
                  <a:latin typeface="Kristen ITC" pitchFamily="66" charset="0"/>
                </a:rPr>
                <a:t>SICURO</a:t>
              </a:r>
              <a:endParaRPr lang="it-IT" b="0"/>
            </a:p>
          </p:txBody>
        </p:sp>
        <p:sp>
          <p:nvSpPr>
            <p:cNvPr id="115731" name="Text Box 17"/>
            <p:cNvSpPr txBox="1">
              <a:spLocks noChangeArrowheads="1"/>
            </p:cNvSpPr>
            <p:nvPr/>
          </p:nvSpPr>
          <p:spPr bwMode="auto">
            <a:xfrm>
              <a:off x="8554" y="3564"/>
              <a:ext cx="1080" cy="360"/>
            </a:xfrm>
            <a:prstGeom prst="rect">
              <a:avLst/>
            </a:prstGeom>
            <a:noFill/>
            <a:ln w="9525">
              <a:noFill/>
              <a:miter lim="800000"/>
              <a:headEnd/>
              <a:tailEnd/>
            </a:ln>
          </p:spPr>
          <p:txBody>
            <a:bodyPr/>
            <a:lstStyle/>
            <a:p>
              <a:pPr algn="ctr"/>
              <a:r>
                <a:rPr lang="it-IT" sz="600" b="0">
                  <a:latin typeface="Kristen ITC" pitchFamily="66" charset="0"/>
                </a:rPr>
                <a:t>LIBERO</a:t>
              </a:r>
              <a:endParaRPr lang="it-IT" b="0"/>
            </a:p>
          </p:txBody>
        </p:sp>
        <p:sp>
          <p:nvSpPr>
            <p:cNvPr id="115732" name="Text Box 18"/>
            <p:cNvSpPr txBox="1">
              <a:spLocks noChangeArrowheads="1"/>
            </p:cNvSpPr>
            <p:nvPr/>
          </p:nvSpPr>
          <p:spPr bwMode="auto">
            <a:xfrm>
              <a:off x="8024" y="4404"/>
              <a:ext cx="1260" cy="480"/>
            </a:xfrm>
            <a:prstGeom prst="rect">
              <a:avLst/>
            </a:prstGeom>
            <a:noFill/>
            <a:ln w="9525">
              <a:noFill/>
              <a:miter lim="800000"/>
              <a:headEnd/>
              <a:tailEnd/>
            </a:ln>
          </p:spPr>
          <p:txBody>
            <a:bodyPr/>
            <a:lstStyle/>
            <a:p>
              <a:pPr algn="ctr"/>
              <a:r>
                <a:rPr lang="it-IT" sz="600" b="0">
                  <a:latin typeface="Kristen ITC" pitchFamily="66" charset="0"/>
                </a:rPr>
                <a:t>NESSUN PERICOLO</a:t>
              </a:r>
              <a:endParaRPr lang="it-IT" b="0"/>
            </a:p>
          </p:txBody>
        </p:sp>
      </p:grpSp>
      <p:sp>
        <p:nvSpPr>
          <p:cNvPr id="115715" name="Text Box 19"/>
          <p:cNvSpPr txBox="1">
            <a:spLocks noChangeArrowheads="1"/>
          </p:cNvSpPr>
          <p:nvPr/>
        </p:nvSpPr>
        <p:spPr bwMode="auto">
          <a:xfrm>
            <a:off x="-266700" y="260350"/>
            <a:ext cx="4046538" cy="13112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Elementi concettuali</a:t>
            </a:r>
          </a:p>
        </p:txBody>
      </p:sp>
      <p:sp>
        <p:nvSpPr>
          <p:cNvPr id="12308" name="AutoShape 20"/>
          <p:cNvSpPr>
            <a:spLocks/>
          </p:cNvSpPr>
          <p:nvPr/>
        </p:nvSpPr>
        <p:spPr bwMode="auto">
          <a:xfrm>
            <a:off x="4716463" y="333375"/>
            <a:ext cx="3455987" cy="720725"/>
          </a:xfrm>
          <a:prstGeom prst="borderCallout3">
            <a:avLst>
              <a:gd name="adj1" fmla="val 15861"/>
              <a:gd name="adj2" fmla="val 102204"/>
              <a:gd name="adj3" fmla="val 15861"/>
              <a:gd name="adj4" fmla="val 115250"/>
              <a:gd name="adj5" fmla="val 157708"/>
              <a:gd name="adj6" fmla="val 115250"/>
              <a:gd name="adj7" fmla="val 300000"/>
              <a:gd name="adj8" fmla="val 66833"/>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Su questo tabellone sono indicate le </a:t>
            </a:r>
            <a:r>
              <a:rPr lang="it-IT" sz="1400">
                <a:latin typeface="Arial Unicode MS" pitchFamily="34" charset="-128"/>
              </a:rPr>
              <a:t>reazioni emotive (C)</a:t>
            </a:r>
            <a:r>
              <a:rPr lang="it-IT" sz="1400" b="0">
                <a:latin typeface="Arial Unicode MS" pitchFamily="34" charset="-128"/>
              </a:rPr>
              <a:t> tipiche di chi </a:t>
            </a:r>
          </a:p>
          <a:p>
            <a:pPr algn="ctr"/>
            <a:r>
              <a:rPr lang="it-IT" sz="1400" b="0">
                <a:latin typeface="Arial Unicode MS" pitchFamily="34" charset="-128"/>
              </a:rPr>
              <a:t>soffre di disturbi d’ansia</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2308"/>
                                        </p:tgtEl>
                                        <p:attrNameLst>
                                          <p:attrName>style.visibility</p:attrName>
                                        </p:attrNameLst>
                                      </p:cBhvr>
                                      <p:to>
                                        <p:strVal val="visible"/>
                                      </p:to>
                                    </p:set>
                                    <p:animEffect transition="in" filter="strips(upRight)">
                                      <p:cBhvr>
                                        <p:cTn id="7" dur="5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0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ttangolo 4"/>
          <p:cNvSpPr>
            <a:spLocks noChangeArrowheads="1"/>
          </p:cNvSpPr>
          <p:nvPr/>
        </p:nvSpPr>
        <p:spPr bwMode="auto">
          <a:xfrm>
            <a:off x="857250" y="1785938"/>
            <a:ext cx="7572375" cy="4554537"/>
          </a:xfrm>
          <a:prstGeom prst="rect">
            <a:avLst/>
          </a:prstGeom>
          <a:noFill/>
          <a:ln w="9525">
            <a:noFill/>
            <a:miter lim="800000"/>
            <a:headEnd/>
            <a:tailEnd/>
          </a:ln>
        </p:spPr>
        <p:txBody>
          <a:bodyPr>
            <a:spAutoFit/>
          </a:bodyPr>
          <a:lstStyle/>
          <a:p>
            <a:pPr>
              <a:buFont typeface="Arial" charset="0"/>
              <a:buChar char="•"/>
            </a:pPr>
            <a:r>
              <a:rPr lang="it-IT" sz="2000"/>
              <a:t>	ADLER (1931-1958) </a:t>
            </a:r>
          </a:p>
          <a:p>
            <a:pPr algn="just"/>
            <a:r>
              <a:rPr lang="it-IT" sz="2000" b="0"/>
              <a:t>	“Noi non soffriamo lo shock delle nostre esperienze, ma ne 	traiamo ciò che è congeniale ai nostri scopi. Noi siamo 	autodefiniti dal significato che attribuiamo alle nostre 	esperienze”.</a:t>
            </a:r>
            <a:endParaRPr lang="it-IT" sz="1500" b="0"/>
          </a:p>
          <a:p>
            <a:pPr algn="just"/>
            <a:endParaRPr lang="it-IT" sz="1500" b="0"/>
          </a:p>
          <a:p>
            <a:pPr>
              <a:buFont typeface="Arial" charset="0"/>
              <a:buChar char="•"/>
            </a:pPr>
            <a:r>
              <a:rPr lang="it-IT" sz="2000"/>
              <a:t>	Il COMPORTAMENTISMO (anni ’50)</a:t>
            </a:r>
          </a:p>
          <a:p>
            <a:pPr algn="just"/>
            <a:r>
              <a:rPr lang="it-IT" sz="2000" b="0"/>
              <a:t>	Introdusse il concetto di “variabile interveniente” nel modello 	Stimolo – Risposta per spiegare l’evidente varietà delle 	reazioni dei soggetti in risposta ad uno stesso stimolo.</a:t>
            </a:r>
          </a:p>
          <a:p>
            <a:pPr algn="just"/>
            <a:endParaRPr lang="it-IT" sz="1500" b="0"/>
          </a:p>
          <a:p>
            <a:pPr>
              <a:buFont typeface="Arial" charset="0"/>
              <a:buChar char="•"/>
            </a:pPr>
            <a:r>
              <a:rPr lang="it-IT" sz="2000"/>
              <a:t>	La teoria dello sviluppo di PIAGET</a:t>
            </a:r>
          </a:p>
          <a:p>
            <a:endParaRPr lang="it-IT" sz="1500"/>
          </a:p>
          <a:p>
            <a:pPr>
              <a:buFont typeface="Arial" charset="0"/>
              <a:buChar char="•"/>
            </a:pPr>
            <a:r>
              <a:rPr lang="it-IT" sz="2000"/>
              <a:t>	Psicologia cognitiva di Neisser (1967)</a:t>
            </a:r>
          </a:p>
          <a:p>
            <a:r>
              <a:rPr lang="it-IT" sz="2000"/>
              <a:t>	</a:t>
            </a:r>
            <a:r>
              <a:rPr lang="it-IT" sz="2000" b="0" i="1"/>
              <a:t>Uomo elaboratore di informazioni</a:t>
            </a:r>
          </a:p>
        </p:txBody>
      </p:sp>
      <p:sp>
        <p:nvSpPr>
          <p:cNvPr id="8" name="Rectangle 2"/>
          <p:cNvSpPr txBox="1">
            <a:spLocks noChangeArrowheads="1"/>
          </p:cNvSpPr>
          <p:nvPr/>
        </p:nvSpPr>
        <p:spPr bwMode="auto">
          <a:xfrm>
            <a:off x="714375" y="428625"/>
            <a:ext cx="7772400" cy="1357313"/>
          </a:xfrm>
          <a:prstGeom prst="rect">
            <a:avLst/>
          </a:prstGeom>
          <a:noFill/>
          <a:ln w="9525">
            <a:noFill/>
            <a:miter lim="800000"/>
            <a:headEnd/>
            <a:tailEnd/>
          </a:ln>
        </p:spPr>
        <p:txBody>
          <a:bodyPr anchor="ctr"/>
          <a:lstStyle/>
          <a:p>
            <a:pPr algn="ctr">
              <a:defRPr/>
            </a:pPr>
            <a:r>
              <a:rPr lang="it-IT" sz="4400" kern="0">
                <a:solidFill>
                  <a:srgbClr val="FF3300"/>
                </a:solidFill>
                <a:effectLst>
                  <a:outerShdw blurRad="38100" dist="38100" dir="2700000" algn="tl">
                    <a:srgbClr val="C0C0C0"/>
                  </a:outerShdw>
                </a:effectLst>
                <a:latin typeface="Tempus Sans ITC" pitchFamily="82" charset="0"/>
                <a:ea typeface="+mj-ea"/>
                <a:cs typeface="+mj-cs"/>
              </a:rPr>
              <a:t>CBT</a:t>
            </a:r>
            <a:br>
              <a:rPr lang="it-IT" sz="4400" kern="0">
                <a:solidFill>
                  <a:srgbClr val="FF3300"/>
                </a:solidFill>
                <a:effectLst>
                  <a:outerShdw blurRad="38100" dist="38100" dir="2700000" algn="tl">
                    <a:srgbClr val="C0C0C0"/>
                  </a:outerShdw>
                </a:effectLst>
                <a:latin typeface="Tempus Sans ITC" pitchFamily="82" charset="0"/>
                <a:ea typeface="+mj-ea"/>
                <a:cs typeface="+mj-cs"/>
              </a:rPr>
            </a:br>
            <a:r>
              <a:rPr lang="it-IT" sz="2500" b="0" kern="0">
                <a:solidFill>
                  <a:schemeClr val="tx2"/>
                </a:solidFill>
                <a:latin typeface="Tempus Sans ITC" pitchFamily="82" charset="0"/>
                <a:ea typeface="+mj-ea"/>
                <a:cs typeface="+mj-cs"/>
              </a:rPr>
              <a:t>Precursori del cognitivismo</a:t>
            </a:r>
            <a:br>
              <a:rPr lang="it-IT" sz="2500" b="0" kern="0">
                <a:solidFill>
                  <a:schemeClr val="tx2"/>
                </a:solidFill>
                <a:latin typeface="Tempus Sans ITC" pitchFamily="82" charset="0"/>
                <a:ea typeface="+mj-ea"/>
                <a:cs typeface="+mj-cs"/>
              </a:rPr>
            </a:br>
            <a:endParaRPr lang="it-IT" sz="2500" kern="0" dirty="0">
              <a:solidFill>
                <a:srgbClr val="FF3300"/>
              </a:solidFill>
              <a:effectLst>
                <a:outerShdw blurRad="38100" dist="38100" dir="2700000" algn="tl">
                  <a:srgbClr val="C0C0C0"/>
                </a:outerShdw>
              </a:effectLst>
              <a:latin typeface="Tempus Sans ITC" pitchFamily="82" charset="0"/>
              <a:ea typeface="+mj-ea"/>
              <a:cs typeface="+mj-cs"/>
            </a:endParaRPr>
          </a:p>
        </p:txBody>
      </p:sp>
    </p:spTree>
  </p:cSld>
  <p:clrMapOvr>
    <a:masterClrMapping/>
  </p:clrMapOvr>
  <p:transition>
    <p:random/>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Oval 2"/>
          <p:cNvSpPr>
            <a:spLocks noChangeArrowheads="1"/>
          </p:cNvSpPr>
          <p:nvPr/>
        </p:nvSpPr>
        <p:spPr bwMode="auto">
          <a:xfrm>
            <a:off x="1990725" y="1268413"/>
            <a:ext cx="5318125" cy="5184775"/>
          </a:xfrm>
          <a:prstGeom prst="ellipse">
            <a:avLst/>
          </a:prstGeom>
          <a:solidFill>
            <a:srgbClr val="99CCFF"/>
          </a:solidFill>
          <a:ln w="3175">
            <a:solidFill>
              <a:srgbClr val="000000"/>
            </a:solidFill>
            <a:prstDash val="sysDot"/>
            <a:round/>
            <a:headEnd/>
            <a:tailEnd/>
          </a:ln>
        </p:spPr>
        <p:txBody>
          <a:bodyPr/>
          <a:lstStyle/>
          <a:p>
            <a:endParaRPr lang="it-IT"/>
          </a:p>
        </p:txBody>
      </p:sp>
      <p:sp>
        <p:nvSpPr>
          <p:cNvPr id="116739" name="Line 3"/>
          <p:cNvSpPr>
            <a:spLocks noChangeShapeType="1"/>
          </p:cNvSpPr>
          <p:nvPr/>
        </p:nvSpPr>
        <p:spPr bwMode="auto">
          <a:xfrm>
            <a:off x="4675188" y="1268413"/>
            <a:ext cx="0" cy="5184775"/>
          </a:xfrm>
          <a:prstGeom prst="line">
            <a:avLst/>
          </a:prstGeom>
          <a:noFill/>
          <a:ln w="3175" cap="rnd">
            <a:solidFill>
              <a:srgbClr val="000000"/>
            </a:solidFill>
            <a:prstDash val="sysDot"/>
            <a:round/>
            <a:headEnd/>
            <a:tailEnd/>
          </a:ln>
        </p:spPr>
        <p:txBody>
          <a:bodyPr/>
          <a:lstStyle/>
          <a:p>
            <a:endParaRPr lang="it-IT"/>
          </a:p>
        </p:txBody>
      </p:sp>
      <p:sp>
        <p:nvSpPr>
          <p:cNvPr id="116740" name="Line 4"/>
          <p:cNvSpPr>
            <a:spLocks noChangeShapeType="1"/>
          </p:cNvSpPr>
          <p:nvPr/>
        </p:nvSpPr>
        <p:spPr bwMode="auto">
          <a:xfrm>
            <a:off x="1990725" y="3860800"/>
            <a:ext cx="5318125" cy="0"/>
          </a:xfrm>
          <a:prstGeom prst="line">
            <a:avLst/>
          </a:prstGeom>
          <a:noFill/>
          <a:ln w="9525">
            <a:solidFill>
              <a:srgbClr val="000000"/>
            </a:solidFill>
            <a:round/>
            <a:headEnd/>
            <a:tailEnd/>
          </a:ln>
        </p:spPr>
        <p:txBody>
          <a:bodyPr/>
          <a:lstStyle/>
          <a:p>
            <a:endParaRPr lang="it-IT"/>
          </a:p>
        </p:txBody>
      </p:sp>
      <p:sp>
        <p:nvSpPr>
          <p:cNvPr id="116741" name="Line 5"/>
          <p:cNvSpPr>
            <a:spLocks noChangeShapeType="1"/>
          </p:cNvSpPr>
          <p:nvPr/>
        </p:nvSpPr>
        <p:spPr bwMode="auto">
          <a:xfrm flipV="1">
            <a:off x="3690938" y="1454150"/>
            <a:ext cx="1958975" cy="4813300"/>
          </a:xfrm>
          <a:prstGeom prst="line">
            <a:avLst/>
          </a:prstGeom>
          <a:noFill/>
          <a:ln w="9525">
            <a:solidFill>
              <a:srgbClr val="000000"/>
            </a:solidFill>
            <a:round/>
            <a:headEnd/>
            <a:tailEnd/>
          </a:ln>
        </p:spPr>
        <p:txBody>
          <a:bodyPr/>
          <a:lstStyle/>
          <a:p>
            <a:endParaRPr lang="it-IT"/>
          </a:p>
        </p:txBody>
      </p:sp>
      <p:sp>
        <p:nvSpPr>
          <p:cNvPr id="116742" name="Line 6"/>
          <p:cNvSpPr>
            <a:spLocks noChangeShapeType="1"/>
          </p:cNvSpPr>
          <p:nvPr/>
        </p:nvSpPr>
        <p:spPr bwMode="auto">
          <a:xfrm>
            <a:off x="3695700" y="1454150"/>
            <a:ext cx="1974850" cy="4813300"/>
          </a:xfrm>
          <a:prstGeom prst="line">
            <a:avLst/>
          </a:prstGeom>
          <a:noFill/>
          <a:ln w="9525">
            <a:solidFill>
              <a:srgbClr val="000000"/>
            </a:solidFill>
            <a:round/>
            <a:headEnd/>
            <a:tailEnd/>
          </a:ln>
        </p:spPr>
        <p:txBody>
          <a:bodyPr/>
          <a:lstStyle/>
          <a:p>
            <a:endParaRPr lang="it-IT"/>
          </a:p>
        </p:txBody>
      </p:sp>
      <p:sp>
        <p:nvSpPr>
          <p:cNvPr id="116743" name="Text Box 7"/>
          <p:cNvSpPr txBox="1">
            <a:spLocks noChangeArrowheads="1"/>
          </p:cNvSpPr>
          <p:nvPr/>
        </p:nvSpPr>
        <p:spPr bwMode="auto">
          <a:xfrm>
            <a:off x="4178300" y="5434013"/>
            <a:ext cx="1025525" cy="277812"/>
          </a:xfrm>
          <a:prstGeom prst="rect">
            <a:avLst/>
          </a:prstGeom>
          <a:noFill/>
          <a:ln w="9525">
            <a:noFill/>
            <a:miter lim="800000"/>
            <a:headEnd/>
            <a:tailEnd/>
          </a:ln>
        </p:spPr>
        <p:txBody>
          <a:bodyPr/>
          <a:lstStyle/>
          <a:p>
            <a:pPr algn="ctr"/>
            <a:r>
              <a:rPr lang="it-IT" sz="1400">
                <a:latin typeface="Kristen ITC" pitchFamily="66" charset="0"/>
              </a:rPr>
              <a:t>PANICO</a:t>
            </a:r>
            <a:endParaRPr lang="it-IT" sz="1400"/>
          </a:p>
        </p:txBody>
      </p:sp>
      <p:sp>
        <p:nvSpPr>
          <p:cNvPr id="116744" name="Text Box 8"/>
          <p:cNvSpPr txBox="1">
            <a:spLocks noChangeArrowheads="1"/>
          </p:cNvSpPr>
          <p:nvPr/>
        </p:nvSpPr>
        <p:spPr bwMode="auto">
          <a:xfrm>
            <a:off x="5629275" y="2749550"/>
            <a:ext cx="1027113" cy="277813"/>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6745" name="Text Box 9"/>
          <p:cNvSpPr txBox="1">
            <a:spLocks noChangeArrowheads="1"/>
          </p:cNvSpPr>
          <p:nvPr/>
        </p:nvSpPr>
        <p:spPr bwMode="auto">
          <a:xfrm>
            <a:off x="2736850" y="2749550"/>
            <a:ext cx="1027113" cy="277813"/>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6746" name="Text Box 10"/>
          <p:cNvSpPr txBox="1">
            <a:spLocks noChangeArrowheads="1"/>
          </p:cNvSpPr>
          <p:nvPr/>
        </p:nvSpPr>
        <p:spPr bwMode="auto">
          <a:xfrm>
            <a:off x="5629275" y="4602163"/>
            <a:ext cx="1027113" cy="277812"/>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6747" name="Text Box 11"/>
          <p:cNvSpPr txBox="1">
            <a:spLocks noChangeArrowheads="1"/>
          </p:cNvSpPr>
          <p:nvPr/>
        </p:nvSpPr>
        <p:spPr bwMode="auto">
          <a:xfrm>
            <a:off x="2551113" y="4602163"/>
            <a:ext cx="1492250" cy="277812"/>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6748" name="Text Box 12"/>
          <p:cNvSpPr txBox="1">
            <a:spLocks noChangeArrowheads="1"/>
          </p:cNvSpPr>
          <p:nvPr/>
        </p:nvSpPr>
        <p:spPr bwMode="auto">
          <a:xfrm>
            <a:off x="3762375" y="1514475"/>
            <a:ext cx="1812925" cy="287338"/>
          </a:xfrm>
          <a:prstGeom prst="rect">
            <a:avLst/>
          </a:prstGeom>
          <a:noFill/>
          <a:ln w="9525">
            <a:noFill/>
            <a:miter lim="800000"/>
            <a:headEnd/>
            <a:tailEnd/>
          </a:ln>
        </p:spPr>
        <p:txBody>
          <a:bodyPr/>
          <a:lstStyle/>
          <a:p>
            <a:pPr algn="ctr"/>
            <a:r>
              <a:rPr lang="it-IT" sz="1600">
                <a:solidFill>
                  <a:srgbClr val="000099"/>
                </a:solidFill>
                <a:latin typeface="Kristen ITC" pitchFamily="66" charset="0"/>
              </a:rPr>
              <a:t>TRANQUILLO</a:t>
            </a:r>
            <a:endParaRPr lang="it-IT" sz="1600">
              <a:solidFill>
                <a:srgbClr val="000099"/>
              </a:solidFill>
            </a:endParaRPr>
          </a:p>
        </p:txBody>
      </p:sp>
      <p:sp>
        <p:nvSpPr>
          <p:cNvPr id="116749" name="Line 13"/>
          <p:cNvSpPr>
            <a:spLocks noChangeShapeType="1"/>
          </p:cNvSpPr>
          <p:nvPr/>
        </p:nvSpPr>
        <p:spPr bwMode="auto">
          <a:xfrm>
            <a:off x="4121150" y="2471738"/>
            <a:ext cx="1119188" cy="0"/>
          </a:xfrm>
          <a:prstGeom prst="line">
            <a:avLst/>
          </a:prstGeom>
          <a:noFill/>
          <a:ln w="3175" cap="rnd">
            <a:solidFill>
              <a:srgbClr val="000000"/>
            </a:solidFill>
            <a:prstDash val="sysDot"/>
            <a:round/>
            <a:headEnd/>
            <a:tailEnd/>
          </a:ln>
        </p:spPr>
        <p:txBody>
          <a:bodyPr/>
          <a:lstStyle/>
          <a:p>
            <a:endParaRPr lang="it-IT"/>
          </a:p>
        </p:txBody>
      </p:sp>
      <p:sp>
        <p:nvSpPr>
          <p:cNvPr id="116750" name="Line 14"/>
          <p:cNvSpPr>
            <a:spLocks noChangeShapeType="1"/>
          </p:cNvSpPr>
          <p:nvPr/>
        </p:nvSpPr>
        <p:spPr bwMode="auto">
          <a:xfrm>
            <a:off x="4318000" y="2944813"/>
            <a:ext cx="720725" cy="0"/>
          </a:xfrm>
          <a:prstGeom prst="line">
            <a:avLst/>
          </a:prstGeom>
          <a:noFill/>
          <a:ln w="3175" cap="rnd">
            <a:solidFill>
              <a:srgbClr val="000000"/>
            </a:solidFill>
            <a:prstDash val="sysDot"/>
            <a:round/>
            <a:headEnd/>
            <a:tailEnd/>
          </a:ln>
        </p:spPr>
        <p:txBody>
          <a:bodyPr/>
          <a:lstStyle/>
          <a:p>
            <a:endParaRPr lang="it-IT"/>
          </a:p>
        </p:txBody>
      </p:sp>
      <p:sp>
        <p:nvSpPr>
          <p:cNvPr id="116751" name="Text Box 15"/>
          <p:cNvSpPr txBox="1">
            <a:spLocks noChangeArrowheads="1"/>
          </p:cNvSpPr>
          <p:nvPr/>
        </p:nvSpPr>
        <p:spPr bwMode="auto">
          <a:xfrm>
            <a:off x="4137025" y="2611438"/>
            <a:ext cx="558800" cy="18415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6752" name="Text Box 16"/>
          <p:cNvSpPr txBox="1">
            <a:spLocks noChangeArrowheads="1"/>
          </p:cNvSpPr>
          <p:nvPr/>
        </p:nvSpPr>
        <p:spPr bwMode="auto">
          <a:xfrm>
            <a:off x="4624388" y="2611438"/>
            <a:ext cx="558800" cy="18415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6753" name="Text Box 17"/>
          <p:cNvSpPr txBox="1">
            <a:spLocks noChangeArrowheads="1"/>
          </p:cNvSpPr>
          <p:nvPr/>
        </p:nvSpPr>
        <p:spPr bwMode="auto">
          <a:xfrm>
            <a:off x="4349750" y="3043238"/>
            <a:ext cx="652463" cy="246062"/>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sp>
        <p:nvSpPr>
          <p:cNvPr id="36882" name="Line 18"/>
          <p:cNvSpPr>
            <a:spLocks noChangeShapeType="1"/>
          </p:cNvSpPr>
          <p:nvPr/>
        </p:nvSpPr>
        <p:spPr bwMode="auto">
          <a:xfrm flipV="1">
            <a:off x="4672013" y="3213100"/>
            <a:ext cx="1152525" cy="647700"/>
          </a:xfrm>
          <a:prstGeom prst="line">
            <a:avLst/>
          </a:prstGeom>
          <a:noFill/>
          <a:ln w="76200">
            <a:solidFill>
              <a:srgbClr val="FF0000"/>
            </a:solidFill>
            <a:round/>
            <a:headEnd type="oval" w="med" len="med"/>
            <a:tailEnd type="triangle" w="lg" len="lg"/>
          </a:ln>
        </p:spPr>
        <p:txBody>
          <a:bodyPr/>
          <a:lstStyle/>
          <a:p>
            <a:endParaRPr lang="it-IT"/>
          </a:p>
        </p:txBody>
      </p:sp>
      <p:sp>
        <p:nvSpPr>
          <p:cNvPr id="116755" name="Text Box 19"/>
          <p:cNvSpPr txBox="1">
            <a:spLocks noChangeArrowheads="1"/>
          </p:cNvSpPr>
          <p:nvPr/>
        </p:nvSpPr>
        <p:spPr bwMode="auto">
          <a:xfrm>
            <a:off x="684213" y="3875088"/>
            <a:ext cx="8064500" cy="2647950"/>
          </a:xfrm>
          <a:prstGeom prst="rect">
            <a:avLst/>
          </a:prstGeom>
          <a:solidFill>
            <a:schemeClr val="bg1"/>
          </a:solidFill>
          <a:ln w="9525">
            <a:noFill/>
            <a:miter lim="800000"/>
            <a:headEnd/>
            <a:tailEnd/>
          </a:ln>
        </p:spPr>
        <p:txBody>
          <a:bodyPr>
            <a:spAutoFit/>
          </a:bodyPr>
          <a:lstStyle/>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p:txBody>
      </p:sp>
      <p:sp>
        <p:nvSpPr>
          <p:cNvPr id="116756" name="Text Box 20"/>
          <p:cNvSpPr txBox="1">
            <a:spLocks noChangeArrowheads="1"/>
          </p:cNvSpPr>
          <p:nvPr/>
        </p:nvSpPr>
        <p:spPr bwMode="auto">
          <a:xfrm>
            <a:off x="3362325" y="260350"/>
            <a:ext cx="2592388" cy="7016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Lo spinner</a:t>
            </a:r>
          </a:p>
        </p:txBody>
      </p:sp>
      <p:sp>
        <p:nvSpPr>
          <p:cNvPr id="36885" name="AutoShape 21"/>
          <p:cNvSpPr>
            <a:spLocks/>
          </p:cNvSpPr>
          <p:nvPr/>
        </p:nvSpPr>
        <p:spPr bwMode="auto">
          <a:xfrm>
            <a:off x="5292725" y="4508500"/>
            <a:ext cx="2519363" cy="576263"/>
          </a:xfrm>
          <a:prstGeom prst="borderCallout1">
            <a:avLst>
              <a:gd name="adj1" fmla="val 19833"/>
              <a:gd name="adj2" fmla="val -3023"/>
              <a:gd name="adj3" fmla="val -114602"/>
              <a:gd name="adj4" fmla="val -25329"/>
            </a:avLst>
          </a:prstGeom>
          <a:solidFill>
            <a:srgbClr val="FFFFCC"/>
          </a:solidFill>
          <a:ln w="9525">
            <a:solidFill>
              <a:schemeClr val="tx1"/>
            </a:solidFill>
            <a:prstDash val="dashDot"/>
            <a:miter lim="800000"/>
            <a:headEnd/>
            <a:tailEnd/>
          </a:ln>
        </p:spPr>
        <p:txBody>
          <a:bodyPr/>
          <a:lstStyle/>
          <a:p>
            <a:r>
              <a:rPr lang="it-IT" sz="1400">
                <a:solidFill>
                  <a:srgbClr val="FF3300"/>
                </a:solidFill>
                <a:latin typeface="Arial Unicode MS" pitchFamily="34" charset="-128"/>
              </a:rPr>
              <a:t>BENESSERE:</a:t>
            </a:r>
          </a:p>
          <a:p>
            <a:r>
              <a:rPr lang="it-IT" sz="1400">
                <a:latin typeface="Arial Unicode MS" pitchFamily="34" charset="-128"/>
              </a:rPr>
              <a:t>reazioni emotive (C) positive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6882"/>
                                        </p:tgtEl>
                                        <p:attrNameLst>
                                          <p:attrName>style.visibility</p:attrName>
                                        </p:attrNameLst>
                                      </p:cBhvr>
                                      <p:to>
                                        <p:strVal val="visible"/>
                                      </p:to>
                                    </p:set>
                                    <p:anim calcmode="lin" valueType="num">
                                      <p:cBhvr>
                                        <p:cTn id="7" dur="500" fill="hold"/>
                                        <p:tgtEl>
                                          <p:spTgt spid="36882"/>
                                        </p:tgtEl>
                                        <p:attrNameLst>
                                          <p:attrName>ppt_w</p:attrName>
                                        </p:attrNameLst>
                                      </p:cBhvr>
                                      <p:tavLst>
                                        <p:tav tm="0">
                                          <p:val>
                                            <p:fltVal val="0"/>
                                          </p:val>
                                        </p:tav>
                                        <p:tav tm="100000">
                                          <p:val>
                                            <p:strVal val="#ppt_w"/>
                                          </p:val>
                                        </p:tav>
                                      </p:tavLst>
                                    </p:anim>
                                    <p:anim calcmode="lin" valueType="num">
                                      <p:cBhvr>
                                        <p:cTn id="8" dur="500" fill="hold"/>
                                        <p:tgtEl>
                                          <p:spTgt spid="36882"/>
                                        </p:tgtEl>
                                        <p:attrNameLst>
                                          <p:attrName>ppt_h</p:attrName>
                                        </p:attrNameLst>
                                      </p:cBhvr>
                                      <p:tavLst>
                                        <p:tav tm="0">
                                          <p:val>
                                            <p:fltVal val="0"/>
                                          </p:val>
                                        </p:tav>
                                        <p:tav tm="100000">
                                          <p:val>
                                            <p:strVal val="#ppt_h"/>
                                          </p:val>
                                        </p:tav>
                                      </p:tavLst>
                                    </p:anim>
                                    <p:anim calcmode="lin" valueType="num">
                                      <p:cBhvr>
                                        <p:cTn id="9" dur="500" fill="hold"/>
                                        <p:tgtEl>
                                          <p:spTgt spid="36882"/>
                                        </p:tgtEl>
                                        <p:attrNameLst>
                                          <p:attrName>style.rotation</p:attrName>
                                        </p:attrNameLst>
                                      </p:cBhvr>
                                      <p:tavLst>
                                        <p:tav tm="0">
                                          <p:val>
                                            <p:fltVal val="360"/>
                                          </p:val>
                                        </p:tav>
                                        <p:tav tm="100000">
                                          <p:val>
                                            <p:fltVal val="0"/>
                                          </p:val>
                                        </p:tav>
                                      </p:tavLst>
                                    </p:anim>
                                    <p:animEffect transition="in" filter="fade">
                                      <p:cBhvr>
                                        <p:cTn id="10" dur="500"/>
                                        <p:tgtEl>
                                          <p:spTgt spid="36882"/>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36885"/>
                                        </p:tgtEl>
                                        <p:attrNameLst>
                                          <p:attrName>style.visibility</p:attrName>
                                        </p:attrNameLst>
                                      </p:cBhvr>
                                      <p:to>
                                        <p:strVal val="visible"/>
                                      </p:to>
                                    </p:set>
                                    <p:animEffect transition="in" filter="strips(downRight)">
                                      <p:cBhvr>
                                        <p:cTn id="14" dur="5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82" grpId="0" animBg="1"/>
      <p:bldP spid="36885" grpId="0" animBg="1"/>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Oval 2"/>
          <p:cNvSpPr>
            <a:spLocks noChangeArrowheads="1"/>
          </p:cNvSpPr>
          <p:nvPr/>
        </p:nvSpPr>
        <p:spPr bwMode="auto">
          <a:xfrm>
            <a:off x="1990725" y="1268413"/>
            <a:ext cx="5318125" cy="5184775"/>
          </a:xfrm>
          <a:prstGeom prst="ellipse">
            <a:avLst/>
          </a:prstGeom>
          <a:solidFill>
            <a:srgbClr val="FF0000">
              <a:alpha val="34901"/>
            </a:srgbClr>
          </a:solidFill>
          <a:ln w="3175">
            <a:solidFill>
              <a:srgbClr val="000000"/>
            </a:solidFill>
            <a:prstDash val="sysDot"/>
            <a:round/>
            <a:headEnd/>
            <a:tailEnd/>
          </a:ln>
        </p:spPr>
        <p:txBody>
          <a:bodyPr/>
          <a:lstStyle/>
          <a:p>
            <a:endParaRPr lang="it-IT"/>
          </a:p>
        </p:txBody>
      </p:sp>
      <p:sp>
        <p:nvSpPr>
          <p:cNvPr id="117763" name="Line 3"/>
          <p:cNvSpPr>
            <a:spLocks noChangeShapeType="1"/>
          </p:cNvSpPr>
          <p:nvPr/>
        </p:nvSpPr>
        <p:spPr bwMode="auto">
          <a:xfrm>
            <a:off x="4675188" y="1268413"/>
            <a:ext cx="0" cy="5184775"/>
          </a:xfrm>
          <a:prstGeom prst="line">
            <a:avLst/>
          </a:prstGeom>
          <a:noFill/>
          <a:ln w="3175" cap="rnd">
            <a:solidFill>
              <a:srgbClr val="000000"/>
            </a:solidFill>
            <a:prstDash val="sysDot"/>
            <a:round/>
            <a:headEnd/>
            <a:tailEnd/>
          </a:ln>
        </p:spPr>
        <p:txBody>
          <a:bodyPr/>
          <a:lstStyle/>
          <a:p>
            <a:endParaRPr lang="it-IT"/>
          </a:p>
        </p:txBody>
      </p:sp>
      <p:sp>
        <p:nvSpPr>
          <p:cNvPr id="117764" name="Line 4"/>
          <p:cNvSpPr>
            <a:spLocks noChangeShapeType="1"/>
          </p:cNvSpPr>
          <p:nvPr/>
        </p:nvSpPr>
        <p:spPr bwMode="auto">
          <a:xfrm>
            <a:off x="1990725" y="3860800"/>
            <a:ext cx="5318125" cy="0"/>
          </a:xfrm>
          <a:prstGeom prst="line">
            <a:avLst/>
          </a:prstGeom>
          <a:noFill/>
          <a:ln w="9525">
            <a:solidFill>
              <a:srgbClr val="000000"/>
            </a:solidFill>
            <a:round/>
            <a:headEnd/>
            <a:tailEnd/>
          </a:ln>
        </p:spPr>
        <p:txBody>
          <a:bodyPr/>
          <a:lstStyle/>
          <a:p>
            <a:endParaRPr lang="it-IT"/>
          </a:p>
        </p:txBody>
      </p:sp>
      <p:sp>
        <p:nvSpPr>
          <p:cNvPr id="117765" name="Line 5"/>
          <p:cNvSpPr>
            <a:spLocks noChangeShapeType="1"/>
          </p:cNvSpPr>
          <p:nvPr/>
        </p:nvSpPr>
        <p:spPr bwMode="auto">
          <a:xfrm flipV="1">
            <a:off x="3690938" y="1454150"/>
            <a:ext cx="1958975" cy="4813300"/>
          </a:xfrm>
          <a:prstGeom prst="line">
            <a:avLst/>
          </a:prstGeom>
          <a:noFill/>
          <a:ln w="9525">
            <a:solidFill>
              <a:srgbClr val="000000"/>
            </a:solidFill>
            <a:round/>
            <a:headEnd/>
            <a:tailEnd/>
          </a:ln>
        </p:spPr>
        <p:txBody>
          <a:bodyPr/>
          <a:lstStyle/>
          <a:p>
            <a:endParaRPr lang="it-IT"/>
          </a:p>
        </p:txBody>
      </p:sp>
      <p:sp>
        <p:nvSpPr>
          <p:cNvPr id="117766" name="Line 6"/>
          <p:cNvSpPr>
            <a:spLocks noChangeShapeType="1"/>
          </p:cNvSpPr>
          <p:nvPr/>
        </p:nvSpPr>
        <p:spPr bwMode="auto">
          <a:xfrm>
            <a:off x="3695700" y="1454150"/>
            <a:ext cx="1974850" cy="4813300"/>
          </a:xfrm>
          <a:prstGeom prst="line">
            <a:avLst/>
          </a:prstGeom>
          <a:noFill/>
          <a:ln w="9525">
            <a:solidFill>
              <a:srgbClr val="000000"/>
            </a:solidFill>
            <a:round/>
            <a:headEnd/>
            <a:tailEnd/>
          </a:ln>
        </p:spPr>
        <p:txBody>
          <a:bodyPr/>
          <a:lstStyle/>
          <a:p>
            <a:endParaRPr lang="it-IT"/>
          </a:p>
        </p:txBody>
      </p:sp>
      <p:sp>
        <p:nvSpPr>
          <p:cNvPr id="117767" name="Text Box 7"/>
          <p:cNvSpPr txBox="1">
            <a:spLocks noChangeArrowheads="1"/>
          </p:cNvSpPr>
          <p:nvPr/>
        </p:nvSpPr>
        <p:spPr bwMode="auto">
          <a:xfrm>
            <a:off x="4021138" y="5640388"/>
            <a:ext cx="1295400" cy="338137"/>
          </a:xfrm>
          <a:prstGeom prst="rect">
            <a:avLst/>
          </a:prstGeom>
          <a:noFill/>
          <a:ln w="9525">
            <a:noFill/>
            <a:miter lim="800000"/>
            <a:headEnd/>
            <a:tailEnd/>
          </a:ln>
        </p:spPr>
        <p:txBody>
          <a:bodyPr/>
          <a:lstStyle/>
          <a:p>
            <a:pPr algn="ctr"/>
            <a:r>
              <a:rPr lang="it-IT" sz="1600">
                <a:solidFill>
                  <a:srgbClr val="FF3300"/>
                </a:solidFill>
                <a:latin typeface="Kristen ITC" pitchFamily="66" charset="0"/>
              </a:rPr>
              <a:t>PANICO</a:t>
            </a:r>
            <a:endParaRPr lang="it-IT" sz="1600">
              <a:solidFill>
                <a:srgbClr val="FF3300"/>
              </a:solidFill>
            </a:endParaRPr>
          </a:p>
        </p:txBody>
      </p:sp>
      <p:sp>
        <p:nvSpPr>
          <p:cNvPr id="117768" name="Text Box 8"/>
          <p:cNvSpPr txBox="1">
            <a:spLocks noChangeArrowheads="1"/>
          </p:cNvSpPr>
          <p:nvPr/>
        </p:nvSpPr>
        <p:spPr bwMode="auto">
          <a:xfrm>
            <a:off x="5629275" y="2749550"/>
            <a:ext cx="1027113" cy="277813"/>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7769" name="Text Box 9"/>
          <p:cNvSpPr txBox="1">
            <a:spLocks noChangeArrowheads="1"/>
          </p:cNvSpPr>
          <p:nvPr/>
        </p:nvSpPr>
        <p:spPr bwMode="auto">
          <a:xfrm>
            <a:off x="2736850" y="2749550"/>
            <a:ext cx="1027113" cy="277813"/>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7770" name="Text Box 10"/>
          <p:cNvSpPr txBox="1">
            <a:spLocks noChangeArrowheads="1"/>
          </p:cNvSpPr>
          <p:nvPr/>
        </p:nvSpPr>
        <p:spPr bwMode="auto">
          <a:xfrm>
            <a:off x="5629275" y="4602163"/>
            <a:ext cx="1027113" cy="277812"/>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7771" name="Text Box 11"/>
          <p:cNvSpPr txBox="1">
            <a:spLocks noChangeArrowheads="1"/>
          </p:cNvSpPr>
          <p:nvPr/>
        </p:nvSpPr>
        <p:spPr bwMode="auto">
          <a:xfrm>
            <a:off x="2551113" y="4602163"/>
            <a:ext cx="1492250" cy="277812"/>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7772" name="Text Box 12"/>
          <p:cNvSpPr txBox="1">
            <a:spLocks noChangeArrowheads="1"/>
          </p:cNvSpPr>
          <p:nvPr/>
        </p:nvSpPr>
        <p:spPr bwMode="auto">
          <a:xfrm>
            <a:off x="3825875" y="1638300"/>
            <a:ext cx="1679575" cy="277813"/>
          </a:xfrm>
          <a:prstGeom prst="rect">
            <a:avLst/>
          </a:prstGeom>
          <a:noFill/>
          <a:ln w="9525">
            <a:noFill/>
            <a:miter lim="800000"/>
            <a:headEnd/>
            <a:tailEnd/>
          </a:ln>
        </p:spPr>
        <p:txBody>
          <a:bodyPr/>
          <a:lstStyle/>
          <a:p>
            <a:pPr algn="ctr"/>
            <a:r>
              <a:rPr lang="it-IT" sz="1400">
                <a:latin typeface="Kristen ITC" pitchFamily="66" charset="0"/>
              </a:rPr>
              <a:t>TRANQUILLO</a:t>
            </a:r>
            <a:endParaRPr lang="it-IT" sz="1400"/>
          </a:p>
        </p:txBody>
      </p:sp>
      <p:sp>
        <p:nvSpPr>
          <p:cNvPr id="117773" name="Line 13"/>
          <p:cNvSpPr>
            <a:spLocks noChangeShapeType="1"/>
          </p:cNvSpPr>
          <p:nvPr/>
        </p:nvSpPr>
        <p:spPr bwMode="auto">
          <a:xfrm>
            <a:off x="4121150" y="2471738"/>
            <a:ext cx="1119188" cy="0"/>
          </a:xfrm>
          <a:prstGeom prst="line">
            <a:avLst/>
          </a:prstGeom>
          <a:noFill/>
          <a:ln w="3175" cap="rnd">
            <a:solidFill>
              <a:srgbClr val="000000"/>
            </a:solidFill>
            <a:prstDash val="sysDot"/>
            <a:round/>
            <a:headEnd/>
            <a:tailEnd/>
          </a:ln>
        </p:spPr>
        <p:txBody>
          <a:bodyPr/>
          <a:lstStyle/>
          <a:p>
            <a:endParaRPr lang="it-IT"/>
          </a:p>
        </p:txBody>
      </p:sp>
      <p:sp>
        <p:nvSpPr>
          <p:cNvPr id="117774" name="Line 14"/>
          <p:cNvSpPr>
            <a:spLocks noChangeShapeType="1"/>
          </p:cNvSpPr>
          <p:nvPr/>
        </p:nvSpPr>
        <p:spPr bwMode="auto">
          <a:xfrm>
            <a:off x="4318000" y="2944813"/>
            <a:ext cx="720725" cy="0"/>
          </a:xfrm>
          <a:prstGeom prst="line">
            <a:avLst/>
          </a:prstGeom>
          <a:noFill/>
          <a:ln w="3175" cap="rnd">
            <a:solidFill>
              <a:srgbClr val="000000"/>
            </a:solidFill>
            <a:prstDash val="sysDot"/>
            <a:round/>
            <a:headEnd/>
            <a:tailEnd/>
          </a:ln>
        </p:spPr>
        <p:txBody>
          <a:bodyPr/>
          <a:lstStyle/>
          <a:p>
            <a:endParaRPr lang="it-IT"/>
          </a:p>
        </p:txBody>
      </p:sp>
      <p:sp>
        <p:nvSpPr>
          <p:cNvPr id="117775" name="Text Box 15"/>
          <p:cNvSpPr txBox="1">
            <a:spLocks noChangeArrowheads="1"/>
          </p:cNvSpPr>
          <p:nvPr/>
        </p:nvSpPr>
        <p:spPr bwMode="auto">
          <a:xfrm>
            <a:off x="4137025" y="2611438"/>
            <a:ext cx="558800" cy="18415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7776" name="Text Box 16"/>
          <p:cNvSpPr txBox="1">
            <a:spLocks noChangeArrowheads="1"/>
          </p:cNvSpPr>
          <p:nvPr/>
        </p:nvSpPr>
        <p:spPr bwMode="auto">
          <a:xfrm>
            <a:off x="4624388" y="2611438"/>
            <a:ext cx="558800" cy="18415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7777" name="Text Box 17"/>
          <p:cNvSpPr txBox="1">
            <a:spLocks noChangeArrowheads="1"/>
          </p:cNvSpPr>
          <p:nvPr/>
        </p:nvSpPr>
        <p:spPr bwMode="auto">
          <a:xfrm>
            <a:off x="4349750" y="3043238"/>
            <a:ext cx="652463" cy="246062"/>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sp>
        <p:nvSpPr>
          <p:cNvPr id="37906" name="Line 18"/>
          <p:cNvSpPr>
            <a:spLocks noChangeShapeType="1"/>
          </p:cNvSpPr>
          <p:nvPr/>
        </p:nvSpPr>
        <p:spPr bwMode="auto">
          <a:xfrm>
            <a:off x="4665663" y="3860800"/>
            <a:ext cx="1108075" cy="720725"/>
          </a:xfrm>
          <a:prstGeom prst="line">
            <a:avLst/>
          </a:prstGeom>
          <a:noFill/>
          <a:ln w="76200">
            <a:solidFill>
              <a:srgbClr val="FF0000"/>
            </a:solidFill>
            <a:round/>
            <a:headEnd type="oval" w="med" len="med"/>
            <a:tailEnd type="triangle" w="lg" len="lg"/>
          </a:ln>
        </p:spPr>
        <p:txBody>
          <a:bodyPr/>
          <a:lstStyle/>
          <a:p>
            <a:endParaRPr lang="it-IT"/>
          </a:p>
        </p:txBody>
      </p:sp>
      <p:sp>
        <p:nvSpPr>
          <p:cNvPr id="117779" name="Text Box 19"/>
          <p:cNvSpPr txBox="1">
            <a:spLocks noChangeArrowheads="1"/>
          </p:cNvSpPr>
          <p:nvPr/>
        </p:nvSpPr>
        <p:spPr bwMode="auto">
          <a:xfrm>
            <a:off x="3362325" y="260350"/>
            <a:ext cx="2592388" cy="7016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Lo spinner</a:t>
            </a:r>
          </a:p>
        </p:txBody>
      </p:sp>
      <p:sp>
        <p:nvSpPr>
          <p:cNvPr id="117780" name="Text Box 20"/>
          <p:cNvSpPr txBox="1">
            <a:spLocks noChangeArrowheads="1"/>
          </p:cNvSpPr>
          <p:nvPr/>
        </p:nvSpPr>
        <p:spPr bwMode="auto">
          <a:xfrm>
            <a:off x="684213" y="1212850"/>
            <a:ext cx="8064500" cy="2647950"/>
          </a:xfrm>
          <a:prstGeom prst="rect">
            <a:avLst/>
          </a:prstGeom>
          <a:solidFill>
            <a:schemeClr val="bg1"/>
          </a:solidFill>
          <a:ln w="9525">
            <a:noFill/>
            <a:miter lim="800000"/>
            <a:headEnd/>
            <a:tailEnd/>
          </a:ln>
        </p:spPr>
        <p:txBody>
          <a:bodyPr>
            <a:spAutoFit/>
          </a:bodyPr>
          <a:lstStyle/>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p:txBody>
      </p:sp>
      <p:sp>
        <p:nvSpPr>
          <p:cNvPr id="37909" name="AutoShape 21"/>
          <p:cNvSpPr>
            <a:spLocks/>
          </p:cNvSpPr>
          <p:nvPr/>
        </p:nvSpPr>
        <p:spPr bwMode="auto">
          <a:xfrm>
            <a:off x="5651500" y="1844675"/>
            <a:ext cx="2592388" cy="576263"/>
          </a:xfrm>
          <a:prstGeom prst="borderCallout1">
            <a:avLst>
              <a:gd name="adj1" fmla="val 19833"/>
              <a:gd name="adj2" fmla="val -2940"/>
              <a:gd name="adj3" fmla="val 347657"/>
              <a:gd name="adj4" fmla="val -38458"/>
            </a:avLst>
          </a:prstGeom>
          <a:solidFill>
            <a:srgbClr val="FFFFCC"/>
          </a:solidFill>
          <a:ln w="9525">
            <a:solidFill>
              <a:schemeClr val="tx1"/>
            </a:solidFill>
            <a:prstDash val="dashDot"/>
            <a:miter lim="800000"/>
            <a:headEnd/>
            <a:tailEnd/>
          </a:ln>
        </p:spPr>
        <p:txBody>
          <a:bodyPr/>
          <a:lstStyle/>
          <a:p>
            <a:r>
              <a:rPr lang="it-IT" sz="1400">
                <a:solidFill>
                  <a:srgbClr val="FF3300"/>
                </a:solidFill>
                <a:latin typeface="Arial Unicode MS" pitchFamily="34" charset="-128"/>
              </a:rPr>
              <a:t>MALESSERE:</a:t>
            </a:r>
          </a:p>
          <a:p>
            <a:r>
              <a:rPr lang="it-IT" sz="1400">
                <a:latin typeface="Arial Unicode MS" pitchFamily="34" charset="-128"/>
              </a:rPr>
              <a:t>reazioni emotive (C) negative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7906"/>
                                        </p:tgtEl>
                                        <p:attrNameLst>
                                          <p:attrName>style.visibility</p:attrName>
                                        </p:attrNameLst>
                                      </p:cBhvr>
                                      <p:to>
                                        <p:strVal val="visible"/>
                                      </p:to>
                                    </p:set>
                                    <p:anim calcmode="lin" valueType="num">
                                      <p:cBhvr>
                                        <p:cTn id="7" dur="500" fill="hold"/>
                                        <p:tgtEl>
                                          <p:spTgt spid="37906"/>
                                        </p:tgtEl>
                                        <p:attrNameLst>
                                          <p:attrName>ppt_w</p:attrName>
                                        </p:attrNameLst>
                                      </p:cBhvr>
                                      <p:tavLst>
                                        <p:tav tm="0">
                                          <p:val>
                                            <p:fltVal val="0"/>
                                          </p:val>
                                        </p:tav>
                                        <p:tav tm="100000">
                                          <p:val>
                                            <p:strVal val="#ppt_w"/>
                                          </p:val>
                                        </p:tav>
                                      </p:tavLst>
                                    </p:anim>
                                    <p:anim calcmode="lin" valueType="num">
                                      <p:cBhvr>
                                        <p:cTn id="8" dur="500" fill="hold"/>
                                        <p:tgtEl>
                                          <p:spTgt spid="37906"/>
                                        </p:tgtEl>
                                        <p:attrNameLst>
                                          <p:attrName>ppt_h</p:attrName>
                                        </p:attrNameLst>
                                      </p:cBhvr>
                                      <p:tavLst>
                                        <p:tav tm="0">
                                          <p:val>
                                            <p:fltVal val="0"/>
                                          </p:val>
                                        </p:tav>
                                        <p:tav tm="100000">
                                          <p:val>
                                            <p:strVal val="#ppt_h"/>
                                          </p:val>
                                        </p:tav>
                                      </p:tavLst>
                                    </p:anim>
                                    <p:anim calcmode="lin" valueType="num">
                                      <p:cBhvr>
                                        <p:cTn id="9" dur="500" fill="hold"/>
                                        <p:tgtEl>
                                          <p:spTgt spid="37906"/>
                                        </p:tgtEl>
                                        <p:attrNameLst>
                                          <p:attrName>style.rotation</p:attrName>
                                        </p:attrNameLst>
                                      </p:cBhvr>
                                      <p:tavLst>
                                        <p:tav tm="0">
                                          <p:val>
                                            <p:fltVal val="360"/>
                                          </p:val>
                                        </p:tav>
                                        <p:tav tm="100000">
                                          <p:val>
                                            <p:fltVal val="0"/>
                                          </p:val>
                                        </p:tav>
                                      </p:tavLst>
                                    </p:anim>
                                    <p:animEffect transition="in" filter="fade">
                                      <p:cBhvr>
                                        <p:cTn id="10" dur="500"/>
                                        <p:tgtEl>
                                          <p:spTgt spid="37906"/>
                                        </p:tgtEl>
                                      </p:cBhvr>
                                    </p:animEffect>
                                  </p:childTnLst>
                                </p:cTn>
                              </p:par>
                            </p:childTnLst>
                          </p:cTn>
                        </p:par>
                        <p:par>
                          <p:cTn id="11" fill="hold">
                            <p:stCondLst>
                              <p:cond delay="500"/>
                            </p:stCondLst>
                            <p:childTnLst>
                              <p:par>
                                <p:cTn id="12" presetID="18" presetClass="entr" presetSubtype="3" fill="hold" grpId="0" nodeType="afterEffect">
                                  <p:stCondLst>
                                    <p:cond delay="0"/>
                                  </p:stCondLst>
                                  <p:childTnLst>
                                    <p:set>
                                      <p:cBhvr>
                                        <p:cTn id="13" dur="1" fill="hold">
                                          <p:stCondLst>
                                            <p:cond delay="0"/>
                                          </p:stCondLst>
                                        </p:cTn>
                                        <p:tgtEl>
                                          <p:spTgt spid="37909"/>
                                        </p:tgtEl>
                                        <p:attrNameLst>
                                          <p:attrName>style.visibility</p:attrName>
                                        </p:attrNameLst>
                                      </p:cBhvr>
                                      <p:to>
                                        <p:strVal val="visible"/>
                                      </p:to>
                                    </p:set>
                                    <p:animEffect transition="in" filter="strips(upRight)">
                                      <p:cBhvr>
                                        <p:cTn id="14" dur="500"/>
                                        <p:tgtEl>
                                          <p:spTgt spid="379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nimBg="1"/>
      <p:bldP spid="37909" grpId="0" animBg="1"/>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Oval 2"/>
          <p:cNvSpPr>
            <a:spLocks noChangeArrowheads="1"/>
          </p:cNvSpPr>
          <p:nvPr/>
        </p:nvSpPr>
        <p:spPr bwMode="auto">
          <a:xfrm>
            <a:off x="1990725" y="1268413"/>
            <a:ext cx="5318125" cy="5184775"/>
          </a:xfrm>
          <a:prstGeom prst="ellipse">
            <a:avLst/>
          </a:prstGeom>
          <a:solidFill>
            <a:srgbClr val="FFFF99"/>
          </a:solidFill>
          <a:ln w="3175">
            <a:solidFill>
              <a:srgbClr val="000000"/>
            </a:solidFill>
            <a:prstDash val="sysDot"/>
            <a:round/>
            <a:headEnd/>
            <a:tailEnd/>
          </a:ln>
        </p:spPr>
        <p:txBody>
          <a:bodyPr/>
          <a:lstStyle/>
          <a:p>
            <a:endParaRPr lang="it-IT"/>
          </a:p>
        </p:txBody>
      </p:sp>
      <p:sp>
        <p:nvSpPr>
          <p:cNvPr id="118787" name="Line 3"/>
          <p:cNvSpPr>
            <a:spLocks noChangeShapeType="1"/>
          </p:cNvSpPr>
          <p:nvPr/>
        </p:nvSpPr>
        <p:spPr bwMode="auto">
          <a:xfrm>
            <a:off x="4675188" y="1268413"/>
            <a:ext cx="0" cy="5184775"/>
          </a:xfrm>
          <a:prstGeom prst="line">
            <a:avLst/>
          </a:prstGeom>
          <a:noFill/>
          <a:ln w="3175" cap="rnd">
            <a:solidFill>
              <a:srgbClr val="000000"/>
            </a:solidFill>
            <a:prstDash val="sysDot"/>
            <a:round/>
            <a:headEnd/>
            <a:tailEnd/>
          </a:ln>
        </p:spPr>
        <p:txBody>
          <a:bodyPr/>
          <a:lstStyle/>
          <a:p>
            <a:endParaRPr lang="it-IT"/>
          </a:p>
        </p:txBody>
      </p:sp>
      <p:sp>
        <p:nvSpPr>
          <p:cNvPr id="118788" name="Line 4"/>
          <p:cNvSpPr>
            <a:spLocks noChangeShapeType="1"/>
          </p:cNvSpPr>
          <p:nvPr/>
        </p:nvSpPr>
        <p:spPr bwMode="auto">
          <a:xfrm>
            <a:off x="1990725" y="3860800"/>
            <a:ext cx="5318125" cy="0"/>
          </a:xfrm>
          <a:prstGeom prst="line">
            <a:avLst/>
          </a:prstGeom>
          <a:noFill/>
          <a:ln w="9525">
            <a:solidFill>
              <a:srgbClr val="000000"/>
            </a:solidFill>
            <a:round/>
            <a:headEnd/>
            <a:tailEnd/>
          </a:ln>
        </p:spPr>
        <p:txBody>
          <a:bodyPr/>
          <a:lstStyle/>
          <a:p>
            <a:endParaRPr lang="it-IT"/>
          </a:p>
        </p:txBody>
      </p:sp>
      <p:sp>
        <p:nvSpPr>
          <p:cNvPr id="118789" name="Line 5"/>
          <p:cNvSpPr>
            <a:spLocks noChangeShapeType="1"/>
          </p:cNvSpPr>
          <p:nvPr/>
        </p:nvSpPr>
        <p:spPr bwMode="auto">
          <a:xfrm flipV="1">
            <a:off x="3690938" y="1454150"/>
            <a:ext cx="1958975" cy="4813300"/>
          </a:xfrm>
          <a:prstGeom prst="line">
            <a:avLst/>
          </a:prstGeom>
          <a:noFill/>
          <a:ln w="9525">
            <a:solidFill>
              <a:srgbClr val="000000"/>
            </a:solidFill>
            <a:round/>
            <a:headEnd/>
            <a:tailEnd/>
          </a:ln>
        </p:spPr>
        <p:txBody>
          <a:bodyPr/>
          <a:lstStyle/>
          <a:p>
            <a:endParaRPr lang="it-IT"/>
          </a:p>
        </p:txBody>
      </p:sp>
      <p:sp>
        <p:nvSpPr>
          <p:cNvPr id="118790" name="Line 6"/>
          <p:cNvSpPr>
            <a:spLocks noChangeShapeType="1"/>
          </p:cNvSpPr>
          <p:nvPr/>
        </p:nvSpPr>
        <p:spPr bwMode="auto">
          <a:xfrm>
            <a:off x="3695700" y="1454150"/>
            <a:ext cx="1974850" cy="4813300"/>
          </a:xfrm>
          <a:prstGeom prst="line">
            <a:avLst/>
          </a:prstGeom>
          <a:noFill/>
          <a:ln w="9525">
            <a:solidFill>
              <a:srgbClr val="000000"/>
            </a:solidFill>
            <a:round/>
            <a:headEnd/>
            <a:tailEnd/>
          </a:ln>
        </p:spPr>
        <p:txBody>
          <a:bodyPr/>
          <a:lstStyle/>
          <a:p>
            <a:endParaRPr lang="it-IT"/>
          </a:p>
        </p:txBody>
      </p:sp>
      <p:sp>
        <p:nvSpPr>
          <p:cNvPr id="118791" name="Text Box 7"/>
          <p:cNvSpPr txBox="1">
            <a:spLocks noChangeArrowheads="1"/>
          </p:cNvSpPr>
          <p:nvPr/>
        </p:nvSpPr>
        <p:spPr bwMode="auto">
          <a:xfrm>
            <a:off x="4178300" y="5434013"/>
            <a:ext cx="1025525" cy="277812"/>
          </a:xfrm>
          <a:prstGeom prst="rect">
            <a:avLst/>
          </a:prstGeom>
          <a:noFill/>
          <a:ln w="9525">
            <a:noFill/>
            <a:miter lim="800000"/>
            <a:headEnd/>
            <a:tailEnd/>
          </a:ln>
        </p:spPr>
        <p:txBody>
          <a:bodyPr/>
          <a:lstStyle/>
          <a:p>
            <a:pPr algn="ctr"/>
            <a:r>
              <a:rPr lang="it-IT" sz="1400">
                <a:latin typeface="Kristen ITC" pitchFamily="66" charset="0"/>
              </a:rPr>
              <a:t>PANICO</a:t>
            </a:r>
            <a:endParaRPr lang="it-IT" sz="1400"/>
          </a:p>
        </p:txBody>
      </p:sp>
      <p:sp>
        <p:nvSpPr>
          <p:cNvPr id="118792" name="Text Box 8"/>
          <p:cNvSpPr txBox="1">
            <a:spLocks noChangeArrowheads="1"/>
          </p:cNvSpPr>
          <p:nvPr/>
        </p:nvSpPr>
        <p:spPr bwMode="auto">
          <a:xfrm>
            <a:off x="5629275" y="2749550"/>
            <a:ext cx="1027113" cy="277813"/>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8793" name="Text Box 9"/>
          <p:cNvSpPr txBox="1">
            <a:spLocks noChangeArrowheads="1"/>
          </p:cNvSpPr>
          <p:nvPr/>
        </p:nvSpPr>
        <p:spPr bwMode="auto">
          <a:xfrm>
            <a:off x="2736850" y="2749550"/>
            <a:ext cx="1027113" cy="277813"/>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8794" name="Text Box 10"/>
          <p:cNvSpPr txBox="1">
            <a:spLocks noChangeArrowheads="1"/>
          </p:cNvSpPr>
          <p:nvPr/>
        </p:nvSpPr>
        <p:spPr bwMode="auto">
          <a:xfrm>
            <a:off x="5629275" y="4602163"/>
            <a:ext cx="1027113" cy="277812"/>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8795" name="Text Box 11"/>
          <p:cNvSpPr txBox="1">
            <a:spLocks noChangeArrowheads="1"/>
          </p:cNvSpPr>
          <p:nvPr/>
        </p:nvSpPr>
        <p:spPr bwMode="auto">
          <a:xfrm>
            <a:off x="2551113" y="4602163"/>
            <a:ext cx="1492250" cy="277812"/>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18796" name="Text Box 12"/>
          <p:cNvSpPr txBox="1">
            <a:spLocks noChangeArrowheads="1"/>
          </p:cNvSpPr>
          <p:nvPr/>
        </p:nvSpPr>
        <p:spPr bwMode="auto">
          <a:xfrm>
            <a:off x="3825875" y="1638300"/>
            <a:ext cx="1679575" cy="277813"/>
          </a:xfrm>
          <a:prstGeom prst="rect">
            <a:avLst/>
          </a:prstGeom>
          <a:noFill/>
          <a:ln w="9525">
            <a:noFill/>
            <a:miter lim="800000"/>
            <a:headEnd/>
            <a:tailEnd/>
          </a:ln>
        </p:spPr>
        <p:txBody>
          <a:bodyPr/>
          <a:lstStyle/>
          <a:p>
            <a:pPr algn="ctr"/>
            <a:r>
              <a:rPr lang="it-IT" sz="1400">
                <a:latin typeface="Kristen ITC" pitchFamily="66" charset="0"/>
              </a:rPr>
              <a:t>TRANQUILLO</a:t>
            </a:r>
            <a:endParaRPr lang="it-IT" sz="1400"/>
          </a:p>
        </p:txBody>
      </p:sp>
      <p:sp>
        <p:nvSpPr>
          <p:cNvPr id="118797" name="Line 13"/>
          <p:cNvSpPr>
            <a:spLocks noChangeShapeType="1"/>
          </p:cNvSpPr>
          <p:nvPr/>
        </p:nvSpPr>
        <p:spPr bwMode="auto">
          <a:xfrm>
            <a:off x="4121150" y="2471738"/>
            <a:ext cx="1119188" cy="0"/>
          </a:xfrm>
          <a:prstGeom prst="line">
            <a:avLst/>
          </a:prstGeom>
          <a:noFill/>
          <a:ln w="3175" cap="rnd">
            <a:solidFill>
              <a:srgbClr val="000000"/>
            </a:solidFill>
            <a:prstDash val="sysDot"/>
            <a:round/>
            <a:headEnd/>
            <a:tailEnd/>
          </a:ln>
        </p:spPr>
        <p:txBody>
          <a:bodyPr/>
          <a:lstStyle/>
          <a:p>
            <a:endParaRPr lang="it-IT"/>
          </a:p>
        </p:txBody>
      </p:sp>
      <p:sp>
        <p:nvSpPr>
          <p:cNvPr id="118798" name="Line 14"/>
          <p:cNvSpPr>
            <a:spLocks noChangeShapeType="1"/>
          </p:cNvSpPr>
          <p:nvPr/>
        </p:nvSpPr>
        <p:spPr bwMode="auto">
          <a:xfrm>
            <a:off x="4318000" y="2944813"/>
            <a:ext cx="720725" cy="0"/>
          </a:xfrm>
          <a:prstGeom prst="line">
            <a:avLst/>
          </a:prstGeom>
          <a:noFill/>
          <a:ln w="3175" cap="rnd">
            <a:solidFill>
              <a:srgbClr val="000000"/>
            </a:solidFill>
            <a:prstDash val="sysDot"/>
            <a:round/>
            <a:headEnd/>
            <a:tailEnd/>
          </a:ln>
        </p:spPr>
        <p:txBody>
          <a:bodyPr/>
          <a:lstStyle/>
          <a:p>
            <a:endParaRPr lang="it-IT"/>
          </a:p>
        </p:txBody>
      </p:sp>
      <p:sp>
        <p:nvSpPr>
          <p:cNvPr id="118799" name="Text Box 15"/>
          <p:cNvSpPr txBox="1">
            <a:spLocks noChangeArrowheads="1"/>
          </p:cNvSpPr>
          <p:nvPr/>
        </p:nvSpPr>
        <p:spPr bwMode="auto">
          <a:xfrm>
            <a:off x="4137025" y="2611438"/>
            <a:ext cx="558800" cy="184150"/>
          </a:xfrm>
          <a:prstGeom prst="rect">
            <a:avLst/>
          </a:prstGeom>
          <a:noFill/>
          <a:ln w="9525">
            <a:noFill/>
            <a:miter lim="800000"/>
            <a:headEnd/>
            <a:tailEnd/>
          </a:ln>
        </p:spPr>
        <p:txBody>
          <a:bodyPr/>
          <a:lstStyle/>
          <a:p>
            <a:pPr algn="ctr"/>
            <a:r>
              <a:rPr lang="it-IT" sz="600">
                <a:latin typeface="Kristen ITC" pitchFamily="66" charset="0"/>
              </a:rPr>
              <a:t>SICURO</a:t>
            </a:r>
            <a:endParaRPr lang="it-IT"/>
          </a:p>
        </p:txBody>
      </p:sp>
      <p:sp>
        <p:nvSpPr>
          <p:cNvPr id="118800" name="Text Box 16"/>
          <p:cNvSpPr txBox="1">
            <a:spLocks noChangeArrowheads="1"/>
          </p:cNvSpPr>
          <p:nvPr/>
        </p:nvSpPr>
        <p:spPr bwMode="auto">
          <a:xfrm>
            <a:off x="4624388" y="2611438"/>
            <a:ext cx="558800" cy="184150"/>
          </a:xfrm>
          <a:prstGeom prst="rect">
            <a:avLst/>
          </a:prstGeom>
          <a:noFill/>
          <a:ln w="9525">
            <a:noFill/>
            <a:miter lim="800000"/>
            <a:headEnd/>
            <a:tailEnd/>
          </a:ln>
        </p:spPr>
        <p:txBody>
          <a:bodyPr/>
          <a:lstStyle/>
          <a:p>
            <a:pPr algn="ctr"/>
            <a:r>
              <a:rPr lang="it-IT" sz="600">
                <a:latin typeface="Kristen ITC" pitchFamily="66" charset="0"/>
              </a:rPr>
              <a:t>LIBERO</a:t>
            </a:r>
            <a:endParaRPr lang="it-IT"/>
          </a:p>
        </p:txBody>
      </p:sp>
      <p:sp>
        <p:nvSpPr>
          <p:cNvPr id="118801" name="Text Box 17"/>
          <p:cNvSpPr txBox="1">
            <a:spLocks noChangeArrowheads="1"/>
          </p:cNvSpPr>
          <p:nvPr/>
        </p:nvSpPr>
        <p:spPr bwMode="auto">
          <a:xfrm>
            <a:off x="4349750" y="3043238"/>
            <a:ext cx="652463" cy="246062"/>
          </a:xfrm>
          <a:prstGeom prst="rect">
            <a:avLst/>
          </a:prstGeom>
          <a:noFill/>
          <a:ln w="9525">
            <a:noFill/>
            <a:miter lim="800000"/>
            <a:headEnd/>
            <a:tailEnd/>
          </a:ln>
        </p:spPr>
        <p:txBody>
          <a:bodyPr/>
          <a:lstStyle/>
          <a:p>
            <a:pPr algn="ctr"/>
            <a:r>
              <a:rPr lang="it-IT" sz="600">
                <a:latin typeface="Kristen ITC" pitchFamily="66" charset="0"/>
              </a:rPr>
              <a:t>NESSUN PERICOLO</a:t>
            </a:r>
            <a:endParaRPr lang="it-IT"/>
          </a:p>
        </p:txBody>
      </p:sp>
      <p:sp>
        <p:nvSpPr>
          <p:cNvPr id="118802" name="Text Box 18"/>
          <p:cNvSpPr txBox="1">
            <a:spLocks noChangeArrowheads="1"/>
          </p:cNvSpPr>
          <p:nvPr/>
        </p:nvSpPr>
        <p:spPr bwMode="auto">
          <a:xfrm>
            <a:off x="3362325" y="260350"/>
            <a:ext cx="2592388" cy="7016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Lo spinner</a:t>
            </a:r>
          </a:p>
        </p:txBody>
      </p:sp>
      <p:sp>
        <p:nvSpPr>
          <p:cNvPr id="118803" name="Text Box 19"/>
          <p:cNvSpPr txBox="1">
            <a:spLocks noChangeArrowheads="1"/>
          </p:cNvSpPr>
          <p:nvPr/>
        </p:nvSpPr>
        <p:spPr bwMode="auto">
          <a:xfrm>
            <a:off x="1644650" y="1211263"/>
            <a:ext cx="3024188" cy="5386387"/>
          </a:xfrm>
          <a:prstGeom prst="rect">
            <a:avLst/>
          </a:prstGeom>
          <a:solidFill>
            <a:srgbClr val="8DBBFF">
              <a:alpha val="45097"/>
            </a:srgbClr>
          </a:solidFill>
          <a:ln w="9525">
            <a:noFill/>
            <a:miter lim="800000"/>
            <a:headEnd/>
            <a:tailEnd/>
          </a:ln>
        </p:spPr>
        <p:txBody>
          <a:bodyPr>
            <a:spAutoFit/>
          </a:bodyPr>
          <a:lstStyle/>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a:p>
            <a:pPr>
              <a:spcBef>
                <a:spcPct val="50000"/>
              </a:spcBef>
            </a:pPr>
            <a:endParaRPr lang="it-IT"/>
          </a:p>
        </p:txBody>
      </p:sp>
      <p:sp>
        <p:nvSpPr>
          <p:cNvPr id="38932" name="AutoShape 20"/>
          <p:cNvSpPr>
            <a:spLocks/>
          </p:cNvSpPr>
          <p:nvPr/>
        </p:nvSpPr>
        <p:spPr bwMode="auto">
          <a:xfrm>
            <a:off x="963613" y="1773238"/>
            <a:ext cx="2600325" cy="792162"/>
          </a:xfrm>
          <a:prstGeom prst="borderCallout1">
            <a:avLst>
              <a:gd name="adj1" fmla="val 14431"/>
              <a:gd name="adj2" fmla="val 102931"/>
              <a:gd name="adj3" fmla="val 261926"/>
              <a:gd name="adj4" fmla="val 141940"/>
            </a:avLst>
          </a:prstGeom>
          <a:solidFill>
            <a:srgbClr val="FFFFCC"/>
          </a:solidFill>
          <a:ln w="9525">
            <a:solidFill>
              <a:schemeClr val="tx1"/>
            </a:solidFill>
            <a:prstDash val="dashDot"/>
            <a:miter lim="800000"/>
            <a:headEnd/>
            <a:tailEnd/>
          </a:ln>
        </p:spPr>
        <p:txBody>
          <a:bodyPr/>
          <a:lstStyle/>
          <a:p>
            <a:r>
              <a:rPr lang="it-IT" sz="1400">
                <a:latin typeface="Arial Unicode MS" pitchFamily="34" charset="-128"/>
              </a:rPr>
              <a:t>Reazioni emotive (C) </a:t>
            </a:r>
          </a:p>
          <a:p>
            <a:r>
              <a:rPr lang="it-IT" sz="1400">
                <a:latin typeface="Arial Unicode MS" pitchFamily="34" charset="-128"/>
              </a:rPr>
              <a:t>positive e negative</a:t>
            </a:r>
          </a:p>
          <a:p>
            <a:r>
              <a:rPr lang="it-IT" sz="1400">
                <a:latin typeface="Arial Unicode MS" pitchFamily="34" charset="-128"/>
              </a:rPr>
              <a:t>allo stesso antecedente (A)</a:t>
            </a:r>
          </a:p>
        </p:txBody>
      </p:sp>
      <p:sp>
        <p:nvSpPr>
          <p:cNvPr id="38933" name="Arc 21"/>
          <p:cNvSpPr>
            <a:spLocks/>
          </p:cNvSpPr>
          <p:nvPr/>
        </p:nvSpPr>
        <p:spPr bwMode="auto">
          <a:xfrm flipV="1">
            <a:off x="6804025" y="3430588"/>
            <a:ext cx="720725" cy="860425"/>
          </a:xfrm>
          <a:custGeom>
            <a:avLst/>
            <a:gdLst>
              <a:gd name="T0" fmla="*/ 114084954 w 21600"/>
              <a:gd name="T1" fmla="*/ 0 h 42874"/>
              <a:gd name="T2" fmla="*/ 79684695 w 21600"/>
              <a:gd name="T3" fmla="*/ 346538140 h 42874"/>
              <a:gd name="T4" fmla="*/ 0 w 21600"/>
              <a:gd name="T5" fmla="*/ 172816481 h 42874"/>
              <a:gd name="T6" fmla="*/ 0 60000 65536"/>
              <a:gd name="T7" fmla="*/ 0 60000 65536"/>
              <a:gd name="T8" fmla="*/ 0 60000 65536"/>
              <a:gd name="T9" fmla="*/ 0 w 21600"/>
              <a:gd name="T10" fmla="*/ 0 h 42874"/>
              <a:gd name="T11" fmla="*/ 21600 w 21600"/>
              <a:gd name="T12" fmla="*/ 42874 h 42874"/>
            </a:gdLst>
            <a:ahLst/>
            <a:cxnLst>
              <a:cxn ang="T6">
                <a:pos x="T0" y="T1"/>
              </a:cxn>
              <a:cxn ang="T7">
                <a:pos x="T2" y="T3"/>
              </a:cxn>
              <a:cxn ang="T8">
                <a:pos x="T4" y="T5"/>
              </a:cxn>
            </a:cxnLst>
            <a:rect l="T9" t="T10" r="T11" b="T12"/>
            <a:pathLst>
              <a:path w="21600" h="42874" fill="none" extrusionOk="0">
                <a:moveTo>
                  <a:pt x="3070" y="0"/>
                </a:moveTo>
                <a:cubicBezTo>
                  <a:pt x="13704" y="1527"/>
                  <a:pt x="21600" y="10637"/>
                  <a:pt x="21600" y="21381"/>
                </a:cubicBezTo>
                <a:cubicBezTo>
                  <a:pt x="21600" y="32479"/>
                  <a:pt x="13188" y="41772"/>
                  <a:pt x="2145" y="42874"/>
                </a:cubicBezTo>
              </a:path>
              <a:path w="21600" h="42874" stroke="0" extrusionOk="0">
                <a:moveTo>
                  <a:pt x="3070" y="0"/>
                </a:moveTo>
                <a:cubicBezTo>
                  <a:pt x="13704" y="1527"/>
                  <a:pt x="21600" y="10637"/>
                  <a:pt x="21600" y="21381"/>
                </a:cubicBezTo>
                <a:cubicBezTo>
                  <a:pt x="21600" y="32479"/>
                  <a:pt x="13188" y="41772"/>
                  <a:pt x="2145" y="42874"/>
                </a:cubicBezTo>
                <a:lnTo>
                  <a:pt x="0" y="21381"/>
                </a:lnTo>
                <a:close/>
              </a:path>
            </a:pathLst>
          </a:custGeom>
          <a:noFill/>
          <a:ln w="38100">
            <a:solidFill>
              <a:schemeClr val="tx1"/>
            </a:solidFill>
            <a:prstDash val="dash"/>
            <a:round/>
            <a:headEnd type="triangle" w="lg" len="lg"/>
            <a:tailEnd type="triangle" w="lg" len="lg"/>
          </a:ln>
        </p:spPr>
        <p:txBody>
          <a:bodyPr wrap="none" anchor="ctr"/>
          <a:lstStyle/>
          <a:p>
            <a:endParaRPr lang="it-IT"/>
          </a:p>
        </p:txBody>
      </p:sp>
      <p:sp>
        <p:nvSpPr>
          <p:cNvPr id="38934" name="AutoShape 22"/>
          <p:cNvSpPr>
            <a:spLocks/>
          </p:cNvSpPr>
          <p:nvPr/>
        </p:nvSpPr>
        <p:spPr bwMode="auto">
          <a:xfrm>
            <a:off x="6372225" y="765175"/>
            <a:ext cx="2303463" cy="935038"/>
          </a:xfrm>
          <a:prstGeom prst="borderCallout3">
            <a:avLst>
              <a:gd name="adj1" fmla="val 12222"/>
              <a:gd name="adj2" fmla="val 103310"/>
              <a:gd name="adj3" fmla="val 12222"/>
              <a:gd name="adj4" fmla="val 104204"/>
              <a:gd name="adj5" fmla="val 171477"/>
              <a:gd name="adj6" fmla="val 104204"/>
              <a:gd name="adj7" fmla="val 331069"/>
              <a:gd name="adj8" fmla="val 50032"/>
            </a:avLst>
          </a:prstGeom>
          <a:solidFill>
            <a:srgbClr val="FFFFCC"/>
          </a:solidFill>
          <a:ln w="9525">
            <a:solidFill>
              <a:schemeClr val="tx1"/>
            </a:solidFill>
            <a:prstDash val="dashDot"/>
            <a:miter lim="800000"/>
            <a:headEnd/>
            <a:tailEnd/>
          </a:ln>
        </p:spPr>
        <p:txBody>
          <a:bodyPr/>
          <a:lstStyle/>
          <a:p>
            <a:pPr algn="ctr"/>
            <a:r>
              <a:rPr lang="it-IT" sz="1400">
                <a:latin typeface="Arial Unicode MS" pitchFamily="34" charset="-128"/>
              </a:rPr>
              <a:t>Il passaggio tra questi </a:t>
            </a:r>
          </a:p>
          <a:p>
            <a:pPr algn="ctr"/>
            <a:r>
              <a:rPr lang="it-IT" sz="1400">
                <a:latin typeface="Arial Unicode MS" pitchFamily="34" charset="-128"/>
              </a:rPr>
              <a:t>due C è mediato da un cambiamento di B</a:t>
            </a:r>
          </a:p>
          <a:p>
            <a:pPr algn="ctr"/>
            <a:r>
              <a:rPr lang="it-IT" sz="1400">
                <a:latin typeface="Arial Unicode MS" pitchFamily="34" charset="-128"/>
              </a:rPr>
              <a:t>(pensiero alternativo)</a:t>
            </a:r>
          </a:p>
        </p:txBody>
      </p:sp>
      <p:sp>
        <p:nvSpPr>
          <p:cNvPr id="38935" name="Line 23"/>
          <p:cNvSpPr>
            <a:spLocks noChangeShapeType="1"/>
          </p:cNvSpPr>
          <p:nvPr/>
        </p:nvSpPr>
        <p:spPr bwMode="auto">
          <a:xfrm>
            <a:off x="4716463" y="3860800"/>
            <a:ext cx="908050" cy="576263"/>
          </a:xfrm>
          <a:prstGeom prst="line">
            <a:avLst/>
          </a:prstGeom>
          <a:noFill/>
          <a:ln w="76200">
            <a:solidFill>
              <a:srgbClr val="FF0000"/>
            </a:solidFill>
            <a:round/>
            <a:headEnd type="oval" w="med" len="med"/>
            <a:tailEnd type="triangle" w="lg" len="lg"/>
          </a:ln>
        </p:spPr>
        <p:txBody>
          <a:bodyPr/>
          <a:lstStyle/>
          <a:p>
            <a:endParaRPr lang="it-IT"/>
          </a:p>
        </p:txBody>
      </p:sp>
      <p:sp>
        <p:nvSpPr>
          <p:cNvPr id="38936" name="Line 24"/>
          <p:cNvSpPr>
            <a:spLocks noChangeShapeType="1"/>
          </p:cNvSpPr>
          <p:nvPr/>
        </p:nvSpPr>
        <p:spPr bwMode="auto">
          <a:xfrm flipV="1">
            <a:off x="4672013" y="3213100"/>
            <a:ext cx="1152525" cy="647700"/>
          </a:xfrm>
          <a:prstGeom prst="line">
            <a:avLst/>
          </a:prstGeom>
          <a:noFill/>
          <a:ln w="76200">
            <a:solidFill>
              <a:srgbClr val="FF0000"/>
            </a:solidFill>
            <a:round/>
            <a:headEnd type="oval" w="med" len="med"/>
            <a:tailEnd type="triangle" w="lg" len="lg"/>
          </a:ln>
        </p:spPr>
        <p:txBody>
          <a:bodyPr/>
          <a:lstStyle/>
          <a:p>
            <a:endParaRPr lang="it-IT"/>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8932"/>
                                        </p:tgtEl>
                                        <p:attrNameLst>
                                          <p:attrName>style.visibility</p:attrName>
                                        </p:attrNameLst>
                                      </p:cBhvr>
                                      <p:to>
                                        <p:strVal val="visible"/>
                                      </p:to>
                                    </p:set>
                                    <p:animEffect transition="in" filter="strips(downLeft)">
                                      <p:cBhvr>
                                        <p:cTn id="7" dur="500"/>
                                        <p:tgtEl>
                                          <p:spTgt spid="38932"/>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grpId="0" nodeType="clickEffect">
                                  <p:stCondLst>
                                    <p:cond delay="0"/>
                                  </p:stCondLst>
                                  <p:childTnLst>
                                    <p:set>
                                      <p:cBhvr>
                                        <p:cTn id="11" dur="1" fill="hold">
                                          <p:stCondLst>
                                            <p:cond delay="0"/>
                                          </p:stCondLst>
                                        </p:cTn>
                                        <p:tgtEl>
                                          <p:spTgt spid="38935"/>
                                        </p:tgtEl>
                                        <p:attrNameLst>
                                          <p:attrName>style.visibility</p:attrName>
                                        </p:attrNameLst>
                                      </p:cBhvr>
                                      <p:to>
                                        <p:strVal val="visible"/>
                                      </p:to>
                                    </p:set>
                                    <p:anim calcmode="lin" valueType="num">
                                      <p:cBhvr>
                                        <p:cTn id="12" dur="500" fill="hold"/>
                                        <p:tgtEl>
                                          <p:spTgt spid="38935"/>
                                        </p:tgtEl>
                                        <p:attrNameLst>
                                          <p:attrName>ppt_w</p:attrName>
                                        </p:attrNameLst>
                                      </p:cBhvr>
                                      <p:tavLst>
                                        <p:tav tm="0">
                                          <p:val>
                                            <p:fltVal val="0"/>
                                          </p:val>
                                        </p:tav>
                                        <p:tav tm="100000">
                                          <p:val>
                                            <p:strVal val="#ppt_w"/>
                                          </p:val>
                                        </p:tav>
                                      </p:tavLst>
                                    </p:anim>
                                    <p:anim calcmode="lin" valueType="num">
                                      <p:cBhvr>
                                        <p:cTn id="13" dur="500" fill="hold"/>
                                        <p:tgtEl>
                                          <p:spTgt spid="38935"/>
                                        </p:tgtEl>
                                        <p:attrNameLst>
                                          <p:attrName>ppt_h</p:attrName>
                                        </p:attrNameLst>
                                      </p:cBhvr>
                                      <p:tavLst>
                                        <p:tav tm="0">
                                          <p:val>
                                            <p:fltVal val="0"/>
                                          </p:val>
                                        </p:tav>
                                        <p:tav tm="100000">
                                          <p:val>
                                            <p:strVal val="#ppt_h"/>
                                          </p:val>
                                        </p:tav>
                                      </p:tavLst>
                                    </p:anim>
                                    <p:anim calcmode="lin" valueType="num">
                                      <p:cBhvr>
                                        <p:cTn id="14" dur="500" fill="hold"/>
                                        <p:tgtEl>
                                          <p:spTgt spid="38935"/>
                                        </p:tgtEl>
                                        <p:attrNameLst>
                                          <p:attrName>style.rotation</p:attrName>
                                        </p:attrNameLst>
                                      </p:cBhvr>
                                      <p:tavLst>
                                        <p:tav tm="0">
                                          <p:val>
                                            <p:fltVal val="360"/>
                                          </p:val>
                                        </p:tav>
                                        <p:tav tm="100000">
                                          <p:val>
                                            <p:fltVal val="0"/>
                                          </p:val>
                                        </p:tav>
                                      </p:tavLst>
                                    </p:anim>
                                    <p:animEffect transition="in" filter="fade">
                                      <p:cBhvr>
                                        <p:cTn id="15" dur="500"/>
                                        <p:tgtEl>
                                          <p:spTgt spid="38935"/>
                                        </p:tgtEl>
                                      </p:cBhvr>
                                    </p:animEffect>
                                  </p:childTnLst>
                                  <p:subTnLst>
                                    <p:animClr clrSpc="rgb" dir="cw">
                                      <p:cBhvr override="childStyle">
                                        <p:cTn dur="1" fill="hold" display="0" masterRel="nextClick" afterEffect="1"/>
                                        <p:tgtEl>
                                          <p:spTgt spid="38935"/>
                                        </p:tgtEl>
                                        <p:attrNameLst>
                                          <p:attrName>ppt_c</p:attrName>
                                        </p:attrNameLst>
                                      </p:cBhvr>
                                      <p:to>
                                        <a:srgbClr val="FFE2DB"/>
                                      </p:to>
                                    </p:animClr>
                                  </p:subTnLst>
                                </p:cTn>
                              </p:par>
                            </p:childTnLst>
                          </p:cTn>
                        </p:par>
                        <p:par>
                          <p:cTn id="16" fill="hold">
                            <p:stCondLst>
                              <p:cond delay="500"/>
                            </p:stCondLst>
                            <p:childTnLst>
                              <p:par>
                                <p:cTn id="17" presetID="22" presetClass="entr" presetSubtype="4" fill="hold" grpId="0" nodeType="afterEffect">
                                  <p:stCondLst>
                                    <p:cond delay="0"/>
                                  </p:stCondLst>
                                  <p:childTnLst>
                                    <p:set>
                                      <p:cBhvr>
                                        <p:cTn id="18" dur="1" fill="hold">
                                          <p:stCondLst>
                                            <p:cond delay="0"/>
                                          </p:stCondLst>
                                        </p:cTn>
                                        <p:tgtEl>
                                          <p:spTgt spid="38933"/>
                                        </p:tgtEl>
                                        <p:attrNameLst>
                                          <p:attrName>style.visibility</p:attrName>
                                        </p:attrNameLst>
                                      </p:cBhvr>
                                      <p:to>
                                        <p:strVal val="visible"/>
                                      </p:to>
                                    </p:set>
                                    <p:animEffect transition="in" filter="wipe(down)">
                                      <p:cBhvr>
                                        <p:cTn id="19" dur="500"/>
                                        <p:tgtEl>
                                          <p:spTgt spid="38933"/>
                                        </p:tgtEl>
                                      </p:cBhvr>
                                    </p:animEffect>
                                  </p:childTnLst>
                                </p:cTn>
                              </p:par>
                            </p:childTnLst>
                          </p:cTn>
                        </p:par>
                        <p:par>
                          <p:cTn id="20" fill="hold">
                            <p:stCondLst>
                              <p:cond delay="1000"/>
                            </p:stCondLst>
                            <p:childTnLst>
                              <p:par>
                                <p:cTn id="21" presetID="18" presetClass="entr" presetSubtype="3" fill="hold" grpId="0" nodeType="afterEffect">
                                  <p:stCondLst>
                                    <p:cond delay="0"/>
                                  </p:stCondLst>
                                  <p:childTnLst>
                                    <p:set>
                                      <p:cBhvr>
                                        <p:cTn id="22" dur="1" fill="hold">
                                          <p:stCondLst>
                                            <p:cond delay="0"/>
                                          </p:stCondLst>
                                        </p:cTn>
                                        <p:tgtEl>
                                          <p:spTgt spid="38936"/>
                                        </p:tgtEl>
                                        <p:attrNameLst>
                                          <p:attrName>style.visibility</p:attrName>
                                        </p:attrNameLst>
                                      </p:cBhvr>
                                      <p:to>
                                        <p:strVal val="visible"/>
                                      </p:to>
                                    </p:set>
                                    <p:animEffect transition="in" filter="strips(upRight)">
                                      <p:cBhvr>
                                        <p:cTn id="23" dur="500"/>
                                        <p:tgtEl>
                                          <p:spTgt spid="38936"/>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38934"/>
                                        </p:tgtEl>
                                        <p:attrNameLst>
                                          <p:attrName>style.visibility</p:attrName>
                                        </p:attrNameLst>
                                      </p:cBhvr>
                                      <p:to>
                                        <p:strVal val="visible"/>
                                      </p:to>
                                    </p:set>
                                    <p:animEffect transition="in" filter="strips(upRight)">
                                      <p:cBhvr>
                                        <p:cTn id="26" dur="500"/>
                                        <p:tgtEl>
                                          <p:spTgt spid="389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2" grpId="0" animBg="1"/>
      <p:bldP spid="38933" grpId="0" animBg="1"/>
      <p:bldP spid="38934" grpId="0" animBg="1"/>
      <p:bldP spid="38935" grpId="0" animBg="1"/>
      <p:bldP spid="38936" grpId="0" animBg="1"/>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810" name="Group 2"/>
          <p:cNvGrpSpPr>
            <a:grpSpLocks/>
          </p:cNvGrpSpPr>
          <p:nvPr/>
        </p:nvGrpSpPr>
        <p:grpSpPr bwMode="auto">
          <a:xfrm>
            <a:off x="1990725" y="1268413"/>
            <a:ext cx="5318125" cy="5184775"/>
            <a:chOff x="1254" y="799"/>
            <a:chExt cx="3350" cy="3266"/>
          </a:xfrm>
        </p:grpSpPr>
        <p:sp>
          <p:nvSpPr>
            <p:cNvPr id="119816" name="Oval 3"/>
            <p:cNvSpPr>
              <a:spLocks noChangeArrowheads="1"/>
            </p:cNvSpPr>
            <p:nvPr/>
          </p:nvSpPr>
          <p:spPr bwMode="auto">
            <a:xfrm>
              <a:off x="1254" y="799"/>
              <a:ext cx="3350" cy="3266"/>
            </a:xfrm>
            <a:prstGeom prst="ellipse">
              <a:avLst/>
            </a:prstGeom>
            <a:noFill/>
            <a:ln w="25400">
              <a:solidFill>
                <a:srgbClr val="000000"/>
              </a:solidFill>
              <a:prstDash val="sysDot"/>
              <a:round/>
              <a:headEnd/>
              <a:tailEnd/>
            </a:ln>
          </p:spPr>
          <p:txBody>
            <a:bodyPr/>
            <a:lstStyle/>
            <a:p>
              <a:endParaRPr lang="it-IT"/>
            </a:p>
          </p:txBody>
        </p:sp>
        <p:sp>
          <p:nvSpPr>
            <p:cNvPr id="119817" name="Line 4"/>
            <p:cNvSpPr>
              <a:spLocks noChangeShapeType="1"/>
            </p:cNvSpPr>
            <p:nvPr/>
          </p:nvSpPr>
          <p:spPr bwMode="auto">
            <a:xfrm>
              <a:off x="1254" y="2432"/>
              <a:ext cx="3350" cy="0"/>
            </a:xfrm>
            <a:prstGeom prst="line">
              <a:avLst/>
            </a:prstGeom>
            <a:noFill/>
            <a:ln w="9525">
              <a:solidFill>
                <a:srgbClr val="000000"/>
              </a:solidFill>
              <a:round/>
              <a:headEnd/>
              <a:tailEnd/>
            </a:ln>
          </p:spPr>
          <p:txBody>
            <a:bodyPr/>
            <a:lstStyle/>
            <a:p>
              <a:endParaRPr lang="it-IT"/>
            </a:p>
          </p:txBody>
        </p:sp>
        <p:sp>
          <p:nvSpPr>
            <p:cNvPr id="119818" name="Line 5"/>
            <p:cNvSpPr>
              <a:spLocks noChangeShapeType="1"/>
            </p:cNvSpPr>
            <p:nvPr/>
          </p:nvSpPr>
          <p:spPr bwMode="auto">
            <a:xfrm flipV="1">
              <a:off x="2325" y="916"/>
              <a:ext cx="1234" cy="3032"/>
            </a:xfrm>
            <a:prstGeom prst="line">
              <a:avLst/>
            </a:prstGeom>
            <a:noFill/>
            <a:ln w="9525">
              <a:solidFill>
                <a:srgbClr val="000000"/>
              </a:solidFill>
              <a:round/>
              <a:headEnd/>
              <a:tailEnd/>
            </a:ln>
          </p:spPr>
          <p:txBody>
            <a:bodyPr/>
            <a:lstStyle/>
            <a:p>
              <a:endParaRPr lang="it-IT"/>
            </a:p>
          </p:txBody>
        </p:sp>
        <p:sp>
          <p:nvSpPr>
            <p:cNvPr id="119819" name="Line 6"/>
            <p:cNvSpPr>
              <a:spLocks noChangeShapeType="1"/>
            </p:cNvSpPr>
            <p:nvPr/>
          </p:nvSpPr>
          <p:spPr bwMode="auto">
            <a:xfrm>
              <a:off x="2328" y="916"/>
              <a:ext cx="1244" cy="3032"/>
            </a:xfrm>
            <a:prstGeom prst="line">
              <a:avLst/>
            </a:prstGeom>
            <a:noFill/>
            <a:ln w="9525">
              <a:solidFill>
                <a:srgbClr val="000000"/>
              </a:solidFill>
              <a:round/>
              <a:headEnd/>
              <a:tailEnd/>
            </a:ln>
          </p:spPr>
          <p:txBody>
            <a:bodyPr/>
            <a:lstStyle/>
            <a:p>
              <a:endParaRPr lang="it-IT"/>
            </a:p>
          </p:txBody>
        </p:sp>
        <p:sp>
          <p:nvSpPr>
            <p:cNvPr id="119820" name="Text Box 7"/>
            <p:cNvSpPr txBox="1">
              <a:spLocks noChangeArrowheads="1"/>
            </p:cNvSpPr>
            <p:nvPr/>
          </p:nvSpPr>
          <p:spPr bwMode="auto">
            <a:xfrm>
              <a:off x="2632" y="3423"/>
              <a:ext cx="646" cy="175"/>
            </a:xfrm>
            <a:prstGeom prst="rect">
              <a:avLst/>
            </a:prstGeom>
            <a:noFill/>
            <a:ln w="9525">
              <a:noFill/>
              <a:miter lim="800000"/>
              <a:headEnd/>
              <a:tailEnd/>
            </a:ln>
          </p:spPr>
          <p:txBody>
            <a:bodyPr/>
            <a:lstStyle/>
            <a:p>
              <a:pPr algn="ctr"/>
              <a:r>
                <a:rPr lang="it-IT" sz="1400">
                  <a:latin typeface="Kristen ITC" pitchFamily="66" charset="0"/>
                </a:rPr>
                <a:t>PANICO</a:t>
              </a:r>
              <a:endParaRPr lang="it-IT" sz="1400"/>
            </a:p>
          </p:txBody>
        </p:sp>
        <p:sp>
          <p:nvSpPr>
            <p:cNvPr id="119821" name="Text Box 8"/>
            <p:cNvSpPr txBox="1">
              <a:spLocks noChangeArrowheads="1"/>
            </p:cNvSpPr>
            <p:nvPr/>
          </p:nvSpPr>
          <p:spPr bwMode="auto">
            <a:xfrm>
              <a:off x="3546" y="1732"/>
              <a:ext cx="647" cy="175"/>
            </a:xfrm>
            <a:prstGeom prst="rect">
              <a:avLst/>
            </a:prstGeom>
            <a:noFill/>
            <a:ln w="9525">
              <a:noFill/>
              <a:miter lim="800000"/>
              <a:headEnd/>
              <a:tailEnd/>
            </a:ln>
          </p:spPr>
          <p:txBody>
            <a:bodyPr/>
            <a:lstStyle/>
            <a:p>
              <a:pPr algn="ctr"/>
              <a:r>
                <a:rPr lang="it-IT" sz="1400">
                  <a:latin typeface="Kristen ITC" pitchFamily="66" charset="0"/>
                </a:rPr>
                <a:t>LIBERO</a:t>
              </a:r>
              <a:endParaRPr lang="it-IT" sz="1400"/>
            </a:p>
          </p:txBody>
        </p:sp>
        <p:sp>
          <p:nvSpPr>
            <p:cNvPr id="119822" name="Text Box 9"/>
            <p:cNvSpPr txBox="1">
              <a:spLocks noChangeArrowheads="1"/>
            </p:cNvSpPr>
            <p:nvPr/>
          </p:nvSpPr>
          <p:spPr bwMode="auto">
            <a:xfrm>
              <a:off x="1724" y="1732"/>
              <a:ext cx="647" cy="175"/>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19823" name="Text Box 10"/>
            <p:cNvSpPr txBox="1">
              <a:spLocks noChangeArrowheads="1"/>
            </p:cNvSpPr>
            <p:nvPr/>
          </p:nvSpPr>
          <p:spPr bwMode="auto">
            <a:xfrm>
              <a:off x="3546" y="2899"/>
              <a:ext cx="647" cy="175"/>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19824" name="Text Box 11"/>
            <p:cNvSpPr txBox="1">
              <a:spLocks noChangeArrowheads="1"/>
            </p:cNvSpPr>
            <p:nvPr/>
          </p:nvSpPr>
          <p:spPr bwMode="auto">
            <a:xfrm>
              <a:off x="1607" y="2899"/>
              <a:ext cx="940" cy="175"/>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grpSp>
      <p:sp>
        <p:nvSpPr>
          <p:cNvPr id="119811" name="Text Box 12"/>
          <p:cNvSpPr txBox="1">
            <a:spLocks noChangeArrowheads="1"/>
          </p:cNvSpPr>
          <p:nvPr/>
        </p:nvSpPr>
        <p:spPr bwMode="auto">
          <a:xfrm>
            <a:off x="3362325" y="260350"/>
            <a:ext cx="2592388" cy="7016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Lo spinner</a:t>
            </a:r>
          </a:p>
        </p:txBody>
      </p:sp>
      <p:sp>
        <p:nvSpPr>
          <p:cNvPr id="39949" name="Arc 13"/>
          <p:cNvSpPr>
            <a:spLocks/>
          </p:cNvSpPr>
          <p:nvPr/>
        </p:nvSpPr>
        <p:spPr bwMode="auto">
          <a:xfrm flipV="1">
            <a:off x="6804025" y="3430588"/>
            <a:ext cx="720725" cy="860425"/>
          </a:xfrm>
          <a:custGeom>
            <a:avLst/>
            <a:gdLst>
              <a:gd name="T0" fmla="*/ 114084954 w 21600"/>
              <a:gd name="T1" fmla="*/ 0 h 42874"/>
              <a:gd name="T2" fmla="*/ 79684695 w 21600"/>
              <a:gd name="T3" fmla="*/ 346538140 h 42874"/>
              <a:gd name="T4" fmla="*/ 0 w 21600"/>
              <a:gd name="T5" fmla="*/ 172816481 h 42874"/>
              <a:gd name="T6" fmla="*/ 0 60000 65536"/>
              <a:gd name="T7" fmla="*/ 0 60000 65536"/>
              <a:gd name="T8" fmla="*/ 0 60000 65536"/>
              <a:gd name="T9" fmla="*/ 0 w 21600"/>
              <a:gd name="T10" fmla="*/ 0 h 42874"/>
              <a:gd name="T11" fmla="*/ 21600 w 21600"/>
              <a:gd name="T12" fmla="*/ 42874 h 42874"/>
            </a:gdLst>
            <a:ahLst/>
            <a:cxnLst>
              <a:cxn ang="T6">
                <a:pos x="T0" y="T1"/>
              </a:cxn>
              <a:cxn ang="T7">
                <a:pos x="T2" y="T3"/>
              </a:cxn>
              <a:cxn ang="T8">
                <a:pos x="T4" y="T5"/>
              </a:cxn>
            </a:cxnLst>
            <a:rect l="T9" t="T10" r="T11" b="T12"/>
            <a:pathLst>
              <a:path w="21600" h="42874" fill="none" extrusionOk="0">
                <a:moveTo>
                  <a:pt x="3070" y="0"/>
                </a:moveTo>
                <a:cubicBezTo>
                  <a:pt x="13704" y="1527"/>
                  <a:pt x="21600" y="10637"/>
                  <a:pt x="21600" y="21381"/>
                </a:cubicBezTo>
                <a:cubicBezTo>
                  <a:pt x="21600" y="32479"/>
                  <a:pt x="13188" y="41772"/>
                  <a:pt x="2145" y="42874"/>
                </a:cubicBezTo>
              </a:path>
              <a:path w="21600" h="42874" stroke="0" extrusionOk="0">
                <a:moveTo>
                  <a:pt x="3070" y="0"/>
                </a:moveTo>
                <a:cubicBezTo>
                  <a:pt x="13704" y="1527"/>
                  <a:pt x="21600" y="10637"/>
                  <a:pt x="21600" y="21381"/>
                </a:cubicBezTo>
                <a:cubicBezTo>
                  <a:pt x="21600" y="32479"/>
                  <a:pt x="13188" y="41772"/>
                  <a:pt x="2145" y="42874"/>
                </a:cubicBezTo>
                <a:lnTo>
                  <a:pt x="0" y="21381"/>
                </a:lnTo>
                <a:close/>
              </a:path>
            </a:pathLst>
          </a:custGeom>
          <a:noFill/>
          <a:ln w="38100">
            <a:solidFill>
              <a:schemeClr val="tx1"/>
            </a:solidFill>
            <a:prstDash val="dash"/>
            <a:round/>
            <a:headEnd type="triangle" w="lg" len="lg"/>
            <a:tailEnd type="triangle" w="lg" len="lg"/>
          </a:ln>
        </p:spPr>
        <p:txBody>
          <a:bodyPr wrap="none" anchor="ctr"/>
          <a:lstStyle/>
          <a:p>
            <a:endParaRPr lang="it-IT"/>
          </a:p>
        </p:txBody>
      </p:sp>
      <p:sp>
        <p:nvSpPr>
          <p:cNvPr id="119813" name="AutoShape 14"/>
          <p:cNvSpPr>
            <a:spLocks noChangeArrowheads="1"/>
          </p:cNvSpPr>
          <p:nvPr/>
        </p:nvSpPr>
        <p:spPr bwMode="auto">
          <a:xfrm>
            <a:off x="1928813" y="857250"/>
            <a:ext cx="4214812" cy="6000750"/>
          </a:xfrm>
          <a:prstGeom prst="moon">
            <a:avLst>
              <a:gd name="adj" fmla="val 66806"/>
            </a:avLst>
          </a:prstGeom>
          <a:solidFill>
            <a:srgbClr val="8DBBFF">
              <a:alpha val="45097"/>
            </a:srgbClr>
          </a:solidFill>
          <a:ln w="9525">
            <a:noFill/>
            <a:miter lim="800000"/>
            <a:headEnd/>
            <a:tailEnd/>
          </a:ln>
        </p:spPr>
        <p:txBody>
          <a:bodyPr wrap="none" anchor="ctr"/>
          <a:lstStyle/>
          <a:p>
            <a:endParaRPr lang="it-IT"/>
          </a:p>
        </p:txBody>
      </p:sp>
      <p:sp>
        <p:nvSpPr>
          <p:cNvPr id="39951" name="Line 15"/>
          <p:cNvSpPr>
            <a:spLocks noChangeShapeType="1"/>
          </p:cNvSpPr>
          <p:nvPr/>
        </p:nvSpPr>
        <p:spPr bwMode="auto">
          <a:xfrm flipV="1">
            <a:off x="4648200" y="3429000"/>
            <a:ext cx="1268413" cy="431800"/>
          </a:xfrm>
          <a:prstGeom prst="line">
            <a:avLst/>
          </a:prstGeom>
          <a:noFill/>
          <a:ln w="76200">
            <a:solidFill>
              <a:srgbClr val="FF0000"/>
            </a:solidFill>
            <a:round/>
            <a:headEnd type="oval" w="med" len="med"/>
            <a:tailEnd type="triangle" w="lg" len="lg"/>
          </a:ln>
        </p:spPr>
        <p:txBody>
          <a:bodyPr/>
          <a:lstStyle/>
          <a:p>
            <a:endParaRPr lang="it-IT"/>
          </a:p>
        </p:txBody>
      </p:sp>
      <p:sp>
        <p:nvSpPr>
          <p:cNvPr id="39952" name="AutoShape 16"/>
          <p:cNvSpPr>
            <a:spLocks/>
          </p:cNvSpPr>
          <p:nvPr/>
        </p:nvSpPr>
        <p:spPr bwMode="auto">
          <a:xfrm>
            <a:off x="6372225" y="765175"/>
            <a:ext cx="2303463" cy="935038"/>
          </a:xfrm>
          <a:prstGeom prst="borderCallout3">
            <a:avLst>
              <a:gd name="adj1" fmla="val 12222"/>
              <a:gd name="adj2" fmla="val 103310"/>
              <a:gd name="adj3" fmla="val 12222"/>
              <a:gd name="adj4" fmla="val 104204"/>
              <a:gd name="adj5" fmla="val 171477"/>
              <a:gd name="adj6" fmla="val 104204"/>
              <a:gd name="adj7" fmla="val 331069"/>
              <a:gd name="adj8" fmla="val 50032"/>
            </a:avLst>
          </a:prstGeom>
          <a:solidFill>
            <a:srgbClr val="FFFFCC"/>
          </a:solidFill>
          <a:ln w="9525">
            <a:solidFill>
              <a:schemeClr val="tx1"/>
            </a:solidFill>
            <a:prstDash val="dashDot"/>
            <a:miter lim="800000"/>
            <a:headEnd/>
            <a:tailEnd/>
          </a:ln>
        </p:spPr>
        <p:txBody>
          <a:bodyPr/>
          <a:lstStyle/>
          <a:p>
            <a:pPr algn="ctr"/>
            <a:r>
              <a:rPr lang="it-IT" sz="1400">
                <a:latin typeface="Arial Unicode MS" pitchFamily="34" charset="-128"/>
              </a:rPr>
              <a:t>Il passaggio tra questi </a:t>
            </a:r>
          </a:p>
          <a:p>
            <a:pPr algn="ctr"/>
            <a:r>
              <a:rPr lang="it-IT" sz="1400">
                <a:latin typeface="Arial Unicode MS" pitchFamily="34" charset="-128"/>
              </a:rPr>
              <a:t>due C è mediato da un cambiamento di B</a:t>
            </a:r>
          </a:p>
          <a:p>
            <a:pPr algn="ctr"/>
            <a:r>
              <a:rPr lang="it-IT" sz="1400">
                <a:latin typeface="Arial Unicode MS" pitchFamily="34" charset="-128"/>
              </a:rPr>
              <a:t>(pensiero alternativo)</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39951"/>
                                        </p:tgtEl>
                                        <p:attrNameLst>
                                          <p:attrName>style.visibility</p:attrName>
                                        </p:attrNameLst>
                                      </p:cBhvr>
                                      <p:to>
                                        <p:strVal val="visible"/>
                                      </p:to>
                                    </p:set>
                                    <p:anim calcmode="lin" valueType="num">
                                      <p:cBhvr>
                                        <p:cTn id="7" dur="500" fill="hold"/>
                                        <p:tgtEl>
                                          <p:spTgt spid="39951"/>
                                        </p:tgtEl>
                                        <p:attrNameLst>
                                          <p:attrName>ppt_w</p:attrName>
                                        </p:attrNameLst>
                                      </p:cBhvr>
                                      <p:tavLst>
                                        <p:tav tm="0">
                                          <p:val>
                                            <p:fltVal val="0"/>
                                          </p:val>
                                        </p:tav>
                                        <p:tav tm="100000">
                                          <p:val>
                                            <p:strVal val="#ppt_w"/>
                                          </p:val>
                                        </p:tav>
                                      </p:tavLst>
                                    </p:anim>
                                    <p:anim calcmode="lin" valueType="num">
                                      <p:cBhvr>
                                        <p:cTn id="8" dur="500" fill="hold"/>
                                        <p:tgtEl>
                                          <p:spTgt spid="39951"/>
                                        </p:tgtEl>
                                        <p:attrNameLst>
                                          <p:attrName>ppt_h</p:attrName>
                                        </p:attrNameLst>
                                      </p:cBhvr>
                                      <p:tavLst>
                                        <p:tav tm="0">
                                          <p:val>
                                            <p:fltVal val="0"/>
                                          </p:val>
                                        </p:tav>
                                        <p:tav tm="100000">
                                          <p:val>
                                            <p:strVal val="#ppt_h"/>
                                          </p:val>
                                        </p:tav>
                                      </p:tavLst>
                                    </p:anim>
                                    <p:anim calcmode="lin" valueType="num">
                                      <p:cBhvr>
                                        <p:cTn id="9" dur="500" fill="hold"/>
                                        <p:tgtEl>
                                          <p:spTgt spid="39951"/>
                                        </p:tgtEl>
                                        <p:attrNameLst>
                                          <p:attrName>style.rotation</p:attrName>
                                        </p:attrNameLst>
                                      </p:cBhvr>
                                      <p:tavLst>
                                        <p:tav tm="0">
                                          <p:val>
                                            <p:fltVal val="360"/>
                                          </p:val>
                                        </p:tav>
                                        <p:tav tm="100000">
                                          <p:val>
                                            <p:fltVal val="0"/>
                                          </p:val>
                                        </p:tav>
                                      </p:tavLst>
                                    </p:anim>
                                    <p:animEffect transition="in" filter="fade">
                                      <p:cBhvr>
                                        <p:cTn id="10" dur="500"/>
                                        <p:tgtEl>
                                          <p:spTgt spid="39951"/>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39949"/>
                                        </p:tgtEl>
                                        <p:attrNameLst>
                                          <p:attrName>style.visibility</p:attrName>
                                        </p:attrNameLst>
                                      </p:cBhvr>
                                      <p:to>
                                        <p:strVal val="visible"/>
                                      </p:to>
                                    </p:set>
                                    <p:animEffect transition="in" filter="wipe(up)">
                                      <p:cBhvr>
                                        <p:cTn id="14" dur="500"/>
                                        <p:tgtEl>
                                          <p:spTgt spid="39949"/>
                                        </p:tgtEl>
                                      </p:cBhvr>
                                    </p:animEffect>
                                  </p:childTnLst>
                                </p:cTn>
                              </p:par>
                              <p:par>
                                <p:cTn id="15" presetID="18" presetClass="entr" presetSubtype="3" fill="hold" grpId="0" nodeType="withEffect">
                                  <p:stCondLst>
                                    <p:cond delay="0"/>
                                  </p:stCondLst>
                                  <p:childTnLst>
                                    <p:set>
                                      <p:cBhvr>
                                        <p:cTn id="16" dur="1" fill="hold">
                                          <p:stCondLst>
                                            <p:cond delay="0"/>
                                          </p:stCondLst>
                                        </p:cTn>
                                        <p:tgtEl>
                                          <p:spTgt spid="39952"/>
                                        </p:tgtEl>
                                        <p:attrNameLst>
                                          <p:attrName>style.visibility</p:attrName>
                                        </p:attrNameLst>
                                      </p:cBhvr>
                                      <p:to>
                                        <p:strVal val="visible"/>
                                      </p:to>
                                    </p:set>
                                    <p:animEffect transition="in" filter="strips(upRight)">
                                      <p:cBhvr>
                                        <p:cTn id="17"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9" grpId="0" animBg="1"/>
      <p:bldP spid="39951" grpId="0" animBg="1"/>
      <p:bldP spid="39952" grpId="0"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ext Box 2"/>
          <p:cNvSpPr txBox="1">
            <a:spLocks noChangeArrowheads="1"/>
          </p:cNvSpPr>
          <p:nvPr/>
        </p:nvSpPr>
        <p:spPr bwMode="auto">
          <a:xfrm>
            <a:off x="3362325" y="260350"/>
            <a:ext cx="2592388" cy="701675"/>
          </a:xfrm>
          <a:prstGeom prst="rect">
            <a:avLst/>
          </a:prstGeom>
          <a:noFill/>
          <a:ln w="9525">
            <a:noFill/>
            <a:miter lim="800000"/>
            <a:headEnd/>
            <a:tailEnd/>
          </a:ln>
        </p:spPr>
        <p:txBody>
          <a:bodyPr>
            <a:spAutoFit/>
          </a:bodyPr>
          <a:lstStyle/>
          <a:p>
            <a:pPr algn="ctr">
              <a:spcBef>
                <a:spcPct val="50000"/>
              </a:spcBef>
            </a:pPr>
            <a:r>
              <a:rPr lang="it-IT" sz="4000">
                <a:solidFill>
                  <a:srgbClr val="FF3300"/>
                </a:solidFill>
                <a:latin typeface="Tempus Sans ITC" pitchFamily="82" charset="0"/>
              </a:rPr>
              <a:t>Lo spinner</a:t>
            </a:r>
          </a:p>
        </p:txBody>
      </p:sp>
      <p:sp>
        <p:nvSpPr>
          <p:cNvPr id="40963" name="Arc 3"/>
          <p:cNvSpPr>
            <a:spLocks/>
          </p:cNvSpPr>
          <p:nvPr/>
        </p:nvSpPr>
        <p:spPr bwMode="auto">
          <a:xfrm rot="18399063" flipV="1">
            <a:off x="4422775" y="1528763"/>
            <a:ext cx="1525587" cy="3195638"/>
          </a:xfrm>
          <a:custGeom>
            <a:avLst/>
            <a:gdLst>
              <a:gd name="T0" fmla="*/ 1082006650 w 21600"/>
              <a:gd name="T1" fmla="*/ 0 h 42874"/>
              <a:gd name="T2" fmla="*/ 755746427 w 21600"/>
              <a:gd name="T3" fmla="*/ 2147483647 h 42874"/>
              <a:gd name="T4" fmla="*/ 0 w 21600"/>
              <a:gd name="T5" fmla="*/ 2147483647 h 42874"/>
              <a:gd name="T6" fmla="*/ 0 60000 65536"/>
              <a:gd name="T7" fmla="*/ 0 60000 65536"/>
              <a:gd name="T8" fmla="*/ 0 60000 65536"/>
              <a:gd name="T9" fmla="*/ 0 w 21600"/>
              <a:gd name="T10" fmla="*/ 0 h 42874"/>
              <a:gd name="T11" fmla="*/ 21600 w 21600"/>
              <a:gd name="T12" fmla="*/ 42874 h 42874"/>
            </a:gdLst>
            <a:ahLst/>
            <a:cxnLst>
              <a:cxn ang="T6">
                <a:pos x="T0" y="T1"/>
              </a:cxn>
              <a:cxn ang="T7">
                <a:pos x="T2" y="T3"/>
              </a:cxn>
              <a:cxn ang="T8">
                <a:pos x="T4" y="T5"/>
              </a:cxn>
            </a:cxnLst>
            <a:rect l="T9" t="T10" r="T11" b="T12"/>
            <a:pathLst>
              <a:path w="21600" h="42874" fill="none" extrusionOk="0">
                <a:moveTo>
                  <a:pt x="3070" y="0"/>
                </a:moveTo>
                <a:cubicBezTo>
                  <a:pt x="13704" y="1527"/>
                  <a:pt x="21600" y="10637"/>
                  <a:pt x="21600" y="21381"/>
                </a:cubicBezTo>
                <a:cubicBezTo>
                  <a:pt x="21600" y="32479"/>
                  <a:pt x="13188" y="41772"/>
                  <a:pt x="2145" y="42874"/>
                </a:cubicBezTo>
              </a:path>
              <a:path w="21600" h="42874" stroke="0" extrusionOk="0">
                <a:moveTo>
                  <a:pt x="3070" y="0"/>
                </a:moveTo>
                <a:cubicBezTo>
                  <a:pt x="13704" y="1527"/>
                  <a:pt x="21600" y="10637"/>
                  <a:pt x="21600" y="21381"/>
                </a:cubicBezTo>
                <a:cubicBezTo>
                  <a:pt x="21600" y="32479"/>
                  <a:pt x="13188" y="41772"/>
                  <a:pt x="2145" y="42874"/>
                </a:cubicBezTo>
                <a:lnTo>
                  <a:pt x="0" y="21381"/>
                </a:lnTo>
                <a:close/>
              </a:path>
            </a:pathLst>
          </a:custGeom>
          <a:noFill/>
          <a:ln w="38100">
            <a:solidFill>
              <a:schemeClr val="tx1"/>
            </a:solidFill>
            <a:prstDash val="dash"/>
            <a:round/>
            <a:headEnd type="triangle" w="lg" len="lg"/>
            <a:tailEnd type="triangle" w="lg" len="lg"/>
          </a:ln>
        </p:spPr>
        <p:txBody>
          <a:bodyPr wrap="none" anchor="ctr"/>
          <a:lstStyle/>
          <a:p>
            <a:endParaRPr lang="it-IT"/>
          </a:p>
        </p:txBody>
      </p:sp>
      <p:sp>
        <p:nvSpPr>
          <p:cNvPr id="120836" name="Oval 4"/>
          <p:cNvSpPr>
            <a:spLocks noChangeArrowheads="1"/>
          </p:cNvSpPr>
          <p:nvPr/>
        </p:nvSpPr>
        <p:spPr bwMode="auto">
          <a:xfrm>
            <a:off x="1990725" y="1268413"/>
            <a:ext cx="5318125" cy="5184775"/>
          </a:xfrm>
          <a:prstGeom prst="ellipse">
            <a:avLst/>
          </a:prstGeom>
          <a:noFill/>
          <a:ln w="25400">
            <a:solidFill>
              <a:srgbClr val="000000"/>
            </a:solidFill>
            <a:prstDash val="sysDot"/>
            <a:round/>
            <a:headEnd/>
            <a:tailEnd/>
          </a:ln>
        </p:spPr>
        <p:txBody>
          <a:bodyPr/>
          <a:lstStyle/>
          <a:p>
            <a:endParaRPr lang="it-IT"/>
          </a:p>
        </p:txBody>
      </p:sp>
      <p:sp>
        <p:nvSpPr>
          <p:cNvPr id="120837" name="Line 5"/>
          <p:cNvSpPr>
            <a:spLocks noChangeShapeType="1"/>
          </p:cNvSpPr>
          <p:nvPr/>
        </p:nvSpPr>
        <p:spPr bwMode="auto">
          <a:xfrm>
            <a:off x="4675188" y="1268413"/>
            <a:ext cx="0" cy="5184775"/>
          </a:xfrm>
          <a:prstGeom prst="line">
            <a:avLst/>
          </a:prstGeom>
          <a:noFill/>
          <a:ln w="3175" cap="rnd">
            <a:solidFill>
              <a:srgbClr val="000000"/>
            </a:solidFill>
            <a:prstDash val="sysDot"/>
            <a:round/>
            <a:headEnd/>
            <a:tailEnd/>
          </a:ln>
        </p:spPr>
        <p:txBody>
          <a:bodyPr/>
          <a:lstStyle/>
          <a:p>
            <a:endParaRPr lang="it-IT"/>
          </a:p>
        </p:txBody>
      </p:sp>
      <p:sp>
        <p:nvSpPr>
          <p:cNvPr id="120838" name="Line 6"/>
          <p:cNvSpPr>
            <a:spLocks noChangeShapeType="1"/>
          </p:cNvSpPr>
          <p:nvPr/>
        </p:nvSpPr>
        <p:spPr bwMode="auto">
          <a:xfrm>
            <a:off x="1990725" y="3860800"/>
            <a:ext cx="5318125" cy="0"/>
          </a:xfrm>
          <a:prstGeom prst="line">
            <a:avLst/>
          </a:prstGeom>
          <a:noFill/>
          <a:ln w="9525">
            <a:solidFill>
              <a:srgbClr val="000000"/>
            </a:solidFill>
            <a:round/>
            <a:headEnd/>
            <a:tailEnd/>
          </a:ln>
        </p:spPr>
        <p:txBody>
          <a:bodyPr/>
          <a:lstStyle/>
          <a:p>
            <a:endParaRPr lang="it-IT"/>
          </a:p>
        </p:txBody>
      </p:sp>
      <p:sp>
        <p:nvSpPr>
          <p:cNvPr id="120839" name="Line 7"/>
          <p:cNvSpPr>
            <a:spLocks noChangeShapeType="1"/>
          </p:cNvSpPr>
          <p:nvPr/>
        </p:nvSpPr>
        <p:spPr bwMode="auto">
          <a:xfrm flipV="1">
            <a:off x="3690938" y="1454150"/>
            <a:ext cx="1958975" cy="4813300"/>
          </a:xfrm>
          <a:prstGeom prst="line">
            <a:avLst/>
          </a:prstGeom>
          <a:noFill/>
          <a:ln w="9525">
            <a:solidFill>
              <a:srgbClr val="C0C0C0"/>
            </a:solidFill>
            <a:round/>
            <a:headEnd/>
            <a:tailEnd/>
          </a:ln>
        </p:spPr>
        <p:txBody>
          <a:bodyPr/>
          <a:lstStyle/>
          <a:p>
            <a:endParaRPr lang="it-IT"/>
          </a:p>
        </p:txBody>
      </p:sp>
      <p:sp>
        <p:nvSpPr>
          <p:cNvPr id="120840" name="Line 8"/>
          <p:cNvSpPr>
            <a:spLocks noChangeShapeType="1"/>
          </p:cNvSpPr>
          <p:nvPr/>
        </p:nvSpPr>
        <p:spPr bwMode="auto">
          <a:xfrm>
            <a:off x="3695700" y="1454150"/>
            <a:ext cx="1974850" cy="4813300"/>
          </a:xfrm>
          <a:prstGeom prst="line">
            <a:avLst/>
          </a:prstGeom>
          <a:noFill/>
          <a:ln w="9525">
            <a:solidFill>
              <a:srgbClr val="000000"/>
            </a:solidFill>
            <a:round/>
            <a:headEnd/>
            <a:tailEnd/>
          </a:ln>
        </p:spPr>
        <p:txBody>
          <a:bodyPr/>
          <a:lstStyle/>
          <a:p>
            <a:endParaRPr lang="it-IT"/>
          </a:p>
        </p:txBody>
      </p:sp>
      <p:sp>
        <p:nvSpPr>
          <p:cNvPr id="120841" name="Text Box 9"/>
          <p:cNvSpPr txBox="1">
            <a:spLocks noChangeArrowheads="1"/>
          </p:cNvSpPr>
          <p:nvPr/>
        </p:nvSpPr>
        <p:spPr bwMode="auto">
          <a:xfrm>
            <a:off x="4178300" y="5434013"/>
            <a:ext cx="1025525" cy="277812"/>
          </a:xfrm>
          <a:prstGeom prst="rect">
            <a:avLst/>
          </a:prstGeom>
          <a:noFill/>
          <a:ln w="9525">
            <a:noFill/>
            <a:miter lim="800000"/>
            <a:headEnd/>
            <a:tailEnd/>
          </a:ln>
        </p:spPr>
        <p:txBody>
          <a:bodyPr/>
          <a:lstStyle/>
          <a:p>
            <a:pPr algn="ctr"/>
            <a:r>
              <a:rPr lang="it-IT" sz="1400">
                <a:latin typeface="Kristen ITC" pitchFamily="66" charset="0"/>
              </a:rPr>
              <a:t>PANICO</a:t>
            </a:r>
            <a:endParaRPr lang="it-IT" sz="1400"/>
          </a:p>
        </p:txBody>
      </p:sp>
      <p:sp>
        <p:nvSpPr>
          <p:cNvPr id="120842" name="Text Box 10"/>
          <p:cNvSpPr txBox="1">
            <a:spLocks noChangeArrowheads="1"/>
          </p:cNvSpPr>
          <p:nvPr/>
        </p:nvSpPr>
        <p:spPr bwMode="auto">
          <a:xfrm>
            <a:off x="5629275" y="2749550"/>
            <a:ext cx="1027113" cy="277813"/>
          </a:xfrm>
          <a:prstGeom prst="rect">
            <a:avLst/>
          </a:prstGeom>
          <a:noFill/>
          <a:ln w="9525">
            <a:noFill/>
            <a:miter lim="800000"/>
            <a:headEnd/>
            <a:tailEnd/>
          </a:ln>
        </p:spPr>
        <p:txBody>
          <a:bodyPr/>
          <a:lstStyle/>
          <a:p>
            <a:pPr algn="ctr"/>
            <a:r>
              <a:rPr lang="it-IT" sz="1400">
                <a:solidFill>
                  <a:schemeClr val="folHlink"/>
                </a:solidFill>
                <a:latin typeface="Kristen ITC" pitchFamily="66" charset="0"/>
              </a:rPr>
              <a:t>LIBERO</a:t>
            </a:r>
            <a:endParaRPr lang="it-IT" sz="1400">
              <a:solidFill>
                <a:schemeClr val="folHlink"/>
              </a:solidFill>
            </a:endParaRPr>
          </a:p>
        </p:txBody>
      </p:sp>
      <p:sp>
        <p:nvSpPr>
          <p:cNvPr id="120843" name="Text Box 11"/>
          <p:cNvSpPr txBox="1">
            <a:spLocks noChangeArrowheads="1"/>
          </p:cNvSpPr>
          <p:nvPr/>
        </p:nvSpPr>
        <p:spPr bwMode="auto">
          <a:xfrm>
            <a:off x="2736850" y="2749550"/>
            <a:ext cx="1027113" cy="277813"/>
          </a:xfrm>
          <a:prstGeom prst="rect">
            <a:avLst/>
          </a:prstGeom>
          <a:noFill/>
          <a:ln w="9525">
            <a:noFill/>
            <a:miter lim="800000"/>
            <a:headEnd/>
            <a:tailEnd/>
          </a:ln>
        </p:spPr>
        <p:txBody>
          <a:bodyPr/>
          <a:lstStyle/>
          <a:p>
            <a:pPr algn="ctr"/>
            <a:r>
              <a:rPr lang="it-IT" sz="1400">
                <a:latin typeface="Kristen ITC" pitchFamily="66" charset="0"/>
              </a:rPr>
              <a:t>SICURO</a:t>
            </a:r>
            <a:endParaRPr lang="it-IT" sz="1400"/>
          </a:p>
        </p:txBody>
      </p:sp>
      <p:sp>
        <p:nvSpPr>
          <p:cNvPr id="120844" name="Text Box 12"/>
          <p:cNvSpPr txBox="1">
            <a:spLocks noChangeArrowheads="1"/>
          </p:cNvSpPr>
          <p:nvPr/>
        </p:nvSpPr>
        <p:spPr bwMode="auto">
          <a:xfrm>
            <a:off x="5629275" y="4602163"/>
            <a:ext cx="1027113" cy="277812"/>
          </a:xfrm>
          <a:prstGeom prst="rect">
            <a:avLst/>
          </a:prstGeom>
          <a:noFill/>
          <a:ln w="9525">
            <a:noFill/>
            <a:miter lim="800000"/>
            <a:headEnd/>
            <a:tailEnd/>
          </a:ln>
        </p:spPr>
        <p:txBody>
          <a:bodyPr/>
          <a:lstStyle/>
          <a:p>
            <a:pPr algn="ctr"/>
            <a:r>
              <a:rPr lang="it-IT" sz="1400">
                <a:latin typeface="Kristen ITC" pitchFamily="66" charset="0"/>
              </a:rPr>
              <a:t>SOLO</a:t>
            </a:r>
            <a:endParaRPr lang="it-IT" sz="1400"/>
          </a:p>
        </p:txBody>
      </p:sp>
      <p:sp>
        <p:nvSpPr>
          <p:cNvPr id="120845" name="Text Box 13"/>
          <p:cNvSpPr txBox="1">
            <a:spLocks noChangeArrowheads="1"/>
          </p:cNvSpPr>
          <p:nvPr/>
        </p:nvSpPr>
        <p:spPr bwMode="auto">
          <a:xfrm>
            <a:off x="2551113" y="4602163"/>
            <a:ext cx="1492250" cy="277812"/>
          </a:xfrm>
          <a:prstGeom prst="rect">
            <a:avLst/>
          </a:prstGeom>
          <a:noFill/>
          <a:ln w="9525">
            <a:noFill/>
            <a:miter lim="800000"/>
            <a:headEnd/>
            <a:tailEnd/>
          </a:ln>
        </p:spPr>
        <p:txBody>
          <a:bodyPr/>
          <a:lstStyle/>
          <a:p>
            <a:pPr algn="ctr"/>
            <a:r>
              <a:rPr lang="it-IT" sz="1400">
                <a:latin typeface="Kristen ITC" pitchFamily="66" charset="0"/>
              </a:rPr>
              <a:t>IN TRAPPOLA</a:t>
            </a:r>
            <a:endParaRPr lang="it-IT" sz="1400"/>
          </a:p>
        </p:txBody>
      </p:sp>
      <p:sp>
        <p:nvSpPr>
          <p:cNvPr id="120846" name="Text Box 14"/>
          <p:cNvSpPr txBox="1">
            <a:spLocks noChangeArrowheads="1"/>
          </p:cNvSpPr>
          <p:nvPr/>
        </p:nvSpPr>
        <p:spPr bwMode="auto">
          <a:xfrm>
            <a:off x="3825875" y="1638300"/>
            <a:ext cx="1679575" cy="277813"/>
          </a:xfrm>
          <a:prstGeom prst="rect">
            <a:avLst/>
          </a:prstGeom>
          <a:noFill/>
          <a:ln w="9525">
            <a:noFill/>
            <a:miter lim="800000"/>
            <a:headEnd/>
            <a:tailEnd/>
          </a:ln>
        </p:spPr>
        <p:txBody>
          <a:bodyPr/>
          <a:lstStyle/>
          <a:p>
            <a:pPr algn="ctr"/>
            <a:r>
              <a:rPr lang="it-IT" sz="1400">
                <a:solidFill>
                  <a:schemeClr val="folHlink"/>
                </a:solidFill>
                <a:latin typeface="Kristen ITC" pitchFamily="66" charset="0"/>
              </a:rPr>
              <a:t>TRANQUILLO</a:t>
            </a:r>
            <a:endParaRPr lang="it-IT" sz="1400">
              <a:solidFill>
                <a:schemeClr val="folHlink"/>
              </a:solidFill>
            </a:endParaRPr>
          </a:p>
        </p:txBody>
      </p:sp>
      <p:sp>
        <p:nvSpPr>
          <p:cNvPr id="120847" name="Line 15"/>
          <p:cNvSpPr>
            <a:spLocks noChangeShapeType="1"/>
          </p:cNvSpPr>
          <p:nvPr/>
        </p:nvSpPr>
        <p:spPr bwMode="auto">
          <a:xfrm>
            <a:off x="4121150" y="2471738"/>
            <a:ext cx="1119188" cy="0"/>
          </a:xfrm>
          <a:prstGeom prst="line">
            <a:avLst/>
          </a:prstGeom>
          <a:noFill/>
          <a:ln w="3175" cap="rnd">
            <a:solidFill>
              <a:srgbClr val="000000"/>
            </a:solidFill>
            <a:prstDash val="sysDot"/>
            <a:round/>
            <a:headEnd/>
            <a:tailEnd/>
          </a:ln>
        </p:spPr>
        <p:txBody>
          <a:bodyPr/>
          <a:lstStyle/>
          <a:p>
            <a:endParaRPr lang="it-IT"/>
          </a:p>
        </p:txBody>
      </p:sp>
      <p:sp>
        <p:nvSpPr>
          <p:cNvPr id="120848" name="Line 16"/>
          <p:cNvSpPr>
            <a:spLocks noChangeShapeType="1"/>
          </p:cNvSpPr>
          <p:nvPr/>
        </p:nvSpPr>
        <p:spPr bwMode="auto">
          <a:xfrm>
            <a:off x="4318000" y="2944813"/>
            <a:ext cx="720725" cy="0"/>
          </a:xfrm>
          <a:prstGeom prst="line">
            <a:avLst/>
          </a:prstGeom>
          <a:noFill/>
          <a:ln w="3175" cap="rnd">
            <a:solidFill>
              <a:srgbClr val="000000"/>
            </a:solidFill>
            <a:prstDash val="sysDot"/>
            <a:round/>
            <a:headEnd/>
            <a:tailEnd/>
          </a:ln>
        </p:spPr>
        <p:txBody>
          <a:bodyPr/>
          <a:lstStyle/>
          <a:p>
            <a:endParaRPr lang="it-IT"/>
          </a:p>
        </p:txBody>
      </p:sp>
      <p:sp>
        <p:nvSpPr>
          <p:cNvPr id="120849" name="Text Box 17"/>
          <p:cNvSpPr txBox="1">
            <a:spLocks noChangeArrowheads="1"/>
          </p:cNvSpPr>
          <p:nvPr/>
        </p:nvSpPr>
        <p:spPr bwMode="auto">
          <a:xfrm>
            <a:off x="4137025" y="2611438"/>
            <a:ext cx="558800" cy="184150"/>
          </a:xfrm>
          <a:prstGeom prst="rect">
            <a:avLst/>
          </a:prstGeom>
          <a:noFill/>
          <a:ln w="9525">
            <a:noFill/>
            <a:miter lim="800000"/>
            <a:headEnd/>
            <a:tailEnd/>
          </a:ln>
        </p:spPr>
        <p:txBody>
          <a:bodyPr/>
          <a:lstStyle/>
          <a:p>
            <a:pPr algn="ctr"/>
            <a:r>
              <a:rPr lang="it-IT" sz="600">
                <a:solidFill>
                  <a:schemeClr val="folHlink"/>
                </a:solidFill>
                <a:latin typeface="Kristen ITC" pitchFamily="66" charset="0"/>
              </a:rPr>
              <a:t>SICURO</a:t>
            </a:r>
            <a:endParaRPr lang="it-IT">
              <a:solidFill>
                <a:schemeClr val="folHlink"/>
              </a:solidFill>
            </a:endParaRPr>
          </a:p>
        </p:txBody>
      </p:sp>
      <p:sp>
        <p:nvSpPr>
          <p:cNvPr id="120850" name="Text Box 18"/>
          <p:cNvSpPr txBox="1">
            <a:spLocks noChangeArrowheads="1"/>
          </p:cNvSpPr>
          <p:nvPr/>
        </p:nvSpPr>
        <p:spPr bwMode="auto">
          <a:xfrm>
            <a:off x="4624388" y="2611438"/>
            <a:ext cx="558800" cy="184150"/>
          </a:xfrm>
          <a:prstGeom prst="rect">
            <a:avLst/>
          </a:prstGeom>
          <a:noFill/>
          <a:ln w="9525">
            <a:noFill/>
            <a:miter lim="800000"/>
            <a:headEnd/>
            <a:tailEnd/>
          </a:ln>
        </p:spPr>
        <p:txBody>
          <a:bodyPr/>
          <a:lstStyle/>
          <a:p>
            <a:pPr algn="ctr"/>
            <a:r>
              <a:rPr lang="it-IT" sz="600">
                <a:solidFill>
                  <a:schemeClr val="folHlink"/>
                </a:solidFill>
                <a:latin typeface="Kristen ITC" pitchFamily="66" charset="0"/>
              </a:rPr>
              <a:t>LIBERO</a:t>
            </a:r>
            <a:endParaRPr lang="it-IT">
              <a:solidFill>
                <a:schemeClr val="folHlink"/>
              </a:solidFill>
            </a:endParaRPr>
          </a:p>
        </p:txBody>
      </p:sp>
      <p:sp>
        <p:nvSpPr>
          <p:cNvPr id="120851" name="Text Box 19"/>
          <p:cNvSpPr txBox="1">
            <a:spLocks noChangeArrowheads="1"/>
          </p:cNvSpPr>
          <p:nvPr/>
        </p:nvSpPr>
        <p:spPr bwMode="auto">
          <a:xfrm>
            <a:off x="4349750" y="3043238"/>
            <a:ext cx="652463" cy="246062"/>
          </a:xfrm>
          <a:prstGeom prst="rect">
            <a:avLst/>
          </a:prstGeom>
          <a:noFill/>
          <a:ln w="9525">
            <a:noFill/>
            <a:miter lim="800000"/>
            <a:headEnd/>
            <a:tailEnd/>
          </a:ln>
        </p:spPr>
        <p:txBody>
          <a:bodyPr/>
          <a:lstStyle/>
          <a:p>
            <a:pPr algn="ctr"/>
            <a:r>
              <a:rPr lang="it-IT" sz="600">
                <a:solidFill>
                  <a:schemeClr val="folHlink"/>
                </a:solidFill>
                <a:latin typeface="Kristen ITC" pitchFamily="66" charset="0"/>
              </a:rPr>
              <a:t>NESSUN PERICOLO</a:t>
            </a:r>
            <a:endParaRPr lang="it-IT">
              <a:solidFill>
                <a:schemeClr val="folHlink"/>
              </a:solidFill>
            </a:endParaRPr>
          </a:p>
        </p:txBody>
      </p:sp>
      <p:sp>
        <p:nvSpPr>
          <p:cNvPr id="120852" name="AutoShape 20"/>
          <p:cNvSpPr>
            <a:spLocks noChangeArrowheads="1"/>
          </p:cNvSpPr>
          <p:nvPr/>
        </p:nvSpPr>
        <p:spPr bwMode="auto">
          <a:xfrm rot="21543772" flipH="1">
            <a:off x="1330325" y="3875088"/>
            <a:ext cx="4394200" cy="2665412"/>
          </a:xfrm>
          <a:prstGeom prst="parallelogram">
            <a:avLst>
              <a:gd name="adj" fmla="val 39162"/>
            </a:avLst>
          </a:prstGeom>
          <a:solidFill>
            <a:srgbClr val="8DBBFF">
              <a:alpha val="45097"/>
            </a:srgbClr>
          </a:solidFill>
          <a:ln w="9525">
            <a:noFill/>
            <a:miter lim="800000"/>
            <a:headEnd/>
            <a:tailEnd/>
          </a:ln>
        </p:spPr>
        <p:txBody>
          <a:bodyPr wrap="none" anchor="ctr"/>
          <a:lstStyle/>
          <a:p>
            <a:endParaRPr lang="it-IT"/>
          </a:p>
        </p:txBody>
      </p:sp>
      <p:sp>
        <p:nvSpPr>
          <p:cNvPr id="40981" name="AutoShape 21"/>
          <p:cNvSpPr>
            <a:spLocks/>
          </p:cNvSpPr>
          <p:nvPr/>
        </p:nvSpPr>
        <p:spPr bwMode="auto">
          <a:xfrm>
            <a:off x="323850" y="4581525"/>
            <a:ext cx="4968875" cy="792163"/>
          </a:xfrm>
          <a:prstGeom prst="borderCallout3">
            <a:avLst>
              <a:gd name="adj1" fmla="val 14431"/>
              <a:gd name="adj2" fmla="val -1532"/>
              <a:gd name="adj3" fmla="val 14431"/>
              <a:gd name="adj4" fmla="val -4153"/>
              <a:gd name="adj5" fmla="val -140079"/>
              <a:gd name="adj6" fmla="val -4153"/>
              <a:gd name="adj7" fmla="val -247296"/>
              <a:gd name="adj8" fmla="val 109199"/>
            </a:avLst>
          </a:prstGeom>
          <a:solidFill>
            <a:srgbClr val="FFFFCC"/>
          </a:solidFill>
          <a:ln w="9525">
            <a:solidFill>
              <a:schemeClr val="tx1"/>
            </a:solidFill>
            <a:prstDash val="dashDot"/>
            <a:miter lim="800000"/>
            <a:headEnd/>
            <a:tailEnd/>
          </a:ln>
        </p:spPr>
        <p:txBody>
          <a:bodyPr/>
          <a:lstStyle/>
          <a:p>
            <a:pPr algn="ctr"/>
            <a:r>
              <a:rPr lang="it-IT" sz="1400">
                <a:latin typeface="Arial Unicode MS" pitchFamily="34" charset="-128"/>
              </a:rPr>
              <a:t>Il passaggio tra questi due C </a:t>
            </a:r>
          </a:p>
          <a:p>
            <a:pPr algn="ctr"/>
            <a:r>
              <a:rPr lang="it-IT" sz="1400">
                <a:latin typeface="Arial Unicode MS" pitchFamily="34" charset="-128"/>
              </a:rPr>
              <a:t>è mediato da un cambiamento di A</a:t>
            </a:r>
          </a:p>
          <a:p>
            <a:pPr algn="ctr"/>
            <a:r>
              <a:rPr lang="it-IT" sz="1400">
                <a:latin typeface="Arial Unicode MS" pitchFamily="34" charset="-128"/>
              </a:rPr>
              <a:t>(es. evitamento, compagno fobico, oggetto transazionale)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0963"/>
                                        </p:tgtEl>
                                        <p:attrNameLst>
                                          <p:attrName>style.visibility</p:attrName>
                                        </p:attrNameLst>
                                      </p:cBhvr>
                                      <p:to>
                                        <p:strVal val="visible"/>
                                      </p:to>
                                    </p:set>
                                    <p:animEffect transition="in" filter="wipe(down)">
                                      <p:cBhvr>
                                        <p:cTn id="7" dur="500"/>
                                        <p:tgtEl>
                                          <p:spTgt spid="40963"/>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40981"/>
                                        </p:tgtEl>
                                        <p:attrNameLst>
                                          <p:attrName>style.visibility</p:attrName>
                                        </p:attrNameLst>
                                      </p:cBhvr>
                                      <p:to>
                                        <p:strVal val="visible"/>
                                      </p:to>
                                    </p:set>
                                    <p:animEffect transition="in" filter="strips(downLeft)">
                                      <p:cBhvr>
                                        <p:cTn id="11" dur="1000"/>
                                        <p:tgtEl>
                                          <p:spTgt spid="409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animBg="1"/>
      <p:bldP spid="40981" grpId="0" animBg="1"/>
    </p:bldLst>
  </p:timing>
</p:sld>
</file>

<file path=ppt/slides/slide1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6" name="AutoShape 2"/>
          <p:cNvSpPr>
            <a:spLocks/>
          </p:cNvSpPr>
          <p:nvPr/>
        </p:nvSpPr>
        <p:spPr bwMode="auto">
          <a:xfrm>
            <a:off x="144463" y="2349500"/>
            <a:ext cx="3203575" cy="609600"/>
          </a:xfrm>
          <a:prstGeom prst="borderCallout1">
            <a:avLst>
              <a:gd name="adj1" fmla="val 18750"/>
              <a:gd name="adj2" fmla="val 102380"/>
              <a:gd name="adj3" fmla="val 274741"/>
              <a:gd name="adj4" fmla="val 228542"/>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Questa situazione lo porta però a sentirsi </a:t>
            </a:r>
            <a:r>
              <a:rPr lang="it-IT" sz="1400">
                <a:solidFill>
                  <a:srgbClr val="FF3300"/>
                </a:solidFill>
                <a:latin typeface="Arial Unicode MS" pitchFamily="34" charset="-128"/>
              </a:rPr>
              <a:t>in</a:t>
            </a:r>
            <a:r>
              <a:rPr lang="it-IT" sz="1400" b="0">
                <a:latin typeface="Arial Unicode MS" pitchFamily="34" charset="-128"/>
              </a:rPr>
              <a:t> </a:t>
            </a:r>
            <a:r>
              <a:rPr lang="it-IT" sz="1400">
                <a:solidFill>
                  <a:srgbClr val="FF3300"/>
                </a:solidFill>
                <a:latin typeface="Arial Unicode MS" pitchFamily="34" charset="-128"/>
              </a:rPr>
              <a:t>pericolo</a:t>
            </a:r>
            <a:r>
              <a:rPr lang="it-IT" sz="1400" b="0">
                <a:latin typeface="Arial Unicode MS" pitchFamily="34" charset="-128"/>
              </a:rPr>
              <a:t> perché solo/perso</a:t>
            </a:r>
          </a:p>
        </p:txBody>
      </p:sp>
      <p:sp>
        <p:nvSpPr>
          <p:cNvPr id="11267" name="AutoShape 3"/>
          <p:cNvSpPr>
            <a:spLocks/>
          </p:cNvSpPr>
          <p:nvPr/>
        </p:nvSpPr>
        <p:spPr bwMode="auto">
          <a:xfrm>
            <a:off x="468313" y="1341438"/>
            <a:ext cx="2808287" cy="609600"/>
          </a:xfrm>
          <a:prstGeom prst="borderCallout1">
            <a:avLst>
              <a:gd name="adj1" fmla="val 18750"/>
              <a:gd name="adj2" fmla="val 102713"/>
              <a:gd name="adj3" fmla="val 113801"/>
              <a:gd name="adj4" fmla="val 240306"/>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Il soggetto cerca </a:t>
            </a:r>
            <a:r>
              <a:rPr lang="it-IT" sz="1400">
                <a:solidFill>
                  <a:schemeClr val="accent2"/>
                </a:solidFill>
                <a:latin typeface="Arial Unicode MS" pitchFamily="34" charset="-128"/>
              </a:rPr>
              <a:t>tranquillità</a:t>
            </a:r>
            <a:r>
              <a:rPr lang="it-IT" sz="1400" b="0">
                <a:latin typeface="Arial Unicode MS" pitchFamily="34" charset="-128"/>
              </a:rPr>
              <a:t> nell’autonomia/indipendenza</a:t>
            </a:r>
          </a:p>
        </p:txBody>
      </p:sp>
      <p:grpSp>
        <p:nvGrpSpPr>
          <p:cNvPr id="121860" name="Group 4"/>
          <p:cNvGrpSpPr>
            <a:grpSpLocks/>
          </p:cNvGrpSpPr>
          <p:nvPr/>
        </p:nvGrpSpPr>
        <p:grpSpPr bwMode="auto">
          <a:xfrm>
            <a:off x="3286125" y="1125538"/>
            <a:ext cx="5318125" cy="5184775"/>
            <a:chOff x="3474" y="954"/>
            <a:chExt cx="10260" cy="10080"/>
          </a:xfrm>
        </p:grpSpPr>
        <p:sp>
          <p:nvSpPr>
            <p:cNvPr id="121873" name="Oval 5"/>
            <p:cNvSpPr>
              <a:spLocks noChangeArrowheads="1"/>
            </p:cNvSpPr>
            <p:nvPr/>
          </p:nvSpPr>
          <p:spPr bwMode="auto">
            <a:xfrm>
              <a:off x="3474" y="954"/>
              <a:ext cx="10260" cy="10080"/>
            </a:xfrm>
            <a:prstGeom prst="ellipse">
              <a:avLst/>
            </a:prstGeom>
            <a:noFill/>
            <a:ln w="25400">
              <a:solidFill>
                <a:srgbClr val="000000"/>
              </a:solidFill>
              <a:prstDash val="sysDot"/>
              <a:round/>
              <a:headEnd/>
              <a:tailEnd/>
            </a:ln>
          </p:spPr>
          <p:txBody>
            <a:bodyPr/>
            <a:lstStyle/>
            <a:p>
              <a:endParaRPr lang="it-IT"/>
            </a:p>
          </p:txBody>
        </p:sp>
        <p:sp>
          <p:nvSpPr>
            <p:cNvPr id="121874" name="Line 6"/>
            <p:cNvSpPr>
              <a:spLocks noChangeShapeType="1"/>
            </p:cNvSpPr>
            <p:nvPr/>
          </p:nvSpPr>
          <p:spPr bwMode="auto">
            <a:xfrm>
              <a:off x="8654" y="954"/>
              <a:ext cx="0" cy="10080"/>
            </a:xfrm>
            <a:prstGeom prst="line">
              <a:avLst/>
            </a:prstGeom>
            <a:noFill/>
            <a:ln w="3175" cap="rnd">
              <a:solidFill>
                <a:srgbClr val="000000"/>
              </a:solidFill>
              <a:prstDash val="sysDot"/>
              <a:round/>
              <a:headEnd/>
              <a:tailEnd/>
            </a:ln>
          </p:spPr>
          <p:txBody>
            <a:bodyPr/>
            <a:lstStyle/>
            <a:p>
              <a:endParaRPr lang="it-IT"/>
            </a:p>
          </p:txBody>
        </p:sp>
        <p:sp>
          <p:nvSpPr>
            <p:cNvPr id="121875" name="Line 7"/>
            <p:cNvSpPr>
              <a:spLocks noChangeShapeType="1"/>
            </p:cNvSpPr>
            <p:nvPr/>
          </p:nvSpPr>
          <p:spPr bwMode="auto">
            <a:xfrm>
              <a:off x="3474" y="5994"/>
              <a:ext cx="10260" cy="0"/>
            </a:xfrm>
            <a:prstGeom prst="line">
              <a:avLst/>
            </a:prstGeom>
            <a:noFill/>
            <a:ln w="9525">
              <a:solidFill>
                <a:srgbClr val="000000"/>
              </a:solidFill>
              <a:round/>
              <a:headEnd/>
              <a:tailEnd/>
            </a:ln>
          </p:spPr>
          <p:txBody>
            <a:bodyPr/>
            <a:lstStyle/>
            <a:p>
              <a:endParaRPr lang="it-IT"/>
            </a:p>
          </p:txBody>
        </p:sp>
        <p:sp>
          <p:nvSpPr>
            <p:cNvPr id="121876" name="Line 8"/>
            <p:cNvSpPr>
              <a:spLocks noChangeShapeType="1"/>
            </p:cNvSpPr>
            <p:nvPr/>
          </p:nvSpPr>
          <p:spPr bwMode="auto">
            <a:xfrm flipV="1">
              <a:off x="6754" y="1314"/>
              <a:ext cx="3780" cy="9360"/>
            </a:xfrm>
            <a:prstGeom prst="line">
              <a:avLst/>
            </a:prstGeom>
            <a:noFill/>
            <a:ln w="9525">
              <a:solidFill>
                <a:srgbClr val="000000"/>
              </a:solidFill>
              <a:round/>
              <a:headEnd/>
              <a:tailEnd/>
            </a:ln>
          </p:spPr>
          <p:txBody>
            <a:bodyPr/>
            <a:lstStyle/>
            <a:p>
              <a:endParaRPr lang="it-IT"/>
            </a:p>
          </p:txBody>
        </p:sp>
        <p:sp>
          <p:nvSpPr>
            <p:cNvPr id="121877" name="Line 9"/>
            <p:cNvSpPr>
              <a:spLocks noChangeShapeType="1"/>
            </p:cNvSpPr>
            <p:nvPr/>
          </p:nvSpPr>
          <p:spPr bwMode="auto">
            <a:xfrm>
              <a:off x="6764" y="1314"/>
              <a:ext cx="3810" cy="9360"/>
            </a:xfrm>
            <a:prstGeom prst="line">
              <a:avLst/>
            </a:prstGeom>
            <a:noFill/>
            <a:ln w="9525">
              <a:solidFill>
                <a:srgbClr val="000000"/>
              </a:solidFill>
              <a:round/>
              <a:headEnd/>
              <a:tailEnd/>
            </a:ln>
          </p:spPr>
          <p:txBody>
            <a:bodyPr/>
            <a:lstStyle/>
            <a:p>
              <a:endParaRPr lang="it-IT"/>
            </a:p>
          </p:txBody>
        </p:sp>
        <p:sp>
          <p:nvSpPr>
            <p:cNvPr id="121878" name="Text Box 10"/>
            <p:cNvSpPr txBox="1">
              <a:spLocks noChangeArrowheads="1"/>
            </p:cNvSpPr>
            <p:nvPr/>
          </p:nvSpPr>
          <p:spPr bwMode="auto">
            <a:xfrm>
              <a:off x="7694" y="9054"/>
              <a:ext cx="1980" cy="540"/>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b="0">
                <a:solidFill>
                  <a:srgbClr val="FF3300"/>
                </a:solidFill>
              </a:endParaRPr>
            </a:p>
          </p:txBody>
        </p:sp>
        <p:sp>
          <p:nvSpPr>
            <p:cNvPr id="121879" name="Text Box 11"/>
            <p:cNvSpPr txBox="1">
              <a:spLocks noChangeArrowheads="1"/>
            </p:cNvSpPr>
            <p:nvPr/>
          </p:nvSpPr>
          <p:spPr bwMode="auto">
            <a:xfrm>
              <a:off x="10494" y="3834"/>
              <a:ext cx="1980" cy="540"/>
            </a:xfrm>
            <a:prstGeom prst="rect">
              <a:avLst/>
            </a:prstGeom>
            <a:noFill/>
            <a:ln w="9525">
              <a:noFill/>
              <a:miter lim="800000"/>
              <a:headEnd/>
              <a:tailEnd/>
            </a:ln>
          </p:spPr>
          <p:txBody>
            <a:bodyPr/>
            <a:lstStyle/>
            <a:p>
              <a:pPr algn="ctr"/>
              <a:r>
                <a:rPr lang="it-IT" sz="1400" b="0">
                  <a:latin typeface="Kristen ITC" pitchFamily="66" charset="0"/>
                </a:rPr>
                <a:t>LIBERO</a:t>
              </a:r>
              <a:endParaRPr lang="it-IT" sz="1400" b="0"/>
            </a:p>
          </p:txBody>
        </p:sp>
        <p:sp>
          <p:nvSpPr>
            <p:cNvPr id="121880" name="Text Box 12"/>
            <p:cNvSpPr txBox="1">
              <a:spLocks noChangeArrowheads="1"/>
            </p:cNvSpPr>
            <p:nvPr/>
          </p:nvSpPr>
          <p:spPr bwMode="auto">
            <a:xfrm>
              <a:off x="4914" y="3834"/>
              <a:ext cx="1980" cy="540"/>
            </a:xfrm>
            <a:prstGeom prst="rect">
              <a:avLst/>
            </a:prstGeom>
            <a:noFill/>
            <a:ln w="9525">
              <a:noFill/>
              <a:miter lim="800000"/>
              <a:headEnd/>
              <a:tailEnd/>
            </a:ln>
          </p:spPr>
          <p:txBody>
            <a:bodyPr/>
            <a:lstStyle/>
            <a:p>
              <a:pPr algn="ctr"/>
              <a:r>
                <a:rPr lang="it-IT" sz="1400" b="0">
                  <a:latin typeface="Kristen ITC" pitchFamily="66" charset="0"/>
                </a:rPr>
                <a:t>SICURO</a:t>
              </a:r>
              <a:endParaRPr lang="it-IT" sz="1400" b="0"/>
            </a:p>
          </p:txBody>
        </p:sp>
        <p:sp>
          <p:nvSpPr>
            <p:cNvPr id="121881" name="Text Box 13"/>
            <p:cNvSpPr txBox="1">
              <a:spLocks noChangeArrowheads="1"/>
            </p:cNvSpPr>
            <p:nvPr/>
          </p:nvSpPr>
          <p:spPr bwMode="auto">
            <a:xfrm>
              <a:off x="10494" y="7434"/>
              <a:ext cx="1980" cy="540"/>
            </a:xfrm>
            <a:prstGeom prst="rect">
              <a:avLst/>
            </a:prstGeom>
            <a:noFill/>
            <a:ln w="9525">
              <a:noFill/>
              <a:miter lim="800000"/>
              <a:headEnd/>
              <a:tailEnd/>
            </a:ln>
          </p:spPr>
          <p:txBody>
            <a:bodyPr/>
            <a:lstStyle/>
            <a:p>
              <a:pPr algn="ctr"/>
              <a:r>
                <a:rPr lang="it-IT" sz="1400" b="0">
                  <a:latin typeface="Kristen ITC" pitchFamily="66" charset="0"/>
                </a:rPr>
                <a:t>SOLO</a:t>
              </a:r>
              <a:endParaRPr lang="it-IT" sz="1400" b="0"/>
            </a:p>
          </p:txBody>
        </p:sp>
        <p:sp>
          <p:nvSpPr>
            <p:cNvPr id="121882" name="Text Box 14"/>
            <p:cNvSpPr txBox="1">
              <a:spLocks noChangeArrowheads="1"/>
            </p:cNvSpPr>
            <p:nvPr/>
          </p:nvSpPr>
          <p:spPr bwMode="auto">
            <a:xfrm>
              <a:off x="4554" y="7434"/>
              <a:ext cx="2880" cy="540"/>
            </a:xfrm>
            <a:prstGeom prst="rect">
              <a:avLst/>
            </a:prstGeom>
            <a:noFill/>
            <a:ln w="9525">
              <a:noFill/>
              <a:miter lim="800000"/>
              <a:headEnd/>
              <a:tailEnd/>
            </a:ln>
          </p:spPr>
          <p:txBody>
            <a:bodyPr/>
            <a:lstStyle/>
            <a:p>
              <a:pPr algn="ctr"/>
              <a:r>
                <a:rPr lang="it-IT" sz="1400" b="0">
                  <a:latin typeface="Kristen ITC" pitchFamily="66" charset="0"/>
                </a:rPr>
                <a:t>IN TRAPPOLA</a:t>
              </a:r>
              <a:endParaRPr lang="it-IT" sz="1400" b="0"/>
            </a:p>
          </p:txBody>
        </p:sp>
        <p:sp>
          <p:nvSpPr>
            <p:cNvPr id="121883" name="Text Box 15"/>
            <p:cNvSpPr txBox="1">
              <a:spLocks noChangeArrowheads="1"/>
            </p:cNvSpPr>
            <p:nvPr/>
          </p:nvSpPr>
          <p:spPr bwMode="auto">
            <a:xfrm>
              <a:off x="7014" y="1674"/>
              <a:ext cx="3240" cy="540"/>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121884" name="Line 16"/>
            <p:cNvSpPr>
              <a:spLocks noChangeShapeType="1"/>
            </p:cNvSpPr>
            <p:nvPr/>
          </p:nvSpPr>
          <p:spPr bwMode="auto">
            <a:xfrm>
              <a:off x="7584" y="3294"/>
              <a:ext cx="2160" cy="0"/>
            </a:xfrm>
            <a:prstGeom prst="line">
              <a:avLst/>
            </a:prstGeom>
            <a:noFill/>
            <a:ln w="3175" cap="rnd">
              <a:solidFill>
                <a:srgbClr val="000000"/>
              </a:solidFill>
              <a:prstDash val="sysDot"/>
              <a:round/>
              <a:headEnd/>
              <a:tailEnd/>
            </a:ln>
          </p:spPr>
          <p:txBody>
            <a:bodyPr/>
            <a:lstStyle/>
            <a:p>
              <a:endParaRPr lang="it-IT"/>
            </a:p>
          </p:txBody>
        </p:sp>
        <p:sp>
          <p:nvSpPr>
            <p:cNvPr id="121885" name="Line 17"/>
            <p:cNvSpPr>
              <a:spLocks noChangeShapeType="1"/>
            </p:cNvSpPr>
            <p:nvPr/>
          </p:nvSpPr>
          <p:spPr bwMode="auto">
            <a:xfrm>
              <a:off x="7964" y="4214"/>
              <a:ext cx="1390" cy="0"/>
            </a:xfrm>
            <a:prstGeom prst="line">
              <a:avLst/>
            </a:prstGeom>
            <a:noFill/>
            <a:ln w="3175" cap="rnd">
              <a:solidFill>
                <a:srgbClr val="000000"/>
              </a:solidFill>
              <a:prstDash val="sysDot"/>
              <a:round/>
              <a:headEnd/>
              <a:tailEnd/>
            </a:ln>
          </p:spPr>
          <p:txBody>
            <a:bodyPr/>
            <a:lstStyle/>
            <a:p>
              <a:endParaRPr lang="it-IT"/>
            </a:p>
          </p:txBody>
        </p:sp>
        <p:sp>
          <p:nvSpPr>
            <p:cNvPr id="121886" name="Text Box 18"/>
            <p:cNvSpPr txBox="1">
              <a:spLocks noChangeArrowheads="1"/>
            </p:cNvSpPr>
            <p:nvPr/>
          </p:nvSpPr>
          <p:spPr bwMode="auto">
            <a:xfrm>
              <a:off x="7614" y="3564"/>
              <a:ext cx="1080" cy="360"/>
            </a:xfrm>
            <a:prstGeom prst="rect">
              <a:avLst/>
            </a:prstGeom>
            <a:noFill/>
            <a:ln w="9525">
              <a:noFill/>
              <a:miter lim="800000"/>
              <a:headEnd/>
              <a:tailEnd/>
            </a:ln>
          </p:spPr>
          <p:txBody>
            <a:bodyPr/>
            <a:lstStyle/>
            <a:p>
              <a:pPr algn="ctr"/>
              <a:r>
                <a:rPr lang="it-IT" sz="600" b="0">
                  <a:latin typeface="Kristen ITC" pitchFamily="66" charset="0"/>
                </a:rPr>
                <a:t>SICURO</a:t>
              </a:r>
              <a:endParaRPr lang="it-IT" b="0"/>
            </a:p>
          </p:txBody>
        </p:sp>
        <p:sp>
          <p:nvSpPr>
            <p:cNvPr id="121887" name="Text Box 19"/>
            <p:cNvSpPr txBox="1">
              <a:spLocks noChangeArrowheads="1"/>
            </p:cNvSpPr>
            <p:nvPr/>
          </p:nvSpPr>
          <p:spPr bwMode="auto">
            <a:xfrm>
              <a:off x="8554" y="3564"/>
              <a:ext cx="1080" cy="360"/>
            </a:xfrm>
            <a:prstGeom prst="rect">
              <a:avLst/>
            </a:prstGeom>
            <a:noFill/>
            <a:ln w="9525">
              <a:noFill/>
              <a:miter lim="800000"/>
              <a:headEnd/>
              <a:tailEnd/>
            </a:ln>
          </p:spPr>
          <p:txBody>
            <a:bodyPr/>
            <a:lstStyle/>
            <a:p>
              <a:pPr algn="ctr"/>
              <a:r>
                <a:rPr lang="it-IT" sz="600" b="0">
                  <a:latin typeface="Kristen ITC" pitchFamily="66" charset="0"/>
                </a:rPr>
                <a:t>LIBERO</a:t>
              </a:r>
              <a:endParaRPr lang="it-IT" b="0"/>
            </a:p>
          </p:txBody>
        </p:sp>
        <p:sp>
          <p:nvSpPr>
            <p:cNvPr id="121888" name="Text Box 20"/>
            <p:cNvSpPr txBox="1">
              <a:spLocks noChangeArrowheads="1"/>
            </p:cNvSpPr>
            <p:nvPr/>
          </p:nvSpPr>
          <p:spPr bwMode="auto">
            <a:xfrm>
              <a:off x="8024" y="4404"/>
              <a:ext cx="1260" cy="480"/>
            </a:xfrm>
            <a:prstGeom prst="rect">
              <a:avLst/>
            </a:prstGeom>
            <a:noFill/>
            <a:ln w="9525">
              <a:noFill/>
              <a:miter lim="800000"/>
              <a:headEnd/>
              <a:tailEnd/>
            </a:ln>
          </p:spPr>
          <p:txBody>
            <a:bodyPr/>
            <a:lstStyle/>
            <a:p>
              <a:pPr algn="ctr"/>
              <a:r>
                <a:rPr lang="it-IT" sz="600" b="0">
                  <a:latin typeface="Kristen ITC" pitchFamily="66" charset="0"/>
                </a:rPr>
                <a:t>NESSUN PERICOLO</a:t>
              </a:r>
              <a:endParaRPr lang="it-IT" b="0"/>
            </a:p>
          </p:txBody>
        </p:sp>
      </p:grpSp>
      <p:sp>
        <p:nvSpPr>
          <p:cNvPr id="121861" name="Text Box 21"/>
          <p:cNvSpPr txBox="1">
            <a:spLocks noChangeArrowheads="1"/>
          </p:cNvSpPr>
          <p:nvPr/>
        </p:nvSpPr>
        <p:spPr bwMode="auto">
          <a:xfrm>
            <a:off x="250825" y="350838"/>
            <a:ext cx="3960813" cy="701675"/>
          </a:xfrm>
          <a:prstGeom prst="rect">
            <a:avLst/>
          </a:prstGeom>
          <a:noFill/>
          <a:ln w="9525">
            <a:noFill/>
            <a:miter lim="800000"/>
            <a:headEnd/>
            <a:tailEnd/>
          </a:ln>
        </p:spPr>
        <p:txBody>
          <a:bodyPr>
            <a:spAutoFit/>
          </a:bodyPr>
          <a:lstStyle/>
          <a:p>
            <a:pPr>
              <a:spcBef>
                <a:spcPct val="50000"/>
              </a:spcBef>
            </a:pPr>
            <a:r>
              <a:rPr lang="it-IT" sz="4000">
                <a:solidFill>
                  <a:srgbClr val="FF3300"/>
                </a:solidFill>
                <a:latin typeface="Tempus Sans ITC" pitchFamily="82" charset="0"/>
              </a:rPr>
              <a:t>Esempio clinico</a:t>
            </a:r>
          </a:p>
        </p:txBody>
      </p:sp>
      <p:pic>
        <p:nvPicPr>
          <p:cNvPr id="11286" name="Picture 22" descr="MCj04326250000[1]"/>
          <p:cNvPicPr>
            <a:picLocks noGrp="1" noChangeAspect="1" noChangeArrowheads="1"/>
          </p:cNvPicPr>
          <p:nvPr>
            <p:ph sz="quarter" idx="2"/>
          </p:nvPr>
        </p:nvPicPr>
        <p:blipFill>
          <a:blip r:embed="rId2"/>
          <a:srcRect/>
          <a:stretch>
            <a:fillRect/>
          </a:stretch>
        </p:blipFill>
        <p:spPr>
          <a:xfrm>
            <a:off x="3995738" y="1557338"/>
            <a:ext cx="1096962" cy="1079500"/>
          </a:xfrm>
          <a:noFill/>
        </p:spPr>
      </p:pic>
      <p:pic>
        <p:nvPicPr>
          <p:cNvPr id="11287" name="Picture 23" descr="MCj04326250000[1]"/>
          <p:cNvPicPr>
            <a:picLocks noGrp="1" noChangeAspect="1" noChangeArrowheads="1"/>
          </p:cNvPicPr>
          <p:nvPr>
            <p:ph sz="quarter" idx="3"/>
          </p:nvPr>
        </p:nvPicPr>
        <p:blipFill>
          <a:blip r:embed="rId2"/>
          <a:srcRect/>
          <a:stretch>
            <a:fillRect/>
          </a:stretch>
        </p:blipFill>
        <p:spPr>
          <a:xfrm>
            <a:off x="7019925" y="1557338"/>
            <a:ext cx="1100138" cy="1011237"/>
          </a:xfrm>
          <a:noFill/>
        </p:spPr>
      </p:pic>
      <p:pic>
        <p:nvPicPr>
          <p:cNvPr id="11288" name="Picture 24" descr="MCj04326250000[1]"/>
          <p:cNvPicPr>
            <a:picLocks noGrp="1" noChangeAspect="1" noChangeArrowheads="1"/>
          </p:cNvPicPr>
          <p:nvPr>
            <p:ph sz="quarter" idx="4"/>
          </p:nvPr>
        </p:nvPicPr>
        <p:blipFill>
          <a:blip r:embed="rId2"/>
          <a:srcRect/>
          <a:stretch>
            <a:fillRect/>
          </a:stretch>
        </p:blipFill>
        <p:spPr>
          <a:xfrm>
            <a:off x="7164388" y="3429000"/>
            <a:ext cx="1079500" cy="1084263"/>
          </a:xfrm>
          <a:noFill/>
        </p:spPr>
      </p:pic>
      <p:sp>
        <p:nvSpPr>
          <p:cNvPr id="11289" name="AutoShape 25"/>
          <p:cNvSpPr>
            <a:spLocks/>
          </p:cNvSpPr>
          <p:nvPr/>
        </p:nvSpPr>
        <p:spPr bwMode="auto">
          <a:xfrm>
            <a:off x="179388" y="3357563"/>
            <a:ext cx="2952750" cy="609600"/>
          </a:xfrm>
          <a:prstGeom prst="borderCallout1">
            <a:avLst>
              <a:gd name="adj1" fmla="val 18750"/>
              <a:gd name="adj2" fmla="val 102579"/>
              <a:gd name="adj3" fmla="val -148440"/>
              <a:gd name="adj4" fmla="val 143171"/>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Il soggetto cerca allora </a:t>
            </a:r>
            <a:r>
              <a:rPr lang="it-IT" sz="1400">
                <a:solidFill>
                  <a:schemeClr val="accent2"/>
                </a:solidFill>
                <a:latin typeface="Arial Unicode MS" pitchFamily="34" charset="-128"/>
              </a:rPr>
              <a:t>tranquillità</a:t>
            </a:r>
            <a:r>
              <a:rPr lang="it-IT" sz="1400" b="0">
                <a:latin typeface="Arial Unicode MS" pitchFamily="34" charset="-128"/>
              </a:rPr>
              <a:t> nella sicurezza/accudimento</a:t>
            </a:r>
          </a:p>
        </p:txBody>
      </p:sp>
      <p:sp>
        <p:nvSpPr>
          <p:cNvPr id="11290" name="AutoShape 26"/>
          <p:cNvSpPr>
            <a:spLocks/>
          </p:cNvSpPr>
          <p:nvPr/>
        </p:nvSpPr>
        <p:spPr bwMode="auto">
          <a:xfrm>
            <a:off x="323850" y="4292600"/>
            <a:ext cx="2735263" cy="609600"/>
          </a:xfrm>
          <a:prstGeom prst="borderCallout1">
            <a:avLst>
              <a:gd name="adj1" fmla="val 18750"/>
              <a:gd name="adj2" fmla="val 102787"/>
              <a:gd name="adj3" fmla="val -7292"/>
              <a:gd name="adj4" fmla="val 155079"/>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Ma presto si sente </a:t>
            </a:r>
            <a:r>
              <a:rPr lang="it-IT" sz="1400">
                <a:solidFill>
                  <a:srgbClr val="FF3300"/>
                </a:solidFill>
                <a:latin typeface="Arial Unicode MS" pitchFamily="34" charset="-128"/>
              </a:rPr>
              <a:t>in pericolo</a:t>
            </a:r>
            <a:r>
              <a:rPr lang="it-IT" sz="1400" b="0">
                <a:latin typeface="Arial Unicode MS" pitchFamily="34" charset="-128"/>
              </a:rPr>
              <a:t> perché in trappola</a:t>
            </a:r>
          </a:p>
        </p:txBody>
      </p:sp>
      <p:pic>
        <p:nvPicPr>
          <p:cNvPr id="11291" name="Picture 27" descr="MCj04326250000[1]"/>
          <p:cNvPicPr>
            <a:picLocks noGrp="1" noChangeAspect="1" noChangeArrowheads="1"/>
          </p:cNvPicPr>
          <p:nvPr>
            <p:ph sz="quarter" idx="1"/>
          </p:nvPr>
        </p:nvPicPr>
        <p:blipFill>
          <a:blip r:embed="rId2"/>
          <a:srcRect/>
          <a:stretch>
            <a:fillRect/>
          </a:stretch>
        </p:blipFill>
        <p:spPr>
          <a:xfrm>
            <a:off x="4067175" y="3429000"/>
            <a:ext cx="1171575" cy="1038225"/>
          </a:xfrm>
          <a:noFill/>
        </p:spPr>
      </p:pic>
      <p:sp>
        <p:nvSpPr>
          <p:cNvPr id="11292" name="AutoShape 28"/>
          <p:cNvSpPr>
            <a:spLocks/>
          </p:cNvSpPr>
          <p:nvPr/>
        </p:nvSpPr>
        <p:spPr bwMode="auto">
          <a:xfrm>
            <a:off x="323850" y="5300663"/>
            <a:ext cx="2735263" cy="609600"/>
          </a:xfrm>
          <a:prstGeom prst="borderCallout1">
            <a:avLst>
              <a:gd name="adj1" fmla="val 18750"/>
              <a:gd name="adj2" fmla="val 102787"/>
              <a:gd name="adj3" fmla="val -470315"/>
              <a:gd name="adj4" fmla="val 256412"/>
            </a:avLst>
          </a:prstGeom>
          <a:solidFill>
            <a:srgbClr val="FFFFCC"/>
          </a:solidFill>
          <a:ln w="9525">
            <a:solidFill>
              <a:schemeClr val="tx1"/>
            </a:solidFill>
            <a:prstDash val="dashDot"/>
            <a:miter lim="800000"/>
            <a:headEnd/>
            <a:tailEnd/>
          </a:ln>
        </p:spPr>
        <p:txBody>
          <a:bodyPr/>
          <a:lstStyle/>
          <a:p>
            <a:pPr algn="ctr"/>
            <a:r>
              <a:rPr lang="it-IT" sz="1400" b="0">
                <a:latin typeface="Arial Unicode MS" pitchFamily="34" charset="-128"/>
              </a:rPr>
              <a:t>Allora cerca ancora </a:t>
            </a:r>
            <a:r>
              <a:rPr lang="it-IT" sz="1400">
                <a:solidFill>
                  <a:schemeClr val="accent2"/>
                </a:solidFill>
                <a:latin typeface="Arial Unicode MS" pitchFamily="34" charset="-128"/>
              </a:rPr>
              <a:t>tranquillità</a:t>
            </a:r>
            <a:r>
              <a:rPr lang="it-IT" sz="1400" b="0">
                <a:latin typeface="Arial Unicode MS" pitchFamily="34" charset="-128"/>
              </a:rPr>
              <a:t> nell’autonomia/indipendenza</a:t>
            </a:r>
          </a:p>
        </p:txBody>
      </p:sp>
      <p:pic>
        <p:nvPicPr>
          <p:cNvPr id="11293" name="Picture 29" descr="MCj04326250000[1]"/>
          <p:cNvPicPr>
            <a:picLocks noChangeAspect="1" noChangeArrowheads="1"/>
          </p:cNvPicPr>
          <p:nvPr/>
        </p:nvPicPr>
        <p:blipFill>
          <a:blip r:embed="rId2"/>
          <a:srcRect/>
          <a:stretch>
            <a:fillRect/>
          </a:stretch>
        </p:blipFill>
        <p:spPr bwMode="auto">
          <a:xfrm>
            <a:off x="7015163" y="1566863"/>
            <a:ext cx="1100137" cy="1011237"/>
          </a:xfrm>
          <a:prstGeom prst="rect">
            <a:avLst/>
          </a:prstGeom>
          <a:noFill/>
          <a:ln w="9525">
            <a:noFill/>
            <a:miter lim="800000"/>
            <a:headEnd/>
            <a:tailEnd/>
          </a:ln>
        </p:spPr>
      </p:pic>
      <p:grpSp>
        <p:nvGrpSpPr>
          <p:cNvPr id="3" name="Group 30"/>
          <p:cNvGrpSpPr>
            <a:grpSpLocks/>
          </p:cNvGrpSpPr>
          <p:nvPr/>
        </p:nvGrpSpPr>
        <p:grpSpPr bwMode="auto">
          <a:xfrm>
            <a:off x="3200400" y="990600"/>
            <a:ext cx="5472113" cy="5386388"/>
            <a:chOff x="2018" y="709"/>
            <a:chExt cx="3447" cy="3304"/>
          </a:xfrm>
        </p:grpSpPr>
        <p:sp>
          <p:nvSpPr>
            <p:cNvPr id="121871" name="Text Box 31"/>
            <p:cNvSpPr txBox="1">
              <a:spLocks noChangeArrowheads="1"/>
            </p:cNvSpPr>
            <p:nvPr/>
          </p:nvSpPr>
          <p:spPr bwMode="auto">
            <a:xfrm>
              <a:off x="2018" y="709"/>
              <a:ext cx="3447" cy="3304"/>
            </a:xfrm>
            <a:prstGeom prst="rect">
              <a:avLst/>
            </a:prstGeom>
            <a:solidFill>
              <a:schemeClr val="bg1">
                <a:alpha val="76077"/>
              </a:schemeClr>
            </a:solidFill>
            <a:ln w="9525">
              <a:noFill/>
              <a:miter lim="800000"/>
              <a:headEnd/>
              <a:tailEnd/>
            </a:ln>
          </p:spPr>
          <p:txBody>
            <a:bodyPr>
              <a:spAutoFit/>
            </a:bodyPr>
            <a:lstStyle/>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a:p>
              <a:pPr>
                <a:spcBef>
                  <a:spcPct val="50000"/>
                </a:spcBef>
              </a:pPr>
              <a:endParaRPr lang="it-IT" b="0"/>
            </a:p>
          </p:txBody>
        </p:sp>
        <p:sp>
          <p:nvSpPr>
            <p:cNvPr id="121872" name="Text Box 32"/>
            <p:cNvSpPr txBox="1">
              <a:spLocks noChangeArrowheads="1"/>
            </p:cNvSpPr>
            <p:nvPr/>
          </p:nvSpPr>
          <p:spPr bwMode="auto">
            <a:xfrm>
              <a:off x="2518" y="1933"/>
              <a:ext cx="2585" cy="777"/>
            </a:xfrm>
            <a:prstGeom prst="rect">
              <a:avLst/>
            </a:prstGeom>
            <a:solidFill>
              <a:srgbClr val="FFFFCC"/>
            </a:solidFill>
            <a:ln w="9525">
              <a:solidFill>
                <a:schemeClr val="tx1"/>
              </a:solidFill>
              <a:prstDash val="dashDot"/>
              <a:miter lim="800000"/>
              <a:headEnd/>
              <a:tailEnd/>
            </a:ln>
          </p:spPr>
          <p:txBody>
            <a:bodyPr>
              <a:spAutoFit/>
            </a:bodyPr>
            <a:lstStyle/>
            <a:p>
              <a:pPr algn="ctr">
                <a:lnSpc>
                  <a:spcPct val="60000"/>
                </a:lnSpc>
                <a:spcBef>
                  <a:spcPct val="50000"/>
                </a:spcBef>
              </a:pPr>
              <a:endParaRPr lang="it-IT" sz="800">
                <a:solidFill>
                  <a:srgbClr val="FF3300"/>
                </a:solidFill>
                <a:latin typeface="Arial Unicode MS" pitchFamily="34" charset="-128"/>
              </a:endParaRPr>
            </a:p>
            <a:p>
              <a:pPr algn="ctr">
                <a:lnSpc>
                  <a:spcPct val="60000"/>
                </a:lnSpc>
                <a:spcBef>
                  <a:spcPct val="50000"/>
                </a:spcBef>
              </a:pPr>
              <a:r>
                <a:rPr lang="it-IT" sz="1400">
                  <a:solidFill>
                    <a:srgbClr val="FF3300"/>
                  </a:solidFill>
                  <a:latin typeface="Arial Unicode MS" pitchFamily="34" charset="-128"/>
                </a:rPr>
                <a:t>CONTROLLO</a:t>
              </a:r>
              <a:r>
                <a:rPr lang="it-IT" sz="1400" b="0">
                  <a:latin typeface="Arial Unicode MS" pitchFamily="34" charset="-128"/>
                </a:rPr>
                <a:t> (Anticipazioni&amp;Evitamenti)</a:t>
              </a:r>
            </a:p>
            <a:p>
              <a:pPr algn="ctr">
                <a:spcBef>
                  <a:spcPct val="50000"/>
                </a:spcBef>
              </a:pPr>
              <a:r>
                <a:rPr lang="it-IT" sz="1400" b="0">
                  <a:latin typeface="Arial Unicode MS" pitchFamily="34" charset="-128"/>
                </a:rPr>
                <a:t>Il paziente, con un costante esercizio di controllo sugli eventi e sulle relazioni, si muove tra panico e tranquillità agendo sugli A e non sui B</a:t>
              </a:r>
            </a:p>
            <a:p>
              <a:pPr algn="ctr">
                <a:spcBef>
                  <a:spcPct val="50000"/>
                </a:spcBef>
              </a:pPr>
              <a:endParaRPr lang="it-IT" sz="500" b="0">
                <a:latin typeface="Arial Unicode MS" pitchFamily="34" charset="-128"/>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1287"/>
                                        </p:tgtEl>
                                        <p:attrNameLst>
                                          <p:attrName>style.visibility</p:attrName>
                                        </p:attrNameLst>
                                      </p:cBhvr>
                                      <p:to>
                                        <p:strVal val="visible"/>
                                      </p:to>
                                    </p:set>
                                    <p:animEffect transition="in" filter="wipe(down)">
                                      <p:cBhvr>
                                        <p:cTn id="7" dur="580">
                                          <p:stCondLst>
                                            <p:cond delay="0"/>
                                          </p:stCondLst>
                                        </p:cTn>
                                        <p:tgtEl>
                                          <p:spTgt spid="11287"/>
                                        </p:tgtEl>
                                      </p:cBhvr>
                                    </p:animEffect>
                                    <p:anim calcmode="lin" valueType="num">
                                      <p:cBhvr>
                                        <p:cTn id="8" dur="1822" tmFilter="0,0; 0.14,0.36; 0.43,0.73; 0.71,0.91; 1.0,1.0">
                                          <p:stCondLst>
                                            <p:cond delay="0"/>
                                          </p:stCondLst>
                                        </p:cTn>
                                        <p:tgtEl>
                                          <p:spTgt spid="1128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28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28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28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287"/>
                                        </p:tgtEl>
                                        <p:attrNameLst>
                                          <p:attrName>ppt_y</p:attrName>
                                        </p:attrNameLst>
                                      </p:cBhvr>
                                      <p:tavLst>
                                        <p:tav tm="0" fmla="#ppt_y-sin(pi*$)/81">
                                          <p:val>
                                            <p:fltVal val="0"/>
                                          </p:val>
                                        </p:tav>
                                        <p:tav tm="100000">
                                          <p:val>
                                            <p:fltVal val="1"/>
                                          </p:val>
                                        </p:tav>
                                      </p:tavLst>
                                    </p:anim>
                                    <p:animScale>
                                      <p:cBhvr>
                                        <p:cTn id="13" dur="26">
                                          <p:stCondLst>
                                            <p:cond delay="650"/>
                                          </p:stCondLst>
                                        </p:cTn>
                                        <p:tgtEl>
                                          <p:spTgt spid="11287"/>
                                        </p:tgtEl>
                                      </p:cBhvr>
                                      <p:to x="100000" y="60000"/>
                                    </p:animScale>
                                    <p:animScale>
                                      <p:cBhvr>
                                        <p:cTn id="14" dur="166" decel="50000">
                                          <p:stCondLst>
                                            <p:cond delay="676"/>
                                          </p:stCondLst>
                                        </p:cTn>
                                        <p:tgtEl>
                                          <p:spTgt spid="11287"/>
                                        </p:tgtEl>
                                      </p:cBhvr>
                                      <p:to x="100000" y="100000"/>
                                    </p:animScale>
                                    <p:animScale>
                                      <p:cBhvr>
                                        <p:cTn id="15" dur="26">
                                          <p:stCondLst>
                                            <p:cond delay="1312"/>
                                          </p:stCondLst>
                                        </p:cTn>
                                        <p:tgtEl>
                                          <p:spTgt spid="11287"/>
                                        </p:tgtEl>
                                      </p:cBhvr>
                                      <p:to x="100000" y="80000"/>
                                    </p:animScale>
                                    <p:animScale>
                                      <p:cBhvr>
                                        <p:cTn id="16" dur="166" decel="50000">
                                          <p:stCondLst>
                                            <p:cond delay="1338"/>
                                          </p:stCondLst>
                                        </p:cTn>
                                        <p:tgtEl>
                                          <p:spTgt spid="11287"/>
                                        </p:tgtEl>
                                      </p:cBhvr>
                                      <p:to x="100000" y="100000"/>
                                    </p:animScale>
                                    <p:animScale>
                                      <p:cBhvr>
                                        <p:cTn id="17" dur="26">
                                          <p:stCondLst>
                                            <p:cond delay="1642"/>
                                          </p:stCondLst>
                                        </p:cTn>
                                        <p:tgtEl>
                                          <p:spTgt spid="11287"/>
                                        </p:tgtEl>
                                      </p:cBhvr>
                                      <p:to x="100000" y="90000"/>
                                    </p:animScale>
                                    <p:animScale>
                                      <p:cBhvr>
                                        <p:cTn id="18" dur="166" decel="50000">
                                          <p:stCondLst>
                                            <p:cond delay="1668"/>
                                          </p:stCondLst>
                                        </p:cTn>
                                        <p:tgtEl>
                                          <p:spTgt spid="11287"/>
                                        </p:tgtEl>
                                      </p:cBhvr>
                                      <p:to x="100000" y="100000"/>
                                    </p:animScale>
                                    <p:animScale>
                                      <p:cBhvr>
                                        <p:cTn id="19" dur="26">
                                          <p:stCondLst>
                                            <p:cond delay="1808"/>
                                          </p:stCondLst>
                                        </p:cTn>
                                        <p:tgtEl>
                                          <p:spTgt spid="11287"/>
                                        </p:tgtEl>
                                      </p:cBhvr>
                                      <p:to x="100000" y="95000"/>
                                    </p:animScale>
                                    <p:animScale>
                                      <p:cBhvr>
                                        <p:cTn id="20" dur="166" decel="50000">
                                          <p:stCondLst>
                                            <p:cond delay="1834"/>
                                          </p:stCondLst>
                                        </p:cTn>
                                        <p:tgtEl>
                                          <p:spTgt spid="11287"/>
                                        </p:tgtEl>
                                      </p:cBhvr>
                                      <p:to x="100000" y="100000"/>
                                    </p:animScale>
                                  </p:childTnLst>
                                  <p:subTnLst>
                                    <p:animClr clrSpc="rgb" dir="cw">
                                      <p:cBhvr override="childStyle">
                                        <p:cTn dur="1" fill="hold" display="0" masterRel="nextClick" afterEffect="1"/>
                                        <p:tgtEl>
                                          <p:spTgt spid="11287"/>
                                        </p:tgtEl>
                                        <p:attrNameLst>
                                          <p:attrName>ppt_c</p:attrName>
                                        </p:attrNameLst>
                                      </p:cBhvr>
                                      <p:to>
                                        <a:srgbClr val="DDDDDD"/>
                                      </p:to>
                                    </p:animClr>
                                  </p:sub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11267"/>
                                        </p:tgtEl>
                                        <p:attrNameLst>
                                          <p:attrName>style.visibility</p:attrName>
                                        </p:attrNameLst>
                                      </p:cBhvr>
                                      <p:to>
                                        <p:strVal val="visible"/>
                                      </p:to>
                                    </p:set>
                                    <p:animEffect transition="in" filter="fade">
                                      <p:cBhvr>
                                        <p:cTn id="24" dur="500"/>
                                        <p:tgtEl>
                                          <p:spTgt spid="11267"/>
                                        </p:tgtEl>
                                      </p:cBhvr>
                                    </p:animEffect>
                                  </p:childTnLst>
                                  <p:subTnLst>
                                    <p:set>
                                      <p:cBhvr override="childStyle">
                                        <p:cTn dur="1" fill="hold" display="0" masterRel="nextClick" afterEffect="1"/>
                                        <p:tgtEl>
                                          <p:spTgt spid="11267"/>
                                        </p:tgtEl>
                                        <p:attrNameLst>
                                          <p:attrName>style.visibility</p:attrName>
                                        </p:attrNameLst>
                                      </p:cBhvr>
                                      <p:to>
                                        <p:strVal val="hidden"/>
                                      </p:to>
                                    </p:set>
                                  </p:sub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11288"/>
                                        </p:tgtEl>
                                        <p:attrNameLst>
                                          <p:attrName>style.visibility</p:attrName>
                                        </p:attrNameLst>
                                      </p:cBhvr>
                                      <p:to>
                                        <p:strVal val="visible"/>
                                      </p:to>
                                    </p:set>
                                    <p:animEffect transition="in" filter="fade">
                                      <p:cBhvr>
                                        <p:cTn id="29" dur="500"/>
                                        <p:tgtEl>
                                          <p:spTgt spid="11288"/>
                                        </p:tgtEl>
                                      </p:cBhvr>
                                    </p:animEffect>
                                    <p:anim calcmode="lin" valueType="num">
                                      <p:cBhvr>
                                        <p:cTn id="30" dur="500" fill="hold"/>
                                        <p:tgtEl>
                                          <p:spTgt spid="11288"/>
                                        </p:tgtEl>
                                        <p:attrNameLst>
                                          <p:attrName>ppt_x</p:attrName>
                                        </p:attrNameLst>
                                      </p:cBhvr>
                                      <p:tavLst>
                                        <p:tav tm="0">
                                          <p:val>
                                            <p:strVal val="#ppt_x"/>
                                          </p:val>
                                        </p:tav>
                                        <p:tav tm="100000">
                                          <p:val>
                                            <p:strVal val="#ppt_x"/>
                                          </p:val>
                                        </p:tav>
                                      </p:tavLst>
                                    </p:anim>
                                    <p:anim calcmode="lin" valueType="num">
                                      <p:cBhvr>
                                        <p:cTn id="31" dur="500" fill="hold"/>
                                        <p:tgtEl>
                                          <p:spTgt spid="11288"/>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288"/>
                                        </p:tgtEl>
                                        <p:attrNameLst>
                                          <p:attrName>ppt_c</p:attrName>
                                        </p:attrNameLst>
                                      </p:cBhvr>
                                      <p:to>
                                        <a:srgbClr val="DDDDDD"/>
                                      </p:to>
                                    </p:animClr>
                                  </p:sub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11266"/>
                                        </p:tgtEl>
                                        <p:attrNameLst>
                                          <p:attrName>style.visibility</p:attrName>
                                        </p:attrNameLst>
                                      </p:cBhvr>
                                      <p:to>
                                        <p:strVal val="visible"/>
                                      </p:to>
                                    </p:set>
                                    <p:animEffect transition="in" filter="fade">
                                      <p:cBhvr>
                                        <p:cTn id="35" dur="500"/>
                                        <p:tgtEl>
                                          <p:spTgt spid="11266"/>
                                        </p:tgtEl>
                                      </p:cBhvr>
                                    </p:animEffect>
                                  </p:childTnLst>
                                  <p:subTnLst>
                                    <p:set>
                                      <p:cBhvr override="childStyle">
                                        <p:cTn dur="1" fill="hold" display="0" masterRel="nextClick" afterEffect="1"/>
                                        <p:tgtEl>
                                          <p:spTgt spid="11266"/>
                                        </p:tgtEl>
                                        <p:attrNameLst>
                                          <p:attrName>style.visibility</p:attrName>
                                        </p:attrNameLst>
                                      </p:cBhvr>
                                      <p:to>
                                        <p:strVal val="hidden"/>
                                      </p:to>
                                    </p:set>
                                  </p:subTnLst>
                                </p:cTn>
                              </p:par>
                            </p:childTnLst>
                          </p:cTn>
                        </p:par>
                      </p:childTnLst>
                    </p:cTn>
                  </p:par>
                  <p:par>
                    <p:cTn id="36" fill="hold">
                      <p:stCondLst>
                        <p:cond delay="indefinite"/>
                      </p:stCondLst>
                      <p:childTnLst>
                        <p:par>
                          <p:cTn id="37" fill="hold">
                            <p:stCondLst>
                              <p:cond delay="0"/>
                            </p:stCondLst>
                            <p:childTnLst>
                              <p:par>
                                <p:cTn id="38" presetID="2" presetClass="entr" presetSubtype="6" fill="hold" nodeType="clickEffect">
                                  <p:stCondLst>
                                    <p:cond delay="0"/>
                                  </p:stCondLst>
                                  <p:childTnLst>
                                    <p:set>
                                      <p:cBhvr>
                                        <p:cTn id="39" dur="1" fill="hold">
                                          <p:stCondLst>
                                            <p:cond delay="0"/>
                                          </p:stCondLst>
                                        </p:cTn>
                                        <p:tgtEl>
                                          <p:spTgt spid="11286"/>
                                        </p:tgtEl>
                                        <p:attrNameLst>
                                          <p:attrName>style.visibility</p:attrName>
                                        </p:attrNameLst>
                                      </p:cBhvr>
                                      <p:to>
                                        <p:strVal val="visible"/>
                                      </p:to>
                                    </p:set>
                                    <p:anim calcmode="lin" valueType="num">
                                      <p:cBhvr additive="base">
                                        <p:cTn id="40" dur="500" fill="hold"/>
                                        <p:tgtEl>
                                          <p:spTgt spid="11286"/>
                                        </p:tgtEl>
                                        <p:attrNameLst>
                                          <p:attrName>ppt_x</p:attrName>
                                        </p:attrNameLst>
                                      </p:cBhvr>
                                      <p:tavLst>
                                        <p:tav tm="0">
                                          <p:val>
                                            <p:strVal val="1+#ppt_w/2"/>
                                          </p:val>
                                        </p:tav>
                                        <p:tav tm="100000">
                                          <p:val>
                                            <p:strVal val="#ppt_x"/>
                                          </p:val>
                                        </p:tav>
                                      </p:tavLst>
                                    </p:anim>
                                    <p:anim calcmode="lin" valueType="num">
                                      <p:cBhvr additive="base">
                                        <p:cTn id="41" dur="500" fill="hold"/>
                                        <p:tgtEl>
                                          <p:spTgt spid="11286"/>
                                        </p:tgtEl>
                                        <p:attrNameLst>
                                          <p:attrName>ppt_y</p:attrName>
                                        </p:attrNameLst>
                                      </p:cBhvr>
                                      <p:tavLst>
                                        <p:tav tm="0">
                                          <p:val>
                                            <p:strVal val="1+#ppt_h/2"/>
                                          </p:val>
                                        </p:tav>
                                        <p:tav tm="100000">
                                          <p:val>
                                            <p:strVal val="#ppt_y"/>
                                          </p:val>
                                        </p:tav>
                                      </p:tavLst>
                                    </p:anim>
                                  </p:childTnLst>
                                  <p:subTnLst>
                                    <p:animClr clrSpc="rgb" dir="cw">
                                      <p:cBhvr override="childStyle">
                                        <p:cTn dur="1" fill="hold" display="0" masterRel="nextClick" afterEffect="1"/>
                                        <p:tgtEl>
                                          <p:spTgt spid="11286"/>
                                        </p:tgtEl>
                                        <p:attrNameLst>
                                          <p:attrName>ppt_c</p:attrName>
                                        </p:attrNameLst>
                                      </p:cBhvr>
                                      <p:to>
                                        <a:srgbClr val="DDDDDD"/>
                                      </p:to>
                                    </p:animClr>
                                  </p:sub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1289"/>
                                        </p:tgtEl>
                                        <p:attrNameLst>
                                          <p:attrName>style.visibility</p:attrName>
                                        </p:attrNameLst>
                                      </p:cBhvr>
                                      <p:to>
                                        <p:strVal val="visible"/>
                                      </p:to>
                                    </p:set>
                                    <p:animEffect transition="in" filter="fade">
                                      <p:cBhvr>
                                        <p:cTn id="45" dur="500"/>
                                        <p:tgtEl>
                                          <p:spTgt spid="11289"/>
                                        </p:tgtEl>
                                      </p:cBhvr>
                                    </p:animEffect>
                                  </p:childTnLst>
                                  <p:subTnLst>
                                    <p:set>
                                      <p:cBhvr override="childStyle">
                                        <p:cTn dur="1" fill="hold" display="0" masterRel="nextClick" afterEffect="1"/>
                                        <p:tgtEl>
                                          <p:spTgt spid="11289"/>
                                        </p:tgtEl>
                                        <p:attrNameLst>
                                          <p:attrName>style.visibility</p:attrName>
                                        </p:attrNameLst>
                                      </p:cBhvr>
                                      <p:to>
                                        <p:strVal val="hidden"/>
                                      </p:to>
                                    </p:set>
                                  </p:subTnLst>
                                </p:cTn>
                              </p:par>
                            </p:childTnLst>
                          </p:cTn>
                        </p:par>
                      </p:childTnLst>
                    </p:cTn>
                  </p:par>
                  <p:par>
                    <p:cTn id="46" fill="hold">
                      <p:stCondLst>
                        <p:cond delay="indefinite"/>
                      </p:stCondLst>
                      <p:childTnLst>
                        <p:par>
                          <p:cTn id="47" fill="hold">
                            <p:stCondLst>
                              <p:cond delay="0"/>
                            </p:stCondLst>
                            <p:childTnLst>
                              <p:par>
                                <p:cTn id="48" presetID="47" presetClass="entr" presetSubtype="0" fill="hold" nodeType="clickEffect">
                                  <p:stCondLst>
                                    <p:cond delay="0"/>
                                  </p:stCondLst>
                                  <p:childTnLst>
                                    <p:set>
                                      <p:cBhvr>
                                        <p:cTn id="49" dur="1" fill="hold">
                                          <p:stCondLst>
                                            <p:cond delay="0"/>
                                          </p:stCondLst>
                                        </p:cTn>
                                        <p:tgtEl>
                                          <p:spTgt spid="11291"/>
                                        </p:tgtEl>
                                        <p:attrNameLst>
                                          <p:attrName>style.visibility</p:attrName>
                                        </p:attrNameLst>
                                      </p:cBhvr>
                                      <p:to>
                                        <p:strVal val="visible"/>
                                      </p:to>
                                    </p:set>
                                    <p:animEffect transition="in" filter="fade">
                                      <p:cBhvr>
                                        <p:cTn id="50" dur="500"/>
                                        <p:tgtEl>
                                          <p:spTgt spid="11291"/>
                                        </p:tgtEl>
                                      </p:cBhvr>
                                    </p:animEffect>
                                    <p:anim calcmode="lin" valueType="num">
                                      <p:cBhvr>
                                        <p:cTn id="51" dur="500" fill="hold"/>
                                        <p:tgtEl>
                                          <p:spTgt spid="11291"/>
                                        </p:tgtEl>
                                        <p:attrNameLst>
                                          <p:attrName>ppt_x</p:attrName>
                                        </p:attrNameLst>
                                      </p:cBhvr>
                                      <p:tavLst>
                                        <p:tav tm="0">
                                          <p:val>
                                            <p:strVal val="#ppt_x"/>
                                          </p:val>
                                        </p:tav>
                                        <p:tav tm="100000">
                                          <p:val>
                                            <p:strVal val="#ppt_x"/>
                                          </p:val>
                                        </p:tav>
                                      </p:tavLst>
                                    </p:anim>
                                    <p:anim calcmode="lin" valueType="num">
                                      <p:cBhvr>
                                        <p:cTn id="52" dur="500" fill="hold"/>
                                        <p:tgtEl>
                                          <p:spTgt spid="11291"/>
                                        </p:tgtEl>
                                        <p:attrNameLst>
                                          <p:attrName>ppt_y</p:attrName>
                                        </p:attrNameLst>
                                      </p:cBhvr>
                                      <p:tavLst>
                                        <p:tav tm="0">
                                          <p:val>
                                            <p:strVal val="#ppt_y-.1"/>
                                          </p:val>
                                        </p:tav>
                                        <p:tav tm="100000">
                                          <p:val>
                                            <p:strVal val="#ppt_y"/>
                                          </p:val>
                                        </p:tav>
                                      </p:tavLst>
                                    </p:anim>
                                  </p:childTnLst>
                                  <p:subTnLst>
                                    <p:animClr clrSpc="rgb" dir="cw">
                                      <p:cBhvr override="childStyle">
                                        <p:cTn dur="1" fill="hold" display="0" masterRel="nextClick" afterEffect="1"/>
                                        <p:tgtEl>
                                          <p:spTgt spid="11291"/>
                                        </p:tgtEl>
                                        <p:attrNameLst>
                                          <p:attrName>ppt_c</p:attrName>
                                        </p:attrNameLst>
                                      </p:cBhvr>
                                      <p:to>
                                        <a:srgbClr val="DDDDDD"/>
                                      </p:to>
                                    </p:animClr>
                                  </p:sub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11290"/>
                                        </p:tgtEl>
                                        <p:attrNameLst>
                                          <p:attrName>style.visibility</p:attrName>
                                        </p:attrNameLst>
                                      </p:cBhvr>
                                      <p:to>
                                        <p:strVal val="visible"/>
                                      </p:to>
                                    </p:set>
                                    <p:animEffect transition="in" filter="fade">
                                      <p:cBhvr>
                                        <p:cTn id="56" dur="500"/>
                                        <p:tgtEl>
                                          <p:spTgt spid="11290"/>
                                        </p:tgtEl>
                                      </p:cBhvr>
                                    </p:animEffect>
                                  </p:childTnLst>
                                  <p:subTnLst>
                                    <p:set>
                                      <p:cBhvr override="childStyle">
                                        <p:cTn dur="1" fill="hold" display="0" masterRel="nextClick" afterEffect="1"/>
                                        <p:tgtEl>
                                          <p:spTgt spid="11290"/>
                                        </p:tgtEl>
                                        <p:attrNameLst>
                                          <p:attrName>style.visibility</p:attrName>
                                        </p:attrNameLst>
                                      </p:cBhvr>
                                      <p:to>
                                        <p:strVal val="hidden"/>
                                      </p:to>
                                    </p:set>
                                  </p:subTnLst>
                                </p:cTn>
                              </p:par>
                            </p:childTnLst>
                          </p:cTn>
                        </p:par>
                      </p:childTnLst>
                    </p:cTn>
                  </p:par>
                  <p:par>
                    <p:cTn id="57" fill="hold">
                      <p:stCondLst>
                        <p:cond delay="indefinite"/>
                      </p:stCondLst>
                      <p:childTnLst>
                        <p:par>
                          <p:cTn id="58" fill="hold">
                            <p:stCondLst>
                              <p:cond delay="0"/>
                            </p:stCondLst>
                            <p:childTnLst>
                              <p:par>
                                <p:cTn id="59" presetID="2" presetClass="entr" presetSubtype="12" fill="hold" nodeType="clickEffect">
                                  <p:stCondLst>
                                    <p:cond delay="0"/>
                                  </p:stCondLst>
                                  <p:childTnLst>
                                    <p:set>
                                      <p:cBhvr>
                                        <p:cTn id="60" dur="1" fill="hold">
                                          <p:stCondLst>
                                            <p:cond delay="0"/>
                                          </p:stCondLst>
                                        </p:cTn>
                                        <p:tgtEl>
                                          <p:spTgt spid="11293"/>
                                        </p:tgtEl>
                                        <p:attrNameLst>
                                          <p:attrName>style.visibility</p:attrName>
                                        </p:attrNameLst>
                                      </p:cBhvr>
                                      <p:to>
                                        <p:strVal val="visible"/>
                                      </p:to>
                                    </p:set>
                                    <p:anim calcmode="lin" valueType="num">
                                      <p:cBhvr additive="base">
                                        <p:cTn id="61" dur="500" fill="hold"/>
                                        <p:tgtEl>
                                          <p:spTgt spid="11293"/>
                                        </p:tgtEl>
                                        <p:attrNameLst>
                                          <p:attrName>ppt_x</p:attrName>
                                        </p:attrNameLst>
                                      </p:cBhvr>
                                      <p:tavLst>
                                        <p:tav tm="0">
                                          <p:val>
                                            <p:strVal val="0-#ppt_w/2"/>
                                          </p:val>
                                        </p:tav>
                                        <p:tav tm="100000">
                                          <p:val>
                                            <p:strVal val="#ppt_x"/>
                                          </p:val>
                                        </p:tav>
                                      </p:tavLst>
                                    </p:anim>
                                    <p:anim calcmode="lin" valueType="num">
                                      <p:cBhvr additive="base">
                                        <p:cTn id="62" dur="500" fill="hold"/>
                                        <p:tgtEl>
                                          <p:spTgt spid="11293"/>
                                        </p:tgtEl>
                                        <p:attrNameLst>
                                          <p:attrName>ppt_y</p:attrName>
                                        </p:attrNameLst>
                                      </p:cBhvr>
                                      <p:tavLst>
                                        <p:tav tm="0">
                                          <p:val>
                                            <p:strVal val="1+#ppt_h/2"/>
                                          </p:val>
                                        </p:tav>
                                        <p:tav tm="100000">
                                          <p:val>
                                            <p:strVal val="#ppt_y"/>
                                          </p:val>
                                        </p:tav>
                                      </p:tavLst>
                                    </p:anim>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11292"/>
                                        </p:tgtEl>
                                        <p:attrNameLst>
                                          <p:attrName>style.visibility</p:attrName>
                                        </p:attrNameLst>
                                      </p:cBhvr>
                                      <p:to>
                                        <p:strVal val="visible"/>
                                      </p:to>
                                    </p:set>
                                    <p:animEffect transition="in" filter="fade">
                                      <p:cBhvr>
                                        <p:cTn id="66" dur="500"/>
                                        <p:tgtEl>
                                          <p:spTgt spid="11292"/>
                                        </p:tgtEl>
                                      </p:cBhvr>
                                    </p:animEffect>
                                  </p:childTnLst>
                                  <p:subTnLst>
                                    <p:set>
                                      <p:cBhvr override="childStyle">
                                        <p:cTn dur="1" fill="hold" display="0" masterRel="nextClick" afterEffect="1"/>
                                        <p:tgtEl>
                                          <p:spTgt spid="11292"/>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11267" grpId="0" animBg="1"/>
      <p:bldP spid="11289" grpId="0" animBg="1"/>
      <p:bldP spid="11290" grpId="0" animBg="1"/>
      <p:bldP spid="11292" grpId="0" animBg="1"/>
    </p:bldLst>
  </p:timing>
</p:sld>
</file>

<file path=ppt/slides/slide1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4102" name="Group 2"/>
          <p:cNvGrpSpPr>
            <a:grpSpLocks/>
          </p:cNvGrpSpPr>
          <p:nvPr/>
        </p:nvGrpSpPr>
        <p:grpSpPr bwMode="auto">
          <a:xfrm>
            <a:off x="1908175" y="836613"/>
            <a:ext cx="5318125" cy="5184775"/>
            <a:chOff x="1202" y="527"/>
            <a:chExt cx="3350" cy="3266"/>
          </a:xfrm>
        </p:grpSpPr>
        <p:sp>
          <p:nvSpPr>
            <p:cNvPr id="4114" name="Oval 3"/>
            <p:cNvSpPr>
              <a:spLocks noChangeArrowheads="1"/>
            </p:cNvSpPr>
            <p:nvPr/>
          </p:nvSpPr>
          <p:spPr bwMode="auto">
            <a:xfrm>
              <a:off x="1202" y="527"/>
              <a:ext cx="3350" cy="3266"/>
            </a:xfrm>
            <a:prstGeom prst="ellipse">
              <a:avLst/>
            </a:prstGeom>
            <a:noFill/>
            <a:ln w="50800">
              <a:solidFill>
                <a:srgbClr val="000000"/>
              </a:solidFill>
              <a:prstDash val="sysDot"/>
              <a:round/>
              <a:headEnd/>
              <a:tailEnd/>
            </a:ln>
          </p:spPr>
          <p:txBody>
            <a:bodyPr/>
            <a:lstStyle/>
            <a:p>
              <a:endParaRPr lang="it-IT"/>
            </a:p>
          </p:txBody>
        </p:sp>
        <p:sp>
          <p:nvSpPr>
            <p:cNvPr id="4115" name="Line 4"/>
            <p:cNvSpPr>
              <a:spLocks noChangeShapeType="1"/>
            </p:cNvSpPr>
            <p:nvPr/>
          </p:nvSpPr>
          <p:spPr bwMode="auto">
            <a:xfrm>
              <a:off x="2893" y="527"/>
              <a:ext cx="0" cy="3266"/>
            </a:xfrm>
            <a:prstGeom prst="line">
              <a:avLst/>
            </a:prstGeom>
            <a:noFill/>
            <a:ln w="3175" cap="rnd">
              <a:solidFill>
                <a:srgbClr val="000000"/>
              </a:solidFill>
              <a:prstDash val="sysDot"/>
              <a:round/>
              <a:headEnd/>
              <a:tailEnd/>
            </a:ln>
          </p:spPr>
          <p:txBody>
            <a:bodyPr/>
            <a:lstStyle/>
            <a:p>
              <a:endParaRPr lang="it-IT"/>
            </a:p>
          </p:txBody>
        </p:sp>
        <p:sp>
          <p:nvSpPr>
            <p:cNvPr id="4116" name="Line 5"/>
            <p:cNvSpPr>
              <a:spLocks noChangeShapeType="1"/>
            </p:cNvSpPr>
            <p:nvPr/>
          </p:nvSpPr>
          <p:spPr bwMode="auto">
            <a:xfrm>
              <a:off x="1202" y="2164"/>
              <a:ext cx="3350" cy="0"/>
            </a:xfrm>
            <a:prstGeom prst="line">
              <a:avLst/>
            </a:prstGeom>
            <a:noFill/>
            <a:ln w="19050">
              <a:solidFill>
                <a:srgbClr val="FF0000"/>
              </a:solidFill>
              <a:round/>
              <a:headEnd/>
              <a:tailEnd/>
            </a:ln>
          </p:spPr>
          <p:txBody>
            <a:bodyPr/>
            <a:lstStyle/>
            <a:p>
              <a:endParaRPr lang="it-IT"/>
            </a:p>
          </p:txBody>
        </p:sp>
        <p:sp>
          <p:nvSpPr>
            <p:cNvPr id="4117" name="Line 6"/>
            <p:cNvSpPr>
              <a:spLocks noChangeShapeType="1"/>
            </p:cNvSpPr>
            <p:nvPr/>
          </p:nvSpPr>
          <p:spPr bwMode="auto">
            <a:xfrm flipV="1">
              <a:off x="2245" y="2160"/>
              <a:ext cx="652" cy="1516"/>
            </a:xfrm>
            <a:prstGeom prst="line">
              <a:avLst/>
            </a:prstGeom>
            <a:noFill/>
            <a:ln w="25400">
              <a:solidFill>
                <a:srgbClr val="FF0000"/>
              </a:solidFill>
              <a:round/>
              <a:headEnd/>
              <a:tailEnd/>
            </a:ln>
          </p:spPr>
          <p:txBody>
            <a:bodyPr/>
            <a:lstStyle/>
            <a:p>
              <a:endParaRPr lang="it-IT"/>
            </a:p>
          </p:txBody>
        </p:sp>
        <p:sp>
          <p:nvSpPr>
            <p:cNvPr id="4118" name="Line 7"/>
            <p:cNvSpPr>
              <a:spLocks noChangeShapeType="1"/>
            </p:cNvSpPr>
            <p:nvPr/>
          </p:nvSpPr>
          <p:spPr bwMode="auto">
            <a:xfrm>
              <a:off x="2898" y="2160"/>
              <a:ext cx="617" cy="1491"/>
            </a:xfrm>
            <a:prstGeom prst="line">
              <a:avLst/>
            </a:prstGeom>
            <a:noFill/>
            <a:ln w="25400">
              <a:solidFill>
                <a:srgbClr val="FF0000"/>
              </a:solidFill>
              <a:round/>
              <a:headEnd/>
              <a:tailEnd/>
            </a:ln>
          </p:spPr>
          <p:txBody>
            <a:bodyPr/>
            <a:lstStyle/>
            <a:p>
              <a:endParaRPr lang="it-IT"/>
            </a:p>
          </p:txBody>
        </p:sp>
        <p:sp>
          <p:nvSpPr>
            <p:cNvPr id="4119" name="Text Box 8"/>
            <p:cNvSpPr txBox="1">
              <a:spLocks noChangeArrowheads="1"/>
            </p:cNvSpPr>
            <p:nvPr/>
          </p:nvSpPr>
          <p:spPr bwMode="auto">
            <a:xfrm>
              <a:off x="2580" y="3151"/>
              <a:ext cx="646" cy="175"/>
            </a:xfrm>
            <a:prstGeom prst="rect">
              <a:avLst/>
            </a:prstGeom>
            <a:noFill/>
            <a:ln w="9525">
              <a:noFill/>
              <a:miter lim="800000"/>
              <a:headEnd/>
              <a:tailEnd/>
            </a:ln>
          </p:spPr>
          <p:txBody>
            <a:bodyPr/>
            <a:lstStyle/>
            <a:p>
              <a:pPr algn="ctr"/>
              <a:r>
                <a:rPr lang="it-IT" sz="1400">
                  <a:solidFill>
                    <a:srgbClr val="FF3300"/>
                  </a:solidFill>
                  <a:latin typeface="Kristen ITC" pitchFamily="66" charset="0"/>
                </a:rPr>
                <a:t>PANICO</a:t>
              </a:r>
              <a:endParaRPr lang="it-IT" sz="1400" b="0">
                <a:solidFill>
                  <a:srgbClr val="FF3300"/>
                </a:solidFill>
              </a:endParaRPr>
            </a:p>
          </p:txBody>
        </p:sp>
        <p:sp>
          <p:nvSpPr>
            <p:cNvPr id="4120" name="Text Box 9"/>
            <p:cNvSpPr txBox="1">
              <a:spLocks noChangeArrowheads="1"/>
            </p:cNvSpPr>
            <p:nvPr/>
          </p:nvSpPr>
          <p:spPr bwMode="auto">
            <a:xfrm>
              <a:off x="3494" y="1460"/>
              <a:ext cx="647" cy="175"/>
            </a:xfrm>
            <a:prstGeom prst="rect">
              <a:avLst/>
            </a:prstGeom>
            <a:noFill/>
            <a:ln w="9525">
              <a:noFill/>
              <a:miter lim="800000"/>
              <a:headEnd/>
              <a:tailEnd/>
            </a:ln>
          </p:spPr>
          <p:txBody>
            <a:bodyPr/>
            <a:lstStyle/>
            <a:p>
              <a:pPr algn="ctr"/>
              <a:r>
                <a:rPr lang="it-IT" sz="1400" b="0">
                  <a:solidFill>
                    <a:srgbClr val="66CCFF"/>
                  </a:solidFill>
                  <a:latin typeface="Kristen ITC" pitchFamily="66" charset="0"/>
                </a:rPr>
                <a:t>LIBERO</a:t>
              </a:r>
              <a:endParaRPr lang="it-IT" sz="1400" b="0">
                <a:solidFill>
                  <a:srgbClr val="66CCFF"/>
                </a:solidFill>
              </a:endParaRPr>
            </a:p>
          </p:txBody>
        </p:sp>
        <p:sp>
          <p:nvSpPr>
            <p:cNvPr id="4121" name="Text Box 10"/>
            <p:cNvSpPr txBox="1">
              <a:spLocks noChangeArrowheads="1"/>
            </p:cNvSpPr>
            <p:nvPr/>
          </p:nvSpPr>
          <p:spPr bwMode="auto">
            <a:xfrm>
              <a:off x="1672" y="1460"/>
              <a:ext cx="647" cy="175"/>
            </a:xfrm>
            <a:prstGeom prst="rect">
              <a:avLst/>
            </a:prstGeom>
            <a:noFill/>
            <a:ln w="9525">
              <a:noFill/>
              <a:miter lim="800000"/>
              <a:headEnd/>
              <a:tailEnd/>
            </a:ln>
          </p:spPr>
          <p:txBody>
            <a:bodyPr/>
            <a:lstStyle/>
            <a:p>
              <a:pPr algn="ctr"/>
              <a:r>
                <a:rPr lang="it-IT" sz="1400" b="0">
                  <a:solidFill>
                    <a:srgbClr val="66CCFF"/>
                  </a:solidFill>
                  <a:latin typeface="Kristen ITC" pitchFamily="66" charset="0"/>
                </a:rPr>
                <a:t>SICURO</a:t>
              </a:r>
              <a:endParaRPr lang="it-IT" sz="1400" b="0">
                <a:solidFill>
                  <a:srgbClr val="66CCFF"/>
                </a:solidFill>
              </a:endParaRPr>
            </a:p>
          </p:txBody>
        </p:sp>
        <p:sp>
          <p:nvSpPr>
            <p:cNvPr id="4122" name="Text Box 11"/>
            <p:cNvSpPr txBox="1">
              <a:spLocks noChangeArrowheads="1"/>
            </p:cNvSpPr>
            <p:nvPr/>
          </p:nvSpPr>
          <p:spPr bwMode="auto">
            <a:xfrm>
              <a:off x="3494" y="2627"/>
              <a:ext cx="647" cy="175"/>
            </a:xfrm>
            <a:prstGeom prst="rect">
              <a:avLst/>
            </a:prstGeom>
            <a:noFill/>
            <a:ln w="9525">
              <a:noFill/>
              <a:miter lim="800000"/>
              <a:headEnd/>
              <a:tailEnd/>
            </a:ln>
          </p:spPr>
          <p:txBody>
            <a:bodyPr/>
            <a:lstStyle/>
            <a:p>
              <a:pPr algn="ctr"/>
              <a:r>
                <a:rPr lang="it-IT" sz="1400" b="0">
                  <a:solidFill>
                    <a:srgbClr val="FFB6A5"/>
                  </a:solidFill>
                  <a:latin typeface="Kristen ITC" pitchFamily="66" charset="0"/>
                </a:rPr>
                <a:t>SOLO</a:t>
              </a:r>
              <a:endParaRPr lang="it-IT" sz="1400" b="0">
                <a:solidFill>
                  <a:srgbClr val="FFB6A5"/>
                </a:solidFill>
              </a:endParaRPr>
            </a:p>
          </p:txBody>
        </p:sp>
        <p:sp>
          <p:nvSpPr>
            <p:cNvPr id="4123" name="Text Box 12"/>
            <p:cNvSpPr txBox="1">
              <a:spLocks noChangeArrowheads="1"/>
            </p:cNvSpPr>
            <p:nvPr/>
          </p:nvSpPr>
          <p:spPr bwMode="auto">
            <a:xfrm>
              <a:off x="1519" y="2568"/>
              <a:ext cx="940" cy="175"/>
            </a:xfrm>
            <a:prstGeom prst="rect">
              <a:avLst/>
            </a:prstGeom>
            <a:noFill/>
            <a:ln w="9525">
              <a:noFill/>
              <a:miter lim="800000"/>
              <a:headEnd/>
              <a:tailEnd/>
            </a:ln>
          </p:spPr>
          <p:txBody>
            <a:bodyPr/>
            <a:lstStyle/>
            <a:p>
              <a:pPr algn="ctr"/>
              <a:r>
                <a:rPr lang="it-IT" sz="1400" b="0">
                  <a:solidFill>
                    <a:srgbClr val="FFB6A5"/>
                  </a:solidFill>
                  <a:latin typeface="Kristen ITC" pitchFamily="66" charset="0"/>
                </a:rPr>
                <a:t>IN TRAPPOLA</a:t>
              </a:r>
              <a:endParaRPr lang="it-IT" sz="1400" b="0">
                <a:solidFill>
                  <a:srgbClr val="FFB6A5"/>
                </a:solidFill>
              </a:endParaRPr>
            </a:p>
          </p:txBody>
        </p:sp>
        <p:sp>
          <p:nvSpPr>
            <p:cNvPr id="4124" name="Text Box 13"/>
            <p:cNvSpPr txBox="1">
              <a:spLocks noChangeArrowheads="1"/>
            </p:cNvSpPr>
            <p:nvPr/>
          </p:nvSpPr>
          <p:spPr bwMode="auto">
            <a:xfrm>
              <a:off x="2358" y="760"/>
              <a:ext cx="1058" cy="175"/>
            </a:xfrm>
            <a:prstGeom prst="rect">
              <a:avLst/>
            </a:prstGeom>
            <a:noFill/>
            <a:ln w="9525">
              <a:noFill/>
              <a:miter lim="800000"/>
              <a:headEnd/>
              <a:tailEnd/>
            </a:ln>
          </p:spPr>
          <p:txBody>
            <a:bodyPr/>
            <a:lstStyle/>
            <a:p>
              <a:pPr algn="ctr"/>
              <a:r>
                <a:rPr lang="it-IT" sz="1400">
                  <a:solidFill>
                    <a:schemeClr val="accent2"/>
                  </a:solidFill>
                  <a:latin typeface="Kristen ITC" pitchFamily="66" charset="0"/>
                </a:rPr>
                <a:t>TRANQUILLO</a:t>
              </a:r>
              <a:endParaRPr lang="it-IT" sz="1400">
                <a:solidFill>
                  <a:schemeClr val="accent2"/>
                </a:solidFill>
              </a:endParaRPr>
            </a:p>
          </p:txBody>
        </p:sp>
        <p:sp>
          <p:nvSpPr>
            <p:cNvPr id="4125" name="Line 14"/>
            <p:cNvSpPr>
              <a:spLocks noChangeShapeType="1"/>
            </p:cNvSpPr>
            <p:nvPr/>
          </p:nvSpPr>
          <p:spPr bwMode="auto">
            <a:xfrm>
              <a:off x="2544" y="1285"/>
              <a:ext cx="705" cy="0"/>
            </a:xfrm>
            <a:prstGeom prst="line">
              <a:avLst/>
            </a:prstGeom>
            <a:noFill/>
            <a:ln w="3175" cap="rnd">
              <a:solidFill>
                <a:srgbClr val="000000"/>
              </a:solidFill>
              <a:prstDash val="sysDot"/>
              <a:round/>
              <a:headEnd/>
              <a:tailEnd/>
            </a:ln>
          </p:spPr>
          <p:txBody>
            <a:bodyPr/>
            <a:lstStyle/>
            <a:p>
              <a:endParaRPr lang="it-IT"/>
            </a:p>
          </p:txBody>
        </p:sp>
        <p:sp>
          <p:nvSpPr>
            <p:cNvPr id="4126" name="Line 15"/>
            <p:cNvSpPr>
              <a:spLocks noChangeShapeType="1"/>
            </p:cNvSpPr>
            <p:nvPr/>
          </p:nvSpPr>
          <p:spPr bwMode="auto">
            <a:xfrm>
              <a:off x="2668" y="1583"/>
              <a:ext cx="454" cy="0"/>
            </a:xfrm>
            <a:prstGeom prst="line">
              <a:avLst/>
            </a:prstGeom>
            <a:noFill/>
            <a:ln w="3175" cap="rnd">
              <a:solidFill>
                <a:srgbClr val="000000"/>
              </a:solidFill>
              <a:prstDash val="sysDot"/>
              <a:round/>
              <a:headEnd/>
              <a:tailEnd/>
            </a:ln>
          </p:spPr>
          <p:txBody>
            <a:bodyPr/>
            <a:lstStyle/>
            <a:p>
              <a:endParaRPr lang="it-IT"/>
            </a:p>
          </p:txBody>
        </p:sp>
        <p:sp>
          <p:nvSpPr>
            <p:cNvPr id="4127" name="Text Box 16"/>
            <p:cNvSpPr txBox="1">
              <a:spLocks noChangeArrowheads="1"/>
            </p:cNvSpPr>
            <p:nvPr/>
          </p:nvSpPr>
          <p:spPr bwMode="auto">
            <a:xfrm>
              <a:off x="2554" y="1373"/>
              <a:ext cx="352" cy="116"/>
            </a:xfrm>
            <a:prstGeom prst="rect">
              <a:avLst/>
            </a:prstGeom>
            <a:noFill/>
            <a:ln w="9525">
              <a:noFill/>
              <a:miter lim="800000"/>
              <a:headEnd/>
              <a:tailEnd/>
            </a:ln>
          </p:spPr>
          <p:txBody>
            <a:bodyPr/>
            <a:lstStyle/>
            <a:p>
              <a:pPr algn="ctr"/>
              <a:r>
                <a:rPr lang="it-IT" sz="600" b="0">
                  <a:latin typeface="Kristen ITC" pitchFamily="66" charset="0"/>
                </a:rPr>
                <a:t>SICURO</a:t>
              </a:r>
              <a:endParaRPr lang="it-IT" b="0"/>
            </a:p>
          </p:txBody>
        </p:sp>
        <p:sp>
          <p:nvSpPr>
            <p:cNvPr id="4128" name="Text Box 17"/>
            <p:cNvSpPr txBox="1">
              <a:spLocks noChangeArrowheads="1"/>
            </p:cNvSpPr>
            <p:nvPr/>
          </p:nvSpPr>
          <p:spPr bwMode="auto">
            <a:xfrm>
              <a:off x="2861" y="1373"/>
              <a:ext cx="352" cy="116"/>
            </a:xfrm>
            <a:prstGeom prst="rect">
              <a:avLst/>
            </a:prstGeom>
            <a:noFill/>
            <a:ln w="9525">
              <a:noFill/>
              <a:miter lim="800000"/>
              <a:headEnd/>
              <a:tailEnd/>
            </a:ln>
          </p:spPr>
          <p:txBody>
            <a:bodyPr/>
            <a:lstStyle/>
            <a:p>
              <a:pPr algn="ctr"/>
              <a:r>
                <a:rPr lang="it-IT" sz="600" b="0">
                  <a:latin typeface="Kristen ITC" pitchFamily="66" charset="0"/>
                </a:rPr>
                <a:t>LIBERO</a:t>
              </a:r>
              <a:endParaRPr lang="it-IT" b="0"/>
            </a:p>
          </p:txBody>
        </p:sp>
        <p:sp>
          <p:nvSpPr>
            <p:cNvPr id="4129" name="Text Box 18"/>
            <p:cNvSpPr txBox="1">
              <a:spLocks noChangeArrowheads="1"/>
            </p:cNvSpPr>
            <p:nvPr/>
          </p:nvSpPr>
          <p:spPr bwMode="auto">
            <a:xfrm>
              <a:off x="2688" y="1645"/>
              <a:ext cx="411" cy="155"/>
            </a:xfrm>
            <a:prstGeom prst="rect">
              <a:avLst/>
            </a:prstGeom>
            <a:noFill/>
            <a:ln w="9525">
              <a:noFill/>
              <a:miter lim="800000"/>
              <a:headEnd/>
              <a:tailEnd/>
            </a:ln>
          </p:spPr>
          <p:txBody>
            <a:bodyPr/>
            <a:lstStyle/>
            <a:p>
              <a:pPr algn="ctr"/>
              <a:r>
                <a:rPr lang="it-IT" sz="600" b="0">
                  <a:latin typeface="Kristen ITC" pitchFamily="66" charset="0"/>
                </a:rPr>
                <a:t>NESSUN PERICOLO</a:t>
              </a:r>
              <a:endParaRPr lang="it-IT" b="0"/>
            </a:p>
          </p:txBody>
        </p:sp>
      </p:grpSp>
      <p:graphicFrame>
        <p:nvGraphicFramePr>
          <p:cNvPr id="4098" name="Object 19"/>
          <p:cNvGraphicFramePr>
            <a:graphicFrameLocks noChangeAspect="1"/>
          </p:cNvGraphicFramePr>
          <p:nvPr>
            <p:ph sz="quarter" idx="1"/>
          </p:nvPr>
        </p:nvGraphicFramePr>
        <p:xfrm>
          <a:off x="7183438" y="7938"/>
          <a:ext cx="1925637" cy="1981200"/>
        </p:xfrm>
        <a:graphic>
          <a:graphicData uri="http://schemas.openxmlformats.org/presentationml/2006/ole">
            <p:oleObj spid="_x0000_s4098" name="Immagine bitmap" r:id="rId3" imgW="1952898" imgH="2010056" progId="PBrush">
              <p:embed/>
            </p:oleObj>
          </a:graphicData>
        </a:graphic>
      </p:graphicFrame>
      <p:graphicFrame>
        <p:nvGraphicFramePr>
          <p:cNvPr id="4099" name="Object 20"/>
          <p:cNvGraphicFramePr>
            <a:graphicFrameLocks noChangeAspect="1"/>
          </p:cNvGraphicFramePr>
          <p:nvPr>
            <p:ph sz="quarter" idx="2"/>
          </p:nvPr>
        </p:nvGraphicFramePr>
        <p:xfrm>
          <a:off x="7092950" y="4832350"/>
          <a:ext cx="1924050" cy="1981200"/>
        </p:xfrm>
        <a:graphic>
          <a:graphicData uri="http://schemas.openxmlformats.org/presentationml/2006/ole">
            <p:oleObj spid="_x0000_s4099" name="Immagine bitmap" r:id="rId4" imgW="1943371" imgH="2000000" progId="PBrush">
              <p:embed/>
            </p:oleObj>
          </a:graphicData>
        </a:graphic>
      </p:graphicFrame>
      <p:graphicFrame>
        <p:nvGraphicFramePr>
          <p:cNvPr id="4100" name="Object 21"/>
          <p:cNvGraphicFramePr>
            <a:graphicFrameLocks noChangeAspect="1"/>
          </p:cNvGraphicFramePr>
          <p:nvPr>
            <p:ph sz="quarter" idx="3"/>
          </p:nvPr>
        </p:nvGraphicFramePr>
        <p:xfrm>
          <a:off x="34925" y="44450"/>
          <a:ext cx="1943100" cy="1981200"/>
        </p:xfrm>
        <a:graphic>
          <a:graphicData uri="http://schemas.openxmlformats.org/presentationml/2006/ole">
            <p:oleObj spid="_x0000_s4100" name="Immagine bitmap" r:id="rId5" imgW="1952898" imgH="1991003" progId="PBrush">
              <p:embed/>
            </p:oleObj>
          </a:graphicData>
        </a:graphic>
      </p:graphicFrame>
      <p:graphicFrame>
        <p:nvGraphicFramePr>
          <p:cNvPr id="4101" name="Object 22"/>
          <p:cNvGraphicFramePr>
            <a:graphicFrameLocks noChangeAspect="1"/>
          </p:cNvGraphicFramePr>
          <p:nvPr>
            <p:ph sz="quarter" idx="4"/>
          </p:nvPr>
        </p:nvGraphicFramePr>
        <p:xfrm>
          <a:off x="47625" y="4832350"/>
          <a:ext cx="1924050" cy="1981200"/>
        </p:xfrm>
        <a:graphic>
          <a:graphicData uri="http://schemas.openxmlformats.org/presentationml/2006/ole">
            <p:oleObj spid="_x0000_s4101" name="Immagine bitmap" r:id="rId6" imgW="1943371" imgH="2000000" progId="PBrush">
              <p:embed/>
            </p:oleObj>
          </a:graphicData>
        </a:graphic>
      </p:graphicFrame>
      <p:sp>
        <p:nvSpPr>
          <p:cNvPr id="4103" name="Text Box 23"/>
          <p:cNvSpPr txBox="1">
            <a:spLocks noChangeArrowheads="1"/>
          </p:cNvSpPr>
          <p:nvPr/>
        </p:nvSpPr>
        <p:spPr bwMode="auto">
          <a:xfrm>
            <a:off x="7235825" y="717550"/>
            <a:ext cx="687388" cy="119063"/>
          </a:xfrm>
          <a:prstGeom prst="rect">
            <a:avLst/>
          </a:prstGeom>
          <a:noFill/>
          <a:ln w="9525">
            <a:noFill/>
            <a:miter lim="800000"/>
            <a:headEnd/>
            <a:tailEnd/>
          </a:ln>
        </p:spPr>
        <p:txBody>
          <a:bodyPr/>
          <a:lstStyle/>
          <a:p>
            <a:pPr algn="ctr"/>
            <a:r>
              <a:rPr lang="it-IT" sz="600">
                <a:solidFill>
                  <a:schemeClr val="bg1"/>
                </a:solidFill>
                <a:latin typeface="Arial" charset="0"/>
              </a:rPr>
              <a:t>TRANQUILLO</a:t>
            </a:r>
          </a:p>
        </p:txBody>
      </p:sp>
      <p:sp>
        <p:nvSpPr>
          <p:cNvPr id="4104" name="Text Box 24"/>
          <p:cNvSpPr txBox="1">
            <a:spLocks noChangeArrowheads="1"/>
          </p:cNvSpPr>
          <p:nvPr/>
        </p:nvSpPr>
        <p:spPr bwMode="auto">
          <a:xfrm>
            <a:off x="1250950" y="752475"/>
            <a:ext cx="687388" cy="119063"/>
          </a:xfrm>
          <a:prstGeom prst="rect">
            <a:avLst/>
          </a:prstGeom>
          <a:noFill/>
          <a:ln w="9525">
            <a:noFill/>
            <a:miter lim="800000"/>
            <a:headEnd/>
            <a:tailEnd/>
          </a:ln>
        </p:spPr>
        <p:txBody>
          <a:bodyPr/>
          <a:lstStyle/>
          <a:p>
            <a:pPr algn="ctr"/>
            <a:r>
              <a:rPr lang="it-IT" sz="600">
                <a:solidFill>
                  <a:schemeClr val="bg1"/>
                </a:solidFill>
                <a:latin typeface="Arial" charset="0"/>
              </a:rPr>
              <a:t>TRANQUILLO</a:t>
            </a:r>
          </a:p>
        </p:txBody>
      </p:sp>
      <p:sp>
        <p:nvSpPr>
          <p:cNvPr id="4105" name="Text Box 25"/>
          <p:cNvSpPr txBox="1">
            <a:spLocks noChangeArrowheads="1"/>
          </p:cNvSpPr>
          <p:nvPr/>
        </p:nvSpPr>
        <p:spPr bwMode="auto">
          <a:xfrm>
            <a:off x="8001000" y="5148263"/>
            <a:ext cx="687388" cy="119062"/>
          </a:xfrm>
          <a:prstGeom prst="rect">
            <a:avLst/>
          </a:prstGeom>
          <a:noFill/>
          <a:ln w="9525">
            <a:noFill/>
            <a:miter lim="800000"/>
            <a:headEnd/>
            <a:tailEnd/>
          </a:ln>
        </p:spPr>
        <p:txBody>
          <a:bodyPr/>
          <a:lstStyle/>
          <a:p>
            <a:pPr algn="ctr"/>
            <a:r>
              <a:rPr lang="it-IT" sz="500">
                <a:solidFill>
                  <a:schemeClr val="bg1"/>
                </a:solidFill>
                <a:latin typeface="Arial" charset="0"/>
              </a:rPr>
              <a:t>TRANQUILLO</a:t>
            </a:r>
          </a:p>
        </p:txBody>
      </p:sp>
      <p:sp>
        <p:nvSpPr>
          <p:cNvPr id="4106" name="Text Box 26"/>
          <p:cNvSpPr txBox="1">
            <a:spLocks noChangeArrowheads="1"/>
          </p:cNvSpPr>
          <p:nvPr/>
        </p:nvSpPr>
        <p:spPr bwMode="auto">
          <a:xfrm>
            <a:off x="420688" y="5084763"/>
            <a:ext cx="687387" cy="119062"/>
          </a:xfrm>
          <a:prstGeom prst="rect">
            <a:avLst/>
          </a:prstGeom>
          <a:noFill/>
          <a:ln w="9525">
            <a:noFill/>
            <a:miter lim="800000"/>
            <a:headEnd/>
            <a:tailEnd/>
          </a:ln>
        </p:spPr>
        <p:txBody>
          <a:bodyPr/>
          <a:lstStyle/>
          <a:p>
            <a:pPr algn="ctr"/>
            <a:r>
              <a:rPr lang="it-IT" sz="500">
                <a:solidFill>
                  <a:schemeClr val="bg1"/>
                </a:solidFill>
                <a:latin typeface="Arial" charset="0"/>
              </a:rPr>
              <a:t>TRANQUILLO</a:t>
            </a:r>
          </a:p>
        </p:txBody>
      </p:sp>
      <p:sp>
        <p:nvSpPr>
          <p:cNvPr id="4107" name="Text Box 27"/>
          <p:cNvSpPr txBox="1">
            <a:spLocks noChangeArrowheads="1"/>
          </p:cNvSpPr>
          <p:nvPr/>
        </p:nvSpPr>
        <p:spPr bwMode="auto">
          <a:xfrm>
            <a:off x="8113713" y="1439863"/>
            <a:ext cx="561975" cy="117475"/>
          </a:xfrm>
          <a:prstGeom prst="rect">
            <a:avLst/>
          </a:prstGeom>
          <a:noFill/>
          <a:ln w="9525">
            <a:noFill/>
            <a:miter lim="800000"/>
            <a:headEnd/>
            <a:tailEnd/>
          </a:ln>
        </p:spPr>
        <p:txBody>
          <a:bodyPr/>
          <a:lstStyle/>
          <a:p>
            <a:pPr algn="ctr"/>
            <a:r>
              <a:rPr lang="it-IT" sz="600">
                <a:solidFill>
                  <a:schemeClr val="bg1"/>
                </a:solidFill>
                <a:latin typeface="Arial" charset="0"/>
              </a:rPr>
              <a:t>PANICO</a:t>
            </a:r>
            <a:endParaRPr lang="it-IT" sz="600" b="0">
              <a:solidFill>
                <a:schemeClr val="bg1"/>
              </a:solidFill>
              <a:latin typeface="Arial" charset="0"/>
            </a:endParaRPr>
          </a:p>
        </p:txBody>
      </p:sp>
      <p:sp>
        <p:nvSpPr>
          <p:cNvPr id="4108" name="Text Box 28"/>
          <p:cNvSpPr txBox="1">
            <a:spLocks noChangeArrowheads="1"/>
          </p:cNvSpPr>
          <p:nvPr/>
        </p:nvSpPr>
        <p:spPr bwMode="auto">
          <a:xfrm>
            <a:off x="544513" y="1497013"/>
            <a:ext cx="561975" cy="117475"/>
          </a:xfrm>
          <a:prstGeom prst="rect">
            <a:avLst/>
          </a:prstGeom>
          <a:noFill/>
          <a:ln w="9525">
            <a:noFill/>
            <a:miter lim="800000"/>
            <a:headEnd/>
            <a:tailEnd/>
          </a:ln>
        </p:spPr>
        <p:txBody>
          <a:bodyPr/>
          <a:lstStyle/>
          <a:p>
            <a:pPr algn="ctr"/>
            <a:r>
              <a:rPr lang="it-IT" sz="600">
                <a:solidFill>
                  <a:schemeClr val="bg1"/>
                </a:solidFill>
                <a:latin typeface="Arial" charset="0"/>
              </a:rPr>
              <a:t>PANICO</a:t>
            </a:r>
            <a:endParaRPr lang="it-IT" sz="600" b="0">
              <a:solidFill>
                <a:schemeClr val="bg1"/>
              </a:solidFill>
              <a:latin typeface="Arial" charset="0"/>
            </a:endParaRPr>
          </a:p>
        </p:txBody>
      </p:sp>
      <p:sp>
        <p:nvSpPr>
          <p:cNvPr id="4109" name="Text Box 29"/>
          <p:cNvSpPr txBox="1">
            <a:spLocks noChangeArrowheads="1"/>
          </p:cNvSpPr>
          <p:nvPr/>
        </p:nvSpPr>
        <p:spPr bwMode="auto">
          <a:xfrm>
            <a:off x="1285875" y="5954713"/>
            <a:ext cx="561975" cy="117475"/>
          </a:xfrm>
          <a:prstGeom prst="rect">
            <a:avLst/>
          </a:prstGeom>
          <a:noFill/>
          <a:ln w="9525">
            <a:noFill/>
            <a:miter lim="800000"/>
            <a:headEnd/>
            <a:tailEnd/>
          </a:ln>
        </p:spPr>
        <p:txBody>
          <a:bodyPr/>
          <a:lstStyle/>
          <a:p>
            <a:pPr algn="ctr"/>
            <a:r>
              <a:rPr lang="it-IT" sz="600">
                <a:solidFill>
                  <a:schemeClr val="bg1"/>
                </a:solidFill>
                <a:latin typeface="Arial" charset="0"/>
              </a:rPr>
              <a:t>PANICO</a:t>
            </a:r>
            <a:endParaRPr lang="it-IT" sz="600" b="0">
              <a:solidFill>
                <a:schemeClr val="bg1"/>
              </a:solidFill>
              <a:latin typeface="Arial" charset="0"/>
            </a:endParaRPr>
          </a:p>
        </p:txBody>
      </p:sp>
      <p:sp>
        <p:nvSpPr>
          <p:cNvPr id="4110" name="Text Box 30"/>
          <p:cNvSpPr txBox="1">
            <a:spLocks noChangeArrowheads="1"/>
          </p:cNvSpPr>
          <p:nvPr/>
        </p:nvSpPr>
        <p:spPr bwMode="auto">
          <a:xfrm>
            <a:off x="7178675" y="5975350"/>
            <a:ext cx="561975" cy="117475"/>
          </a:xfrm>
          <a:prstGeom prst="rect">
            <a:avLst/>
          </a:prstGeom>
          <a:noFill/>
          <a:ln w="9525">
            <a:noFill/>
            <a:miter lim="800000"/>
            <a:headEnd/>
            <a:tailEnd/>
          </a:ln>
        </p:spPr>
        <p:txBody>
          <a:bodyPr/>
          <a:lstStyle/>
          <a:p>
            <a:pPr algn="ctr"/>
            <a:r>
              <a:rPr lang="it-IT" sz="600">
                <a:solidFill>
                  <a:schemeClr val="bg1"/>
                </a:solidFill>
                <a:latin typeface="Arial" charset="0"/>
              </a:rPr>
              <a:t>PANICO</a:t>
            </a:r>
            <a:endParaRPr lang="it-IT" sz="600" b="0">
              <a:solidFill>
                <a:schemeClr val="bg1"/>
              </a:solidFill>
              <a:latin typeface="Arial" charset="0"/>
            </a:endParaRPr>
          </a:p>
        </p:txBody>
      </p:sp>
      <p:sp>
        <p:nvSpPr>
          <p:cNvPr id="4111" name="Line 31"/>
          <p:cNvSpPr>
            <a:spLocks noChangeShapeType="1"/>
          </p:cNvSpPr>
          <p:nvPr/>
        </p:nvSpPr>
        <p:spPr bwMode="auto">
          <a:xfrm flipV="1">
            <a:off x="4606925" y="1019175"/>
            <a:ext cx="1035050" cy="2406650"/>
          </a:xfrm>
          <a:prstGeom prst="line">
            <a:avLst/>
          </a:prstGeom>
          <a:noFill/>
          <a:ln w="25400">
            <a:solidFill>
              <a:srgbClr val="3366FF"/>
            </a:solidFill>
            <a:round/>
            <a:headEnd/>
            <a:tailEnd/>
          </a:ln>
        </p:spPr>
        <p:txBody>
          <a:bodyPr/>
          <a:lstStyle/>
          <a:p>
            <a:endParaRPr lang="it-IT"/>
          </a:p>
        </p:txBody>
      </p:sp>
      <p:sp>
        <p:nvSpPr>
          <p:cNvPr id="4112" name="Line 32"/>
          <p:cNvSpPr>
            <a:spLocks noChangeShapeType="1"/>
          </p:cNvSpPr>
          <p:nvPr/>
        </p:nvSpPr>
        <p:spPr bwMode="auto">
          <a:xfrm>
            <a:off x="3611563" y="1052513"/>
            <a:ext cx="979487" cy="2366962"/>
          </a:xfrm>
          <a:prstGeom prst="line">
            <a:avLst/>
          </a:prstGeom>
          <a:noFill/>
          <a:ln w="25400">
            <a:solidFill>
              <a:srgbClr val="3366FF"/>
            </a:solidFill>
            <a:round/>
            <a:headEnd/>
            <a:tailEnd/>
          </a:ln>
        </p:spPr>
        <p:txBody>
          <a:bodyPr/>
          <a:lstStyle/>
          <a:p>
            <a:endParaRPr lang="it-IT"/>
          </a:p>
        </p:txBody>
      </p:sp>
      <p:sp>
        <p:nvSpPr>
          <p:cNvPr id="4113" name="Line 33"/>
          <p:cNvSpPr>
            <a:spLocks noChangeShapeType="1"/>
          </p:cNvSpPr>
          <p:nvPr/>
        </p:nvSpPr>
        <p:spPr bwMode="auto">
          <a:xfrm>
            <a:off x="1908175" y="3414713"/>
            <a:ext cx="5318125" cy="0"/>
          </a:xfrm>
          <a:prstGeom prst="line">
            <a:avLst/>
          </a:prstGeom>
          <a:noFill/>
          <a:ln w="19050">
            <a:solidFill>
              <a:srgbClr val="3366FF"/>
            </a:solidFill>
            <a:round/>
            <a:headEnd/>
            <a:tailEnd/>
          </a:ln>
        </p:spPr>
        <p:txBody>
          <a:bodyPr/>
          <a:lstStyle/>
          <a:p>
            <a:endParaRPr lang="it-IT"/>
          </a:p>
        </p:txBody>
      </p:sp>
    </p:spTree>
  </p:cSld>
  <p:clrMapOvr>
    <a:masterClrMapping/>
  </p:clrMapOvr>
  <p:transition>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ttangolo 3"/>
          <p:cNvSpPr>
            <a:spLocks noChangeArrowheads="1"/>
          </p:cNvSpPr>
          <p:nvPr/>
        </p:nvSpPr>
        <p:spPr bwMode="auto">
          <a:xfrm>
            <a:off x="928688" y="2349500"/>
            <a:ext cx="7358062" cy="3508375"/>
          </a:xfrm>
          <a:prstGeom prst="rect">
            <a:avLst/>
          </a:prstGeom>
          <a:noFill/>
          <a:ln w="9525">
            <a:noFill/>
            <a:miter lim="800000"/>
            <a:headEnd/>
            <a:tailEnd/>
          </a:ln>
        </p:spPr>
        <p:txBody>
          <a:bodyPr>
            <a:spAutoFit/>
          </a:bodyPr>
          <a:lstStyle/>
          <a:p>
            <a:pPr algn="just"/>
            <a:r>
              <a:rPr lang="it-IT" sz="2200" dirty="0"/>
              <a:t>Albert ELLIS</a:t>
            </a:r>
            <a:r>
              <a:rPr lang="it-IT" sz="2000" dirty="0"/>
              <a:t>, </a:t>
            </a:r>
            <a:r>
              <a:rPr lang="it-IT" sz="2000" b="0" dirty="0"/>
              <a:t>psicologo americano, negli anni ’50 ha fondato un approccio psicoterapeutico chiamato RET (</a:t>
            </a:r>
            <a:r>
              <a:rPr lang="it-IT" sz="2000" b="0" dirty="0" err="1"/>
              <a:t>Rational</a:t>
            </a:r>
            <a:r>
              <a:rPr lang="it-IT" sz="2000" b="0" dirty="0"/>
              <a:t> Emotive </a:t>
            </a:r>
            <a:r>
              <a:rPr lang="it-IT" sz="2000" b="0" dirty="0" err="1"/>
              <a:t>Therapy</a:t>
            </a:r>
            <a:r>
              <a:rPr lang="it-IT" sz="2000" b="0" dirty="0"/>
              <a:t>) basato sull’ipotesi che i disturbi psichici sono il risultato di modelli di pensiero falsi o irrazionali modificabili attraverso tecniche di ragionamento logico-razionale.</a:t>
            </a:r>
          </a:p>
          <a:p>
            <a:pPr algn="just"/>
            <a:endParaRPr lang="it-IT" sz="2000" b="0" dirty="0"/>
          </a:p>
          <a:p>
            <a:pPr algn="just"/>
            <a:r>
              <a:rPr lang="it-IT" sz="2200" dirty="0"/>
              <a:t>Aaron BECK</a:t>
            </a:r>
            <a:r>
              <a:rPr lang="it-IT" sz="2000" dirty="0"/>
              <a:t>, </a:t>
            </a:r>
            <a:r>
              <a:rPr lang="it-IT" sz="2000" b="0" dirty="0"/>
              <a:t>psichiatra americano, negli anni ’70 ha proposto un modello secondo cui i disturbi affettivi sono il risultato di errori di ragionamento sistematici nella valutazione degli eventi favoriti da schemi cognitivi di fondo rigidi ed estremi, formatisi nei primi anni di vita.</a:t>
            </a:r>
          </a:p>
        </p:txBody>
      </p:sp>
      <p:sp>
        <p:nvSpPr>
          <p:cNvPr id="7" name="Rectangle 2"/>
          <p:cNvSpPr>
            <a:spLocks noGrp="1" noChangeArrowheads="1"/>
          </p:cNvSpPr>
          <p:nvPr>
            <p:ph type="ctrTitle"/>
          </p:nvPr>
        </p:nvSpPr>
        <p:spPr>
          <a:xfrm>
            <a:off x="714375" y="428625"/>
            <a:ext cx="7772400" cy="1357313"/>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latin typeface="Tempus Sans ITC" pitchFamily="82" charset="0"/>
              </a:rPr>
              <a:t>I padri fondatori del cognitivismo</a:t>
            </a:r>
            <a:br>
              <a:rPr lang="it-IT" sz="2500" dirty="0" smtClean="0">
                <a:latin typeface="Tempus Sans ITC" pitchFamily="82" charset="0"/>
              </a:rPr>
            </a:br>
            <a:endParaRPr lang="it-IT" sz="2500" b="1" dirty="0" smtClean="0">
              <a:solidFill>
                <a:srgbClr val="FF3300"/>
              </a:solidFill>
              <a:effectLst>
                <a:outerShdw blurRad="38100" dist="38100" dir="2700000" algn="tl">
                  <a:srgbClr val="C0C0C0"/>
                </a:outerShdw>
              </a:effectLst>
              <a:latin typeface="Tempus Sans ITC" pitchFamily="82" charset="0"/>
            </a:endParaRPr>
          </a:p>
        </p:txBody>
      </p:sp>
      <p:pic>
        <p:nvPicPr>
          <p:cNvPr id="20484" name="Picture 5" descr="Albert Ellis, fondatore della REBT"/>
          <p:cNvPicPr>
            <a:picLocks noChangeAspect="1" noChangeArrowheads="1"/>
          </p:cNvPicPr>
          <p:nvPr/>
        </p:nvPicPr>
        <p:blipFill>
          <a:blip r:embed="rId2"/>
          <a:srcRect/>
          <a:stretch>
            <a:fillRect/>
          </a:stretch>
        </p:blipFill>
        <p:spPr bwMode="auto">
          <a:xfrm>
            <a:off x="242888" y="214313"/>
            <a:ext cx="1400175" cy="1752600"/>
          </a:xfrm>
          <a:prstGeom prst="rect">
            <a:avLst/>
          </a:prstGeom>
          <a:noFill/>
          <a:ln w="9525">
            <a:noFill/>
            <a:miter lim="800000"/>
            <a:headEnd/>
            <a:tailEnd/>
          </a:ln>
        </p:spPr>
      </p:pic>
      <p:pic>
        <p:nvPicPr>
          <p:cNvPr id="20485" name="Picture 9" descr="Mostra immagine a dimensione intera">
            <a:hlinkClick r:id="rId3"/>
          </p:cNvPr>
          <p:cNvPicPr>
            <a:picLocks noChangeAspect="1" noChangeArrowheads="1"/>
          </p:cNvPicPr>
          <p:nvPr/>
        </p:nvPicPr>
        <p:blipFill>
          <a:blip r:embed="rId4"/>
          <a:srcRect/>
          <a:stretch>
            <a:fillRect/>
          </a:stretch>
        </p:blipFill>
        <p:spPr bwMode="auto">
          <a:xfrm>
            <a:off x="7429500" y="214313"/>
            <a:ext cx="1428750" cy="171450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8" presetClass="entr" presetSubtype="0" accel="5000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 calcmode="lin" valueType="num">
                                      <p:cBhvr>
                                        <p:cTn id="7" dur="3000" fill="hold"/>
                                        <p:tgtEl>
                                          <p:spTgt spid="20484"/>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20484"/>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20484"/>
                                        </p:tgtEl>
                                        <p:attrNameLst>
                                          <p:attrName>ppt_y</p:attrName>
                                        </p:attrNameLst>
                                      </p:cBhvr>
                                      <p:tavLst>
                                        <p:tav tm="0">
                                          <p:val>
                                            <p:strVal val="#ppt_y"/>
                                          </p:val>
                                        </p:tav>
                                        <p:tav tm="100000">
                                          <p:val>
                                            <p:strVal val="#ppt_y"/>
                                          </p:val>
                                        </p:tav>
                                      </p:tavLst>
                                    </p:anim>
                                    <p:animEffect transition="in" filter="fade">
                                      <p:cBhvr>
                                        <p:cTn id="10" dur="3000"/>
                                        <p:tgtEl>
                                          <p:spTgt spid="20484"/>
                                        </p:tgtEl>
                                      </p:cBhvr>
                                    </p:animEffect>
                                  </p:childTnLst>
                                </p:cTn>
                              </p:par>
                              <p:par>
                                <p:cTn id="11" presetID="48" presetClass="entr" presetSubtype="0" accel="50000" fill="hold" nodeType="withEffect">
                                  <p:stCondLst>
                                    <p:cond delay="500"/>
                                  </p:stCondLst>
                                  <p:childTnLst>
                                    <p:set>
                                      <p:cBhvr>
                                        <p:cTn id="12" dur="1" fill="hold">
                                          <p:stCondLst>
                                            <p:cond delay="0"/>
                                          </p:stCondLst>
                                        </p:cTn>
                                        <p:tgtEl>
                                          <p:spTgt spid="20485"/>
                                        </p:tgtEl>
                                        <p:attrNameLst>
                                          <p:attrName>style.visibility</p:attrName>
                                        </p:attrNameLst>
                                      </p:cBhvr>
                                      <p:to>
                                        <p:strVal val="visible"/>
                                      </p:to>
                                    </p:set>
                                    <p:anim calcmode="lin" valueType="num">
                                      <p:cBhvr>
                                        <p:cTn id="13" dur="3000" fill="hold"/>
                                        <p:tgtEl>
                                          <p:spTgt spid="2048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20485"/>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20485"/>
                                        </p:tgtEl>
                                        <p:attrNameLst>
                                          <p:attrName>ppt_y</p:attrName>
                                        </p:attrNameLst>
                                      </p:cBhvr>
                                      <p:tavLst>
                                        <p:tav tm="0">
                                          <p:val>
                                            <p:strVal val="#ppt_y"/>
                                          </p:val>
                                        </p:tav>
                                        <p:tav tm="100000">
                                          <p:val>
                                            <p:strVal val="#ppt_y"/>
                                          </p:val>
                                        </p:tav>
                                      </p:tavLst>
                                    </p:anim>
                                    <p:animEffect transition="in" filter="fade">
                                      <p:cBhvr>
                                        <p:cTn id="16" dur="3000"/>
                                        <p:tgtEl>
                                          <p:spTgt spid="204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4313"/>
            <a:ext cx="7772400" cy="1085850"/>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a:t>
            </a:r>
          </a:p>
        </p:txBody>
      </p:sp>
      <p:sp>
        <p:nvSpPr>
          <p:cNvPr id="4" name="Rettangolo 3"/>
          <p:cNvSpPr/>
          <p:nvPr/>
        </p:nvSpPr>
        <p:spPr>
          <a:xfrm>
            <a:off x="928688" y="1285875"/>
            <a:ext cx="7643812" cy="4708525"/>
          </a:xfrm>
          <a:prstGeom prst="rect">
            <a:avLst/>
          </a:prstGeom>
        </p:spPr>
        <p:txBody>
          <a:bodyPr>
            <a:spAutoFit/>
          </a:bodyPr>
          <a:lstStyle/>
          <a:p>
            <a:pPr algn="ctr">
              <a:defRPr/>
            </a:pPr>
            <a:r>
              <a:rPr lang="it-IT" sz="2000" i="1" dirty="0"/>
              <a:t>E’ una fusione tra:</a:t>
            </a:r>
          </a:p>
          <a:p>
            <a:pPr algn="ctr">
              <a:defRPr/>
            </a:pPr>
            <a:r>
              <a:rPr lang="it-IT" sz="2000" cap="small" dirty="0"/>
              <a:t>Terapia Comportamentale - Terapia Cognitiva</a:t>
            </a:r>
          </a:p>
          <a:p>
            <a:pPr>
              <a:defRPr/>
            </a:pPr>
            <a:endParaRPr lang="it-IT" sz="2000" dirty="0"/>
          </a:p>
          <a:p>
            <a:pPr algn="just">
              <a:defRPr/>
            </a:pPr>
            <a:r>
              <a:rPr lang="it-IT" sz="2000" cap="small" dirty="0">
                <a:solidFill>
                  <a:srgbClr val="FF0000"/>
                </a:solidFill>
              </a:rPr>
              <a:t>La Terapia Comportamentale:</a:t>
            </a:r>
            <a:endParaRPr lang="it-IT" sz="2000" cap="small" dirty="0"/>
          </a:p>
          <a:p>
            <a:pPr algn="just">
              <a:defRPr/>
            </a:pPr>
            <a:r>
              <a:rPr lang="it-IT" sz="2000" b="0" dirty="0"/>
              <a:t>aiuta a indebolire la connessione tra situazioni “fastidiose” e reazioni abituali ad esse. Reazioni come paura, depressione o rabbia, comportamenti frustranti o danneggianti. Incoraggia il cambiamento di comportamenti </a:t>
            </a:r>
            <a:r>
              <a:rPr lang="it-IT" sz="2000" b="0" dirty="0" err="1"/>
              <a:t>disadattivi</a:t>
            </a:r>
            <a:r>
              <a:rPr lang="it-IT" sz="2000" b="0" dirty="0"/>
              <a:t> e a regolare le emozioni.</a:t>
            </a:r>
          </a:p>
          <a:p>
            <a:pPr algn="just">
              <a:defRPr/>
            </a:pPr>
            <a:endParaRPr lang="it-IT" sz="2000" dirty="0"/>
          </a:p>
          <a:p>
            <a:pPr algn="just">
              <a:defRPr/>
            </a:pPr>
            <a:r>
              <a:rPr lang="it-IT" sz="2000" cap="small" dirty="0">
                <a:solidFill>
                  <a:srgbClr val="FF0000"/>
                </a:solidFill>
              </a:rPr>
              <a:t>Terapia Cognitiva:</a:t>
            </a:r>
            <a:endParaRPr lang="it-IT" sz="2000" cap="small" dirty="0"/>
          </a:p>
          <a:p>
            <a:pPr algn="just">
              <a:defRPr/>
            </a:pPr>
            <a:r>
              <a:rPr lang="it-IT" sz="2000" b="0" dirty="0"/>
              <a:t>assume che alcune interpretazioni o rappresentazioni mentali possano causare problemi, creare una visione distorta della realtà e procurare ansia, depressione o rabbia. Anche la presenza di schemi mentali può concorrere al mantenimento di problemi emozionali e interpersonali.</a:t>
            </a:r>
          </a:p>
          <a:p>
            <a:pPr algn="just">
              <a:defRPr/>
            </a:pPr>
            <a:endParaRPr lang="it-IT" sz="2000"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57338"/>
            <a:ext cx="7772400" cy="1085850"/>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a:t>
            </a:r>
          </a:p>
        </p:txBody>
      </p:sp>
      <p:sp>
        <p:nvSpPr>
          <p:cNvPr id="7171" name="Rectangle 4"/>
          <p:cNvSpPr>
            <a:spLocks noChangeArrowheads="1"/>
          </p:cNvSpPr>
          <p:nvPr/>
        </p:nvSpPr>
        <p:spPr bwMode="auto">
          <a:xfrm>
            <a:off x="857250" y="2857500"/>
            <a:ext cx="7429500" cy="1285875"/>
          </a:xfrm>
          <a:prstGeom prst="rect">
            <a:avLst/>
          </a:prstGeom>
          <a:noFill/>
          <a:ln w="9525">
            <a:noFill/>
            <a:miter lim="800000"/>
            <a:headEnd/>
            <a:tailEnd/>
          </a:ln>
        </p:spPr>
        <p:txBody>
          <a:bodyPr/>
          <a:lstStyle/>
          <a:p>
            <a:pPr algn="ctr">
              <a:spcBef>
                <a:spcPct val="20000"/>
              </a:spcBef>
              <a:defRPr/>
            </a:pPr>
            <a:r>
              <a:rPr lang="it-IT" i="1" cap="small" dirty="0"/>
              <a:t>Assunto di base:</a:t>
            </a:r>
          </a:p>
          <a:p>
            <a:pPr algn="ctr">
              <a:spcBef>
                <a:spcPct val="20000"/>
              </a:spcBef>
              <a:defRPr/>
            </a:pPr>
            <a:endParaRPr lang="it-IT" sz="800" i="1" cap="small" dirty="0"/>
          </a:p>
          <a:p>
            <a:pPr algn="ctr">
              <a:spcBef>
                <a:spcPct val="20000"/>
              </a:spcBef>
              <a:defRPr/>
            </a:pPr>
            <a:r>
              <a:rPr lang="it-IT" b="0" i="1" dirty="0"/>
              <a:t>la condotta e le reazioni emotive del soggetto sono mediati dal significato da lui attribuito agli eventi interni ed esterni con cui è messo in relazione.</a:t>
            </a:r>
            <a:endParaRPr lang="it-IT" b="0" i="1" dirty="0">
              <a:solidFill>
                <a:schemeClr val="bg2"/>
              </a:solidFill>
              <a:latin typeface="Tahoma" pitchFamily="34" charset="0"/>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it-IT" dirty="0">
                <a:solidFill>
                  <a:srgbClr val="FF0000"/>
                </a:solidFill>
              </a:rPr>
              <a:t>Matrice del Modello ABC</a:t>
            </a:r>
          </a:p>
        </p:txBody>
      </p:sp>
      <p:sp>
        <p:nvSpPr>
          <p:cNvPr id="3075" name="Rectangle 3"/>
          <p:cNvSpPr>
            <a:spLocks noGrp="1" noChangeArrowheads="1"/>
          </p:cNvSpPr>
          <p:nvPr>
            <p:ph type="body" idx="1"/>
          </p:nvPr>
        </p:nvSpPr>
        <p:spPr/>
        <p:txBody>
          <a:bodyPr/>
          <a:lstStyle/>
          <a:p>
            <a:pPr algn="just"/>
            <a:r>
              <a:rPr lang="it-IT" dirty="0"/>
              <a:t>La matrice del modello ABC risale al Paradigma Cognitivista (anni ’50-’60), in cui l’uomo viene considerato come un elaboratore di informazioni.</a:t>
            </a:r>
          </a:p>
          <a:p>
            <a:pPr algn="just"/>
            <a:r>
              <a:rPr lang="it-IT" dirty="0"/>
              <a:t>Nella pratica clinica, quindi, assume un ruolo centrale il significato personale con cui l’individuo interpreta e valuta gli eventi.</a:t>
            </a:r>
          </a:p>
        </p:txBody>
      </p:sp>
    </p:spTree>
  </p:cSld>
  <p:clrMapOvr>
    <a:masterClrMapping/>
  </p:clrMapOvr>
  <p:transition>
    <p:rand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it-IT" dirty="0">
                <a:solidFill>
                  <a:srgbClr val="FF0000"/>
                </a:solidFill>
              </a:rPr>
              <a:t>Matrice del Modello ABC</a:t>
            </a:r>
          </a:p>
        </p:txBody>
      </p:sp>
      <p:sp>
        <p:nvSpPr>
          <p:cNvPr id="7171" name="Rectangle 3"/>
          <p:cNvSpPr>
            <a:spLocks noGrp="1" noChangeArrowheads="1"/>
          </p:cNvSpPr>
          <p:nvPr>
            <p:ph type="body" idx="1"/>
          </p:nvPr>
        </p:nvSpPr>
        <p:spPr/>
        <p:txBody>
          <a:bodyPr/>
          <a:lstStyle/>
          <a:p>
            <a:pPr algn="just"/>
            <a:r>
              <a:rPr lang="it-IT" sz="2800"/>
              <a:t>Vengono sottolineate le potenti proprietà di una specifica funzione della mente: l’elaborazione esplicita e razionale degli stati mentali.</a:t>
            </a:r>
          </a:p>
          <a:p>
            <a:pPr lvl="1" algn="just"/>
            <a:r>
              <a:rPr lang="it-IT" sz="2400"/>
              <a:t>Questa proprietà può essere al tempo stesso sia patogena che terapeutica.</a:t>
            </a:r>
          </a:p>
          <a:p>
            <a:pPr algn="just"/>
            <a:r>
              <a:rPr lang="it-IT" sz="2800"/>
              <a:t>L’obiettivo fondamentale della terapia diviene quello di modificare il pensiero del paziente</a:t>
            </a:r>
          </a:p>
          <a:p>
            <a:pPr lvl="1" algn="just"/>
            <a:r>
              <a:rPr lang="it-IT" sz="2400"/>
              <a:t>Cioè quei pensieri che il soggetto si auto infligge – con un certo grado di automaticità – dandone per scontato il valore, la verità, la razionalità.</a:t>
            </a:r>
          </a:p>
        </p:txBody>
      </p:sp>
    </p:spTree>
  </p:cSld>
  <p:clrMapOvr>
    <a:masterClrMapping/>
  </p:clrMapOvr>
  <p:transition>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r>
              <a:rPr lang="it-IT" dirty="0">
                <a:solidFill>
                  <a:srgbClr val="FF0000"/>
                </a:solidFill>
              </a:rPr>
              <a:t>Matrice del Modello ABC</a:t>
            </a:r>
          </a:p>
        </p:txBody>
      </p:sp>
      <p:sp>
        <p:nvSpPr>
          <p:cNvPr id="4099" name="Rectangle 3"/>
          <p:cNvSpPr>
            <a:spLocks noGrp="1" noChangeArrowheads="1"/>
          </p:cNvSpPr>
          <p:nvPr>
            <p:ph type="body" idx="1"/>
          </p:nvPr>
        </p:nvSpPr>
        <p:spPr/>
        <p:txBody>
          <a:bodyPr/>
          <a:lstStyle/>
          <a:p>
            <a:pPr>
              <a:lnSpc>
                <a:spcPct val="90000"/>
              </a:lnSpc>
            </a:pPr>
            <a:r>
              <a:rPr lang="it-IT"/>
              <a:t>Per “Processi Cognitivi”, si intendono:</a:t>
            </a:r>
          </a:p>
          <a:p>
            <a:pPr lvl="1">
              <a:lnSpc>
                <a:spcPct val="90000"/>
              </a:lnSpc>
            </a:pPr>
            <a:r>
              <a:rPr lang="it-IT"/>
              <a:t>Aspettative</a:t>
            </a:r>
          </a:p>
          <a:p>
            <a:pPr lvl="1">
              <a:lnSpc>
                <a:spcPct val="90000"/>
              </a:lnSpc>
            </a:pPr>
            <a:r>
              <a:rPr lang="it-IT"/>
              <a:t>Convinzioni</a:t>
            </a:r>
          </a:p>
          <a:p>
            <a:pPr lvl="1">
              <a:lnSpc>
                <a:spcPct val="90000"/>
              </a:lnSpc>
            </a:pPr>
            <a:r>
              <a:rPr lang="it-IT"/>
              <a:t>Mappe rappresentazionali</a:t>
            </a:r>
          </a:p>
          <a:p>
            <a:pPr lvl="1">
              <a:lnSpc>
                <a:spcPct val="90000"/>
              </a:lnSpc>
            </a:pPr>
            <a:r>
              <a:rPr lang="it-IT"/>
              <a:t>Interpretazioni</a:t>
            </a:r>
          </a:p>
          <a:p>
            <a:pPr lvl="1">
              <a:lnSpc>
                <a:spcPct val="90000"/>
              </a:lnSpc>
            </a:pPr>
            <a:r>
              <a:rPr lang="it-IT"/>
              <a:t>Bias cognitivi</a:t>
            </a:r>
          </a:p>
          <a:p>
            <a:pPr lvl="1">
              <a:lnSpc>
                <a:spcPct val="90000"/>
              </a:lnSpc>
            </a:pPr>
            <a:r>
              <a:rPr lang="it-IT"/>
              <a:t>Memoria</a:t>
            </a:r>
          </a:p>
          <a:p>
            <a:pPr lvl="1">
              <a:lnSpc>
                <a:spcPct val="90000"/>
              </a:lnSpc>
            </a:pPr>
            <a:r>
              <a:rPr lang="it-IT"/>
              <a:t>Schemi</a:t>
            </a:r>
          </a:p>
          <a:p>
            <a:pPr lvl="1">
              <a:lnSpc>
                <a:spcPct val="90000"/>
              </a:lnSpc>
            </a:pPr>
            <a:r>
              <a:rPr lang="it-IT"/>
              <a:t>Valutazioni</a:t>
            </a:r>
          </a:p>
        </p:txBody>
      </p:sp>
    </p:spTree>
  </p:cSld>
  <p:clrMapOvr>
    <a:masterClrMapping/>
  </p:clrMapOvr>
  <p:transition>
    <p:random/>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it-IT" dirty="0">
                <a:solidFill>
                  <a:srgbClr val="FF0000"/>
                </a:solidFill>
              </a:rPr>
              <a:t>La tecnica degli ABC</a:t>
            </a:r>
          </a:p>
        </p:txBody>
      </p:sp>
      <p:sp>
        <p:nvSpPr>
          <p:cNvPr id="5123" name="Rectangle 3"/>
          <p:cNvSpPr>
            <a:spLocks noGrp="1" noChangeArrowheads="1"/>
          </p:cNvSpPr>
          <p:nvPr>
            <p:ph type="body" idx="1"/>
          </p:nvPr>
        </p:nvSpPr>
        <p:spPr/>
        <p:txBody>
          <a:bodyPr/>
          <a:lstStyle/>
          <a:p>
            <a:pPr algn="just">
              <a:lnSpc>
                <a:spcPct val="90000"/>
              </a:lnSpc>
            </a:pPr>
            <a:r>
              <a:rPr lang="it-IT"/>
              <a:t>La tecnica degli ABC è utile per aiutare il paziente a prendere coscienza di come si sviluppano i propri bisogni emozionali, a partire da un evento che cade sotto la sua attenzione.</a:t>
            </a:r>
          </a:p>
          <a:p>
            <a:pPr algn="just">
              <a:lnSpc>
                <a:spcPct val="90000"/>
              </a:lnSpc>
            </a:pPr>
            <a:r>
              <a:rPr lang="it-IT"/>
              <a:t>È un modo semplice di investigare le basi cognitive del comportamento disfunzionale e delle emozioni dolorose, e di trovare delle alternative positive.</a:t>
            </a:r>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it-IT" dirty="0">
                <a:solidFill>
                  <a:srgbClr val="FF0000"/>
                </a:solidFill>
              </a:rPr>
              <a:t>Episodio </a:t>
            </a:r>
            <a:r>
              <a:rPr lang="it-IT" dirty="0" smtClean="0">
                <a:solidFill>
                  <a:srgbClr val="FF0000"/>
                </a:solidFill>
              </a:rPr>
              <a:t>Emozionale (ABC)</a:t>
            </a:r>
            <a:endParaRPr lang="it-IT" dirty="0">
              <a:solidFill>
                <a:srgbClr val="FF0000"/>
              </a:solidFill>
            </a:endParaRPr>
          </a:p>
        </p:txBody>
      </p:sp>
      <p:sp>
        <p:nvSpPr>
          <p:cNvPr id="6147" name="Rectangle 3"/>
          <p:cNvSpPr>
            <a:spLocks noGrp="1" noChangeArrowheads="1"/>
          </p:cNvSpPr>
          <p:nvPr>
            <p:ph type="body" idx="1"/>
          </p:nvPr>
        </p:nvSpPr>
        <p:spPr/>
        <p:txBody>
          <a:bodyPr/>
          <a:lstStyle/>
          <a:p>
            <a:pPr algn="just"/>
            <a:r>
              <a:rPr lang="it-IT" sz="2800"/>
              <a:t>Gli eventi interni o esterni che cadono sotto la nostra attenzione sono in grado di produrre emozioni e/o comportamenti, in funzione della valutazione che viene data di essi.</a:t>
            </a:r>
          </a:p>
          <a:p>
            <a:pPr algn="just"/>
            <a:r>
              <a:rPr lang="it-IT" sz="2800"/>
              <a:t>Il complesso dei processi psichici che, a partire dalla valutazione dell’evento, dà luogo ad un comportamento e/o ad un’emozione, è chiamato “episodio emozionale”.</a:t>
            </a:r>
          </a:p>
        </p:txBody>
      </p:sp>
    </p:spTree>
  </p:cSld>
  <p:clrMapOvr>
    <a:masterClrMapping/>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it-IT" sz="4000" dirty="0">
                <a:solidFill>
                  <a:srgbClr val="FF0000"/>
                </a:solidFill>
              </a:rPr>
              <a:t>Le componenti dell’Episodio </a:t>
            </a:r>
            <a:r>
              <a:rPr lang="it-IT" sz="4000" dirty="0" smtClean="0">
                <a:solidFill>
                  <a:srgbClr val="FF0000"/>
                </a:solidFill>
              </a:rPr>
              <a:t>Emozionale (ABC)</a:t>
            </a:r>
            <a:endParaRPr lang="it-IT" sz="4000" dirty="0">
              <a:solidFill>
                <a:srgbClr val="FF0000"/>
              </a:solidFill>
            </a:endParaRPr>
          </a:p>
        </p:txBody>
      </p:sp>
      <p:sp>
        <p:nvSpPr>
          <p:cNvPr id="8195" name="Rectangle 3"/>
          <p:cNvSpPr>
            <a:spLocks noGrp="1" noChangeArrowheads="1"/>
          </p:cNvSpPr>
          <p:nvPr>
            <p:ph type="body" idx="1"/>
          </p:nvPr>
        </p:nvSpPr>
        <p:spPr>
          <a:xfrm>
            <a:off x="685800" y="2195514"/>
            <a:ext cx="7772400" cy="3233750"/>
          </a:xfrm>
        </p:spPr>
        <p:txBody>
          <a:bodyPr/>
          <a:lstStyle/>
          <a:p>
            <a:pPr algn="just"/>
            <a:r>
              <a:rPr lang="it-IT" dirty="0"/>
              <a:t>Ogni Episodio Emozionale è composto da un insieme variabile di elementi.</a:t>
            </a:r>
          </a:p>
          <a:p>
            <a:pPr algn="just"/>
            <a:r>
              <a:rPr lang="it-IT" dirty="0"/>
              <a:t>Tuttavia, ciascuno di tali </a:t>
            </a:r>
            <a:r>
              <a:rPr lang="it-IT" dirty="0" smtClean="0"/>
              <a:t>elementi, si </a:t>
            </a:r>
            <a:r>
              <a:rPr lang="it-IT" dirty="0"/>
              <a:t>colloca in una sequenza </a:t>
            </a:r>
            <a:r>
              <a:rPr lang="it-IT" dirty="0" smtClean="0"/>
              <a:t>ordinata</a:t>
            </a:r>
            <a:r>
              <a:rPr lang="it-IT" dirty="0"/>
              <a:t>, a partire dallo Stimolo che innesca l’episodio stesso.</a:t>
            </a: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it-IT" sz="4000" dirty="0">
                <a:solidFill>
                  <a:srgbClr val="FF0000"/>
                </a:solidFill>
              </a:rPr>
              <a:t>Le componenti dell’Episodio </a:t>
            </a:r>
            <a:r>
              <a:rPr lang="it-IT" sz="4000" dirty="0" smtClean="0">
                <a:solidFill>
                  <a:srgbClr val="FF0000"/>
                </a:solidFill>
              </a:rPr>
              <a:t>Emozionale (ABC)</a:t>
            </a:r>
            <a:endParaRPr lang="it-IT" sz="4000" dirty="0">
              <a:solidFill>
                <a:srgbClr val="FF0000"/>
              </a:solidFill>
            </a:endParaRPr>
          </a:p>
        </p:txBody>
      </p:sp>
      <p:sp>
        <p:nvSpPr>
          <p:cNvPr id="9219" name="Rectangle 3"/>
          <p:cNvSpPr>
            <a:spLocks noGrp="1" noChangeArrowheads="1"/>
          </p:cNvSpPr>
          <p:nvPr>
            <p:ph type="body" idx="1"/>
          </p:nvPr>
        </p:nvSpPr>
        <p:spPr/>
        <p:txBody>
          <a:bodyPr/>
          <a:lstStyle/>
          <a:p>
            <a:pPr algn="just">
              <a:lnSpc>
                <a:spcPct val="90000"/>
              </a:lnSpc>
              <a:buFontTx/>
              <a:buNone/>
            </a:pPr>
            <a:r>
              <a:rPr lang="it-IT" sz="2400" u="sng" dirty="0"/>
              <a:t>Stimolo</a:t>
            </a:r>
          </a:p>
          <a:p>
            <a:pPr lvl="1" algn="just">
              <a:lnSpc>
                <a:spcPct val="90000"/>
              </a:lnSpc>
            </a:pPr>
            <a:r>
              <a:rPr lang="it-IT" sz="2000" dirty="0"/>
              <a:t>Può essere:</a:t>
            </a:r>
          </a:p>
          <a:p>
            <a:pPr lvl="2" algn="just">
              <a:lnSpc>
                <a:spcPct val="90000"/>
              </a:lnSpc>
            </a:pPr>
            <a:r>
              <a:rPr lang="it-IT" sz="1800" dirty="0"/>
              <a:t>Coperto (sensazione corporea, come la nausea; pensieri, come ricordi o anticipazioni)</a:t>
            </a:r>
          </a:p>
          <a:p>
            <a:pPr lvl="2" algn="just">
              <a:lnSpc>
                <a:spcPct val="90000"/>
              </a:lnSpc>
            </a:pPr>
            <a:r>
              <a:rPr lang="it-IT" sz="1800" dirty="0"/>
              <a:t>Scoperto (l’azione di un altro soggetto, o un oggetto osservabile)</a:t>
            </a:r>
          </a:p>
          <a:p>
            <a:pPr algn="just">
              <a:lnSpc>
                <a:spcPct val="90000"/>
              </a:lnSpc>
              <a:buFontTx/>
              <a:buNone/>
            </a:pPr>
            <a:r>
              <a:rPr lang="it-IT" sz="2400" u="sng" dirty="0"/>
              <a:t>Input e selezione</a:t>
            </a:r>
          </a:p>
          <a:p>
            <a:pPr lvl="1" algn="just">
              <a:lnSpc>
                <a:spcPct val="90000"/>
              </a:lnSpc>
            </a:pPr>
            <a:r>
              <a:rPr lang="it-IT" sz="2000" dirty="0"/>
              <a:t>Uno stimolo esiste nella mente dell’individuo solo se ha colpito una specifica tipologia di recettori negli organi di senso e se su di esso si è prestato attenzione</a:t>
            </a:r>
          </a:p>
          <a:p>
            <a:pPr algn="just">
              <a:lnSpc>
                <a:spcPct val="90000"/>
              </a:lnSpc>
              <a:buFontTx/>
              <a:buNone/>
            </a:pPr>
            <a:r>
              <a:rPr lang="it-IT" sz="2400" u="sng" dirty="0"/>
              <a:t>Definizione e descrizione</a:t>
            </a:r>
          </a:p>
          <a:p>
            <a:pPr lvl="1" algn="just">
              <a:lnSpc>
                <a:spcPct val="90000"/>
              </a:lnSpc>
            </a:pPr>
            <a:r>
              <a:rPr lang="it-IT" sz="2000" dirty="0"/>
              <a:t>Implica una rappresentazione simbolica della percezione, che organizza e categorizza l’informazione in arrivo. Include una descrizione verbale dello stimolo.</a:t>
            </a: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it-IT" sz="4000" dirty="0">
                <a:solidFill>
                  <a:srgbClr val="FF0000"/>
                </a:solidFill>
              </a:rPr>
              <a:t>Le componenti dell’Episodio </a:t>
            </a:r>
            <a:r>
              <a:rPr lang="it-IT" sz="4000" dirty="0" smtClean="0">
                <a:solidFill>
                  <a:srgbClr val="FF0000"/>
                </a:solidFill>
              </a:rPr>
              <a:t>Emozionale (ABC)</a:t>
            </a:r>
            <a:endParaRPr lang="it-IT" sz="4000" dirty="0">
              <a:solidFill>
                <a:srgbClr val="FF0000"/>
              </a:solidFill>
            </a:endParaRPr>
          </a:p>
        </p:txBody>
      </p:sp>
      <p:sp>
        <p:nvSpPr>
          <p:cNvPr id="10243" name="Rectangle 3"/>
          <p:cNvSpPr>
            <a:spLocks noGrp="1" noChangeArrowheads="1"/>
          </p:cNvSpPr>
          <p:nvPr>
            <p:ph type="body" idx="1"/>
          </p:nvPr>
        </p:nvSpPr>
        <p:spPr/>
        <p:txBody>
          <a:bodyPr/>
          <a:lstStyle/>
          <a:p>
            <a:pPr algn="just"/>
            <a:r>
              <a:rPr lang="it-IT" sz="2000" u="sng"/>
              <a:t>Interpretazione</a:t>
            </a:r>
          </a:p>
          <a:p>
            <a:pPr lvl="1" algn="just"/>
            <a:r>
              <a:rPr lang="it-IT" sz="1800"/>
              <a:t>Implica inferenze sugli aspetti non osservabili dello stimolo percepito</a:t>
            </a:r>
          </a:p>
          <a:p>
            <a:pPr algn="just"/>
            <a:r>
              <a:rPr lang="it-IT" sz="2000" u="sng"/>
              <a:t>Valutazione</a:t>
            </a:r>
          </a:p>
          <a:p>
            <a:pPr lvl="1" algn="just"/>
            <a:r>
              <a:rPr lang="it-IT" sz="1800"/>
              <a:t>Costituisce l’elemento essenziale dell’episodio emozionale: se è neutro, non comporta una risposta affettiva</a:t>
            </a:r>
          </a:p>
          <a:p>
            <a:pPr algn="just"/>
            <a:r>
              <a:rPr lang="it-IT" sz="2000" u="sng"/>
              <a:t>Conseguenza affettiva</a:t>
            </a:r>
          </a:p>
          <a:p>
            <a:pPr lvl="1" algn="just"/>
            <a:r>
              <a:rPr lang="it-IT" sz="1800"/>
              <a:t>Si riferisce all’attivazione del sistema nervoso autonomo che fa seguito ad un’attivazione non neutrale. È proporzionale a quanto la valutazione si discosta dalla neutralità</a:t>
            </a:r>
          </a:p>
          <a:p>
            <a:pPr algn="just"/>
            <a:r>
              <a:rPr lang="it-IT" sz="2000" u="sng"/>
              <a:t>Tendenza all’azione</a:t>
            </a:r>
          </a:p>
          <a:p>
            <a:pPr lvl="1" algn="just"/>
            <a:r>
              <a:rPr lang="it-IT" sz="1800"/>
              <a:t>Costituisce la tendenza ad avvicinarsi o allontanarsi da un certo timolo, in funzione di una valutazione positiva o negativa. Nel caso di una valutazione negativa, si può evitare, o distruggere lo stimolo (fight or flight) </a:t>
            </a:r>
          </a:p>
        </p:txBody>
      </p:sp>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it-IT" dirty="0">
                <a:solidFill>
                  <a:srgbClr val="FF0000"/>
                </a:solidFill>
              </a:rPr>
              <a:t>La Teoria del </a:t>
            </a:r>
            <a:r>
              <a:rPr lang="it-IT" dirty="0" smtClean="0">
                <a:solidFill>
                  <a:srgbClr val="FF0000"/>
                </a:solidFill>
              </a:rPr>
              <a:t>Secondario (ABC</a:t>
            </a:r>
            <a:r>
              <a:rPr lang="it-IT" baseline="-25000" dirty="0" smtClean="0">
                <a:solidFill>
                  <a:srgbClr val="FF0000"/>
                </a:solidFill>
              </a:rPr>
              <a:t>2</a:t>
            </a:r>
            <a:r>
              <a:rPr lang="it-IT" dirty="0" smtClean="0">
                <a:solidFill>
                  <a:srgbClr val="FF0000"/>
                </a:solidFill>
              </a:rPr>
              <a:t>)</a:t>
            </a:r>
            <a:endParaRPr lang="it-IT" dirty="0">
              <a:solidFill>
                <a:srgbClr val="FF0000"/>
              </a:solidFill>
            </a:endParaRPr>
          </a:p>
        </p:txBody>
      </p:sp>
      <p:sp>
        <p:nvSpPr>
          <p:cNvPr id="11267" name="Rectangle 3"/>
          <p:cNvSpPr>
            <a:spLocks noGrp="1" noChangeArrowheads="1"/>
          </p:cNvSpPr>
          <p:nvPr>
            <p:ph type="body" idx="1"/>
          </p:nvPr>
        </p:nvSpPr>
        <p:spPr/>
        <p:txBody>
          <a:bodyPr/>
          <a:lstStyle/>
          <a:p>
            <a:pPr algn="just"/>
            <a:r>
              <a:rPr lang="it-IT" sz="2400" dirty="0"/>
              <a:t>Quando una persona diviene consapevole del proprio stato emozionale, questa consapevolezza costituisce lo stimolo che attiva un’ulteriore valutazione cognitiva, che conduce ad una emozione sull’emozione (se lo stimolo è valutato positivamente o negativamente).</a:t>
            </a:r>
          </a:p>
          <a:p>
            <a:pPr algn="just"/>
            <a:r>
              <a:rPr lang="it-IT" sz="2400" dirty="0"/>
              <a:t>Nei B di ordine superiore, possiamo trovare:</a:t>
            </a:r>
          </a:p>
          <a:p>
            <a:pPr lvl="1" algn="just"/>
            <a:r>
              <a:rPr lang="it-IT" sz="2000" dirty="0"/>
              <a:t>Valutazioni sul funzionamento delle emozioni, dei comportamenti  e dei processi mentali in generale</a:t>
            </a:r>
          </a:p>
          <a:p>
            <a:pPr lvl="1" algn="just"/>
            <a:r>
              <a:rPr lang="it-IT" sz="2000" dirty="0"/>
              <a:t>Temi auto svalutativi o di auto commiserazione</a:t>
            </a:r>
          </a:p>
        </p:txBody>
      </p:sp>
    </p:spTree>
  </p:cSld>
  <p:clrMapOvr>
    <a:masterClrMapping/>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1557338"/>
            <a:ext cx="7772400" cy="1085850"/>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CBT</a:t>
            </a:r>
          </a:p>
        </p:txBody>
      </p:sp>
      <p:sp>
        <p:nvSpPr>
          <p:cNvPr id="7171" name="Rectangle 4"/>
          <p:cNvSpPr>
            <a:spLocks noChangeArrowheads="1"/>
          </p:cNvSpPr>
          <p:nvPr/>
        </p:nvSpPr>
        <p:spPr bwMode="auto">
          <a:xfrm>
            <a:off x="571500" y="2714625"/>
            <a:ext cx="8286750" cy="2000250"/>
          </a:xfrm>
          <a:prstGeom prst="rect">
            <a:avLst/>
          </a:prstGeom>
          <a:noFill/>
          <a:ln w="9525">
            <a:noFill/>
            <a:miter lim="800000"/>
            <a:headEnd/>
            <a:tailEnd/>
          </a:ln>
        </p:spPr>
        <p:txBody>
          <a:bodyPr/>
          <a:lstStyle/>
          <a:p>
            <a:pPr algn="ctr">
              <a:spcBef>
                <a:spcPct val="20000"/>
              </a:spcBef>
              <a:defRPr/>
            </a:pPr>
            <a:r>
              <a:rPr lang="it-IT" cap="small" dirty="0"/>
              <a:t>La psicoterapia </a:t>
            </a:r>
            <a:r>
              <a:rPr lang="it-IT" cap="small" dirty="0" err="1"/>
              <a:t>cognitivo-comportamentale</a:t>
            </a:r>
            <a:r>
              <a:rPr lang="it-IT" cap="small" dirty="0"/>
              <a:t>:</a:t>
            </a:r>
          </a:p>
          <a:p>
            <a:pPr algn="ctr">
              <a:spcBef>
                <a:spcPct val="20000"/>
              </a:spcBef>
              <a:defRPr/>
            </a:pPr>
            <a:endParaRPr lang="it-IT" sz="800" dirty="0"/>
          </a:p>
          <a:p>
            <a:pPr marL="444500" indent="-444500">
              <a:spcBef>
                <a:spcPct val="20000"/>
              </a:spcBef>
              <a:buFont typeface="Arial" pitchFamily="34" charset="0"/>
              <a:buChar char="•"/>
              <a:defRPr/>
            </a:pPr>
            <a:r>
              <a:rPr lang="it-IT" b="0" cap="small" dirty="0"/>
              <a:t>non</a:t>
            </a:r>
            <a:r>
              <a:rPr lang="it-IT" b="0" dirty="0"/>
              <a:t> è una metodologia coincidente con l'uso di una tecnica </a:t>
            </a:r>
          </a:p>
          <a:p>
            <a:pPr marL="444500" indent="-444500">
              <a:spcBef>
                <a:spcPct val="20000"/>
              </a:spcBef>
              <a:buFont typeface="Arial" pitchFamily="34" charset="0"/>
              <a:buChar char="•"/>
              <a:defRPr/>
            </a:pPr>
            <a:r>
              <a:rPr lang="it-IT" b="0" cap="small" dirty="0"/>
              <a:t>non</a:t>
            </a:r>
            <a:r>
              <a:rPr lang="it-IT" b="0" dirty="0"/>
              <a:t> è un trattamento univoco</a:t>
            </a:r>
          </a:p>
          <a:p>
            <a:pPr marL="444500" indent="-444500">
              <a:spcBef>
                <a:spcPct val="20000"/>
              </a:spcBef>
              <a:buFont typeface="Arial" pitchFamily="34" charset="0"/>
              <a:buChar char="•"/>
              <a:defRPr/>
            </a:pPr>
            <a:r>
              <a:rPr lang="it-IT" b="0" cap="small" dirty="0"/>
              <a:t>non</a:t>
            </a:r>
            <a:r>
              <a:rPr lang="it-IT" b="0" dirty="0"/>
              <a:t> è un approccio teorico</a:t>
            </a:r>
            <a:endParaRPr lang="it-IT" b="0" dirty="0">
              <a:solidFill>
                <a:schemeClr val="bg2"/>
              </a:solidFill>
              <a:latin typeface="+mn-lt"/>
            </a:endParaRPr>
          </a:p>
        </p:txBody>
      </p:sp>
    </p:spTree>
  </p:cSld>
  <p:clrMapOvr>
    <a:masterClrMapping/>
  </p:clrMapOvr>
  <p:transition>
    <p:random/>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4"/>
          <p:cNvSpPr>
            <a:spLocks noChangeArrowheads="1"/>
          </p:cNvSpPr>
          <p:nvPr/>
        </p:nvSpPr>
        <p:spPr bwMode="auto">
          <a:xfrm>
            <a:off x="1100138" y="1787525"/>
            <a:ext cx="1535112" cy="255588"/>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FF0000"/>
                </a:solidFill>
              </a:rPr>
              <a:t>Passo</a:t>
            </a:r>
          </a:p>
        </p:txBody>
      </p:sp>
      <p:sp>
        <p:nvSpPr>
          <p:cNvPr id="24580" name="Rectangle 5"/>
          <p:cNvSpPr>
            <a:spLocks noChangeArrowheads="1"/>
          </p:cNvSpPr>
          <p:nvPr/>
        </p:nvSpPr>
        <p:spPr bwMode="auto">
          <a:xfrm>
            <a:off x="2640013" y="1801813"/>
            <a:ext cx="2713037" cy="255587"/>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dirty="0" err="1">
                <a:solidFill>
                  <a:srgbClr val="FF0000"/>
                </a:solidFill>
              </a:rPr>
              <a:t>Evento</a:t>
            </a:r>
            <a:endParaRPr lang="en-US" sz="1400" dirty="0">
              <a:solidFill>
                <a:srgbClr val="FF0000"/>
              </a:solidFill>
            </a:endParaRPr>
          </a:p>
        </p:txBody>
      </p:sp>
      <p:sp>
        <p:nvSpPr>
          <p:cNvPr id="24581" name="Rectangle 6"/>
          <p:cNvSpPr>
            <a:spLocks noChangeArrowheads="1"/>
          </p:cNvSpPr>
          <p:nvPr/>
        </p:nvSpPr>
        <p:spPr bwMode="auto">
          <a:xfrm>
            <a:off x="5345113" y="1801813"/>
            <a:ext cx="2713037" cy="255587"/>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FF0000"/>
                </a:solidFill>
              </a:rPr>
              <a:t>Terapia</a:t>
            </a:r>
          </a:p>
        </p:txBody>
      </p:sp>
      <p:sp>
        <p:nvSpPr>
          <p:cNvPr id="24582" name="Rectangle 7"/>
          <p:cNvSpPr>
            <a:spLocks noChangeArrowheads="1"/>
          </p:cNvSpPr>
          <p:nvPr/>
        </p:nvSpPr>
        <p:spPr bwMode="auto">
          <a:xfrm>
            <a:off x="1114425" y="2049463"/>
            <a:ext cx="1535113" cy="515937"/>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Stimolo</a:t>
            </a:r>
          </a:p>
        </p:txBody>
      </p:sp>
      <p:sp>
        <p:nvSpPr>
          <p:cNvPr id="24583" name="Rectangle 8"/>
          <p:cNvSpPr>
            <a:spLocks noChangeArrowheads="1"/>
          </p:cNvSpPr>
          <p:nvPr/>
        </p:nvSpPr>
        <p:spPr bwMode="auto">
          <a:xfrm>
            <a:off x="2640013" y="2049463"/>
            <a:ext cx="2713037" cy="515937"/>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Un amico non mi parla mentre lo incrocio per strada</a:t>
            </a:r>
          </a:p>
        </p:txBody>
      </p:sp>
      <p:sp>
        <p:nvSpPr>
          <p:cNvPr id="24584" name="Rectangle 9"/>
          <p:cNvSpPr>
            <a:spLocks noChangeArrowheads="1"/>
          </p:cNvSpPr>
          <p:nvPr/>
        </p:nvSpPr>
        <p:spPr bwMode="auto">
          <a:xfrm>
            <a:off x="5345113" y="2049463"/>
            <a:ext cx="2713037" cy="515937"/>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Evita lo stimolo - rimani a casa</a:t>
            </a:r>
          </a:p>
        </p:txBody>
      </p:sp>
      <p:sp>
        <p:nvSpPr>
          <p:cNvPr id="24585" name="Rectangle 10"/>
          <p:cNvSpPr>
            <a:spLocks noChangeArrowheads="1"/>
          </p:cNvSpPr>
          <p:nvPr/>
        </p:nvSpPr>
        <p:spPr bwMode="auto">
          <a:xfrm>
            <a:off x="1114425" y="2555875"/>
            <a:ext cx="1535113" cy="709613"/>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Input e selezione</a:t>
            </a:r>
          </a:p>
        </p:txBody>
      </p:sp>
      <p:sp>
        <p:nvSpPr>
          <p:cNvPr id="24586" name="Rectangle 11"/>
          <p:cNvSpPr>
            <a:spLocks noChangeArrowheads="1"/>
          </p:cNvSpPr>
          <p:nvPr/>
        </p:nvSpPr>
        <p:spPr bwMode="auto">
          <a:xfrm>
            <a:off x="2640013" y="2555875"/>
            <a:ext cx="2713037" cy="709613"/>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Lo stimolo compete con tutti gli altri che arrivano nello stesso momento</a:t>
            </a:r>
          </a:p>
        </p:txBody>
      </p:sp>
      <p:sp>
        <p:nvSpPr>
          <p:cNvPr id="24587" name="Rectangle 12"/>
          <p:cNvSpPr>
            <a:spLocks noChangeArrowheads="1"/>
          </p:cNvSpPr>
          <p:nvPr/>
        </p:nvSpPr>
        <p:spPr bwMode="auto">
          <a:xfrm>
            <a:off x="5345113" y="2555875"/>
            <a:ext cx="2713037" cy="709613"/>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Distrazione - pensa ad altro</a:t>
            </a:r>
          </a:p>
        </p:txBody>
      </p:sp>
      <p:sp>
        <p:nvSpPr>
          <p:cNvPr id="24588" name="Rectangle 13"/>
          <p:cNvSpPr>
            <a:spLocks noChangeArrowheads="1"/>
          </p:cNvSpPr>
          <p:nvPr/>
        </p:nvSpPr>
        <p:spPr bwMode="auto">
          <a:xfrm>
            <a:off x="1114425" y="3255963"/>
            <a:ext cx="1535113" cy="49212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Definizione</a:t>
            </a:r>
          </a:p>
        </p:txBody>
      </p:sp>
      <p:sp>
        <p:nvSpPr>
          <p:cNvPr id="24589" name="Rectangle 14"/>
          <p:cNvSpPr>
            <a:spLocks noChangeArrowheads="1"/>
          </p:cNvSpPr>
          <p:nvPr/>
        </p:nvSpPr>
        <p:spPr bwMode="auto">
          <a:xfrm>
            <a:off x="2640013" y="3255963"/>
            <a:ext cx="2713037" cy="49212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Consapevolezza che l'amico non mi ha salutato</a:t>
            </a:r>
          </a:p>
        </p:txBody>
      </p:sp>
      <p:sp>
        <p:nvSpPr>
          <p:cNvPr id="24590" name="Rectangle 15"/>
          <p:cNvSpPr>
            <a:spLocks noChangeArrowheads="1"/>
          </p:cNvSpPr>
          <p:nvPr/>
        </p:nvSpPr>
        <p:spPr bwMode="auto">
          <a:xfrm>
            <a:off x="5345113" y="3255963"/>
            <a:ext cx="2713037" cy="49212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Cambia definizione: "non è il mio amico, è un estraneo"</a:t>
            </a:r>
          </a:p>
        </p:txBody>
      </p:sp>
      <p:sp>
        <p:nvSpPr>
          <p:cNvPr id="24591" name="Rectangle 16"/>
          <p:cNvSpPr>
            <a:spLocks noChangeArrowheads="1"/>
          </p:cNvSpPr>
          <p:nvPr/>
        </p:nvSpPr>
        <p:spPr bwMode="auto">
          <a:xfrm>
            <a:off x="1114425" y="3740150"/>
            <a:ext cx="1535113" cy="439738"/>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Interpretazione</a:t>
            </a:r>
          </a:p>
        </p:txBody>
      </p:sp>
      <p:sp>
        <p:nvSpPr>
          <p:cNvPr id="24592" name="Rectangle 17"/>
          <p:cNvSpPr>
            <a:spLocks noChangeArrowheads="1"/>
          </p:cNvSpPr>
          <p:nvPr/>
        </p:nvSpPr>
        <p:spPr bwMode="auto">
          <a:xfrm>
            <a:off x="2640013" y="3740150"/>
            <a:ext cx="2713037" cy="439738"/>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"Il mio amico ce l'ha con me"</a:t>
            </a:r>
          </a:p>
        </p:txBody>
      </p:sp>
      <p:sp>
        <p:nvSpPr>
          <p:cNvPr id="24593" name="Rectangle 18"/>
          <p:cNvSpPr>
            <a:spLocks noChangeArrowheads="1"/>
          </p:cNvSpPr>
          <p:nvPr/>
        </p:nvSpPr>
        <p:spPr bwMode="auto">
          <a:xfrm>
            <a:off x="5345113" y="3740150"/>
            <a:ext cx="2713037" cy="439738"/>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Cambia interpretazione: "è stanco" </a:t>
            </a:r>
          </a:p>
        </p:txBody>
      </p:sp>
      <p:sp>
        <p:nvSpPr>
          <p:cNvPr id="24594" name="Rectangle 19"/>
          <p:cNvSpPr>
            <a:spLocks noChangeArrowheads="1"/>
          </p:cNvSpPr>
          <p:nvPr/>
        </p:nvSpPr>
        <p:spPr bwMode="auto">
          <a:xfrm>
            <a:off x="1114425" y="4170363"/>
            <a:ext cx="1535113" cy="436562"/>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Valutazione</a:t>
            </a:r>
          </a:p>
        </p:txBody>
      </p:sp>
      <p:sp>
        <p:nvSpPr>
          <p:cNvPr id="24595" name="Rectangle 20"/>
          <p:cNvSpPr>
            <a:spLocks noChangeArrowheads="1"/>
          </p:cNvSpPr>
          <p:nvPr/>
        </p:nvSpPr>
        <p:spPr bwMode="auto">
          <a:xfrm>
            <a:off x="2640013" y="4170363"/>
            <a:ext cx="2713037" cy="436562"/>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"E' terribile"</a:t>
            </a:r>
          </a:p>
        </p:txBody>
      </p:sp>
      <p:sp>
        <p:nvSpPr>
          <p:cNvPr id="24596" name="Rectangle 21"/>
          <p:cNvSpPr>
            <a:spLocks noChangeArrowheads="1"/>
          </p:cNvSpPr>
          <p:nvPr/>
        </p:nvSpPr>
        <p:spPr bwMode="auto">
          <a:xfrm>
            <a:off x="5345113" y="4170363"/>
            <a:ext cx="2713037" cy="436562"/>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"Non è importante"</a:t>
            </a:r>
          </a:p>
        </p:txBody>
      </p:sp>
      <p:sp>
        <p:nvSpPr>
          <p:cNvPr id="24597" name="Rectangle 22"/>
          <p:cNvSpPr>
            <a:spLocks noChangeArrowheads="1"/>
          </p:cNvSpPr>
          <p:nvPr/>
        </p:nvSpPr>
        <p:spPr bwMode="auto">
          <a:xfrm>
            <a:off x="1114425" y="4598988"/>
            <a:ext cx="1535113" cy="476250"/>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Emozione</a:t>
            </a:r>
          </a:p>
        </p:txBody>
      </p:sp>
      <p:sp>
        <p:nvSpPr>
          <p:cNvPr id="24598" name="Rectangle 23"/>
          <p:cNvSpPr>
            <a:spLocks noChangeArrowheads="1"/>
          </p:cNvSpPr>
          <p:nvPr/>
        </p:nvSpPr>
        <p:spPr bwMode="auto">
          <a:xfrm>
            <a:off x="2640013" y="4598988"/>
            <a:ext cx="2713037" cy="476250"/>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Alto arousal</a:t>
            </a:r>
          </a:p>
        </p:txBody>
      </p:sp>
      <p:sp>
        <p:nvSpPr>
          <p:cNvPr id="24599" name="Rectangle 24"/>
          <p:cNvSpPr>
            <a:spLocks noChangeArrowheads="1"/>
          </p:cNvSpPr>
          <p:nvPr/>
        </p:nvSpPr>
        <p:spPr bwMode="auto">
          <a:xfrm>
            <a:off x="5345113" y="4598988"/>
            <a:ext cx="2713037" cy="476250"/>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Riduci arousal: prendi un ansiolitico</a:t>
            </a:r>
          </a:p>
        </p:txBody>
      </p:sp>
      <p:sp>
        <p:nvSpPr>
          <p:cNvPr id="24600" name="Rectangle 25"/>
          <p:cNvSpPr>
            <a:spLocks noChangeArrowheads="1"/>
          </p:cNvSpPr>
          <p:nvPr/>
        </p:nvSpPr>
        <p:spPr bwMode="auto">
          <a:xfrm>
            <a:off x="1114425" y="5065713"/>
            <a:ext cx="1535113" cy="43497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Azione</a:t>
            </a:r>
          </a:p>
        </p:txBody>
      </p:sp>
      <p:sp>
        <p:nvSpPr>
          <p:cNvPr id="24601" name="Rectangle 26"/>
          <p:cNvSpPr>
            <a:spLocks noChangeArrowheads="1"/>
          </p:cNvSpPr>
          <p:nvPr/>
        </p:nvSpPr>
        <p:spPr bwMode="auto">
          <a:xfrm>
            <a:off x="2640013" y="5065713"/>
            <a:ext cx="2713037" cy="43497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Eliminazione dello stimolo</a:t>
            </a:r>
          </a:p>
        </p:txBody>
      </p:sp>
      <p:sp>
        <p:nvSpPr>
          <p:cNvPr id="24602" name="Rectangle 27"/>
          <p:cNvSpPr>
            <a:spLocks noChangeArrowheads="1"/>
          </p:cNvSpPr>
          <p:nvPr/>
        </p:nvSpPr>
        <p:spPr bwMode="auto">
          <a:xfrm>
            <a:off x="5345113" y="5065713"/>
            <a:ext cx="2713037" cy="434975"/>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BF2063"/>
                </a:solidFill>
              </a:rPr>
              <a:t>Evita l'evitamento e parlagli</a:t>
            </a:r>
          </a:p>
        </p:txBody>
      </p:sp>
      <p:sp>
        <p:nvSpPr>
          <p:cNvPr id="24603" name="Rectangle 28"/>
          <p:cNvSpPr>
            <a:spLocks noChangeArrowheads="1"/>
          </p:cNvSpPr>
          <p:nvPr/>
        </p:nvSpPr>
        <p:spPr bwMode="auto">
          <a:xfrm>
            <a:off x="1114425" y="5492750"/>
            <a:ext cx="1535113" cy="436563"/>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Stimolo</a:t>
            </a:r>
          </a:p>
        </p:txBody>
      </p:sp>
      <p:sp>
        <p:nvSpPr>
          <p:cNvPr id="24604" name="Rectangle 29"/>
          <p:cNvSpPr>
            <a:spLocks noChangeArrowheads="1"/>
          </p:cNvSpPr>
          <p:nvPr/>
        </p:nvSpPr>
        <p:spPr bwMode="auto">
          <a:xfrm>
            <a:off x="2640013" y="5492750"/>
            <a:ext cx="2713037" cy="436563"/>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L'arousal e la azione</a:t>
            </a:r>
          </a:p>
        </p:txBody>
      </p:sp>
      <p:sp>
        <p:nvSpPr>
          <p:cNvPr id="24605" name="Rectangle 30"/>
          <p:cNvSpPr>
            <a:spLocks noChangeArrowheads="1"/>
          </p:cNvSpPr>
          <p:nvPr/>
        </p:nvSpPr>
        <p:spPr bwMode="auto">
          <a:xfrm>
            <a:off x="5345113" y="5492750"/>
            <a:ext cx="2713037" cy="436563"/>
          </a:xfrm>
          <a:prstGeom prst="rect">
            <a:avLst/>
          </a:prstGeom>
          <a:solidFill>
            <a:schemeClr val="bg1"/>
          </a:solid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24606" name="Rectangle 31"/>
          <p:cNvSpPr>
            <a:spLocks noChangeArrowheads="1"/>
          </p:cNvSpPr>
          <p:nvPr/>
        </p:nvSpPr>
        <p:spPr bwMode="auto">
          <a:xfrm>
            <a:off x="1114425" y="5919788"/>
            <a:ext cx="1535113" cy="646112"/>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Input e selezione</a:t>
            </a:r>
          </a:p>
        </p:txBody>
      </p:sp>
      <p:sp>
        <p:nvSpPr>
          <p:cNvPr id="24607" name="Rectangle 32"/>
          <p:cNvSpPr>
            <a:spLocks noChangeArrowheads="1"/>
          </p:cNvSpPr>
          <p:nvPr/>
        </p:nvSpPr>
        <p:spPr bwMode="auto">
          <a:xfrm>
            <a:off x="2640013" y="5919788"/>
            <a:ext cx="2713037" cy="646112"/>
          </a:xfrm>
          <a:prstGeom prst="rect">
            <a:avLst/>
          </a:prstGeom>
          <a:solidFill>
            <a:schemeClr val="bg1"/>
          </a:solidFill>
          <a:ln w="25400">
            <a:solidFill>
              <a:srgbClr val="000000"/>
            </a:solidFill>
            <a:miter lim="800000"/>
            <a:headEnd/>
            <a:tailEnd/>
          </a:ln>
        </p:spPr>
        <p:txBody>
          <a:bodyPr lIns="0" tIns="0" rIns="0" bIns="0" anchor="ctr"/>
          <a:lstStyle/>
          <a:p>
            <a:pPr marL="63500" algn="r"/>
            <a:r>
              <a:rPr lang="en-US" sz="1400">
                <a:solidFill>
                  <a:srgbClr val="000000"/>
                </a:solidFill>
              </a:rPr>
              <a:t>Lo stimolo compete con tutti gli altri che arrivano nello stesso momento</a:t>
            </a:r>
          </a:p>
        </p:txBody>
      </p:sp>
      <p:sp>
        <p:nvSpPr>
          <p:cNvPr id="24608" name="Rectangle 33"/>
          <p:cNvSpPr>
            <a:spLocks noChangeArrowheads="1"/>
          </p:cNvSpPr>
          <p:nvPr/>
        </p:nvSpPr>
        <p:spPr bwMode="auto">
          <a:xfrm>
            <a:off x="5345113" y="5919788"/>
            <a:ext cx="2713037" cy="646112"/>
          </a:xfrm>
          <a:prstGeom prst="rect">
            <a:avLst/>
          </a:prstGeom>
          <a:solidFill>
            <a:schemeClr val="bg1"/>
          </a:solid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33" name="Rectangle 2"/>
          <p:cNvSpPr txBox="1">
            <a:spLocks noChangeArrowheads="1"/>
          </p:cNvSpPr>
          <p:nvPr/>
        </p:nvSpPr>
        <p:spPr>
          <a:xfrm>
            <a:off x="685800" y="609600"/>
            <a:ext cx="7772400" cy="1143000"/>
          </a:xfrm>
          <a:prstGeom prst="rect">
            <a:avLst/>
          </a:prstGeo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0" cap="none" spc="0" normalizeH="0" baseline="0" noProof="0" smtClean="0">
                <a:ln>
                  <a:noFill/>
                </a:ln>
                <a:solidFill>
                  <a:srgbClr val="FF0000"/>
                </a:solidFill>
                <a:effectLst/>
                <a:uLnTx/>
                <a:uFillTx/>
                <a:latin typeface="+mj-lt"/>
                <a:ea typeface="+mj-ea"/>
                <a:cs typeface="+mj-cs"/>
              </a:rPr>
              <a:t>La Teoria del Secondario (ABC</a:t>
            </a:r>
            <a:r>
              <a:rPr kumimoji="0" lang="it-IT" sz="4400" b="0" i="0" u="none" strike="noStrike" kern="0" cap="none" spc="0" normalizeH="0" baseline="-25000" noProof="0" smtClean="0">
                <a:ln>
                  <a:noFill/>
                </a:ln>
                <a:solidFill>
                  <a:srgbClr val="FF0000"/>
                </a:solidFill>
                <a:effectLst/>
                <a:uLnTx/>
                <a:uFillTx/>
                <a:latin typeface="+mj-lt"/>
                <a:ea typeface="+mj-ea"/>
                <a:cs typeface="+mj-cs"/>
              </a:rPr>
              <a:t>2</a:t>
            </a:r>
            <a:r>
              <a:rPr kumimoji="0" lang="it-IT" sz="4400" b="0" i="0" u="none" strike="noStrike" kern="0" cap="none" spc="0" normalizeH="0" baseline="0" noProof="0" smtClean="0">
                <a:ln>
                  <a:noFill/>
                </a:ln>
                <a:solidFill>
                  <a:srgbClr val="FF0000"/>
                </a:solidFill>
                <a:effectLst/>
                <a:uLnTx/>
                <a:uFillTx/>
                <a:latin typeface="+mj-lt"/>
                <a:ea typeface="+mj-ea"/>
                <a:cs typeface="+mj-cs"/>
              </a:rPr>
              <a:t>)</a:t>
            </a:r>
            <a:endParaRPr kumimoji="0" lang="it-IT" sz="4400" b="0"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3"/>
          <p:cNvSpPr>
            <a:spLocks noChangeArrowheads="1"/>
          </p:cNvSpPr>
          <p:nvPr/>
        </p:nvSpPr>
        <p:spPr bwMode="auto">
          <a:xfrm>
            <a:off x="700088" y="2692400"/>
            <a:ext cx="1714500" cy="2857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FF0000"/>
                </a:solidFill>
              </a:rPr>
              <a:t>Passo</a:t>
            </a:r>
          </a:p>
        </p:txBody>
      </p:sp>
      <p:sp>
        <p:nvSpPr>
          <p:cNvPr id="25603" name="Rectangle 4"/>
          <p:cNvSpPr>
            <a:spLocks noChangeArrowheads="1"/>
          </p:cNvSpPr>
          <p:nvPr/>
        </p:nvSpPr>
        <p:spPr bwMode="auto">
          <a:xfrm>
            <a:off x="2406650" y="2692400"/>
            <a:ext cx="3036888" cy="2857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FF0000"/>
                </a:solidFill>
              </a:rPr>
              <a:t>Evento</a:t>
            </a:r>
          </a:p>
        </p:txBody>
      </p:sp>
      <p:sp>
        <p:nvSpPr>
          <p:cNvPr id="25604" name="Rectangle 5"/>
          <p:cNvSpPr>
            <a:spLocks noChangeArrowheads="1"/>
          </p:cNvSpPr>
          <p:nvPr/>
        </p:nvSpPr>
        <p:spPr bwMode="auto">
          <a:xfrm>
            <a:off x="5435600" y="2692400"/>
            <a:ext cx="3040063" cy="2857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FF0000"/>
                </a:solidFill>
              </a:rPr>
              <a:t>Terapia</a:t>
            </a:r>
          </a:p>
        </p:txBody>
      </p:sp>
      <p:sp>
        <p:nvSpPr>
          <p:cNvPr id="25605" name="Rectangle 6"/>
          <p:cNvSpPr>
            <a:spLocks noChangeArrowheads="1"/>
          </p:cNvSpPr>
          <p:nvPr/>
        </p:nvSpPr>
        <p:spPr bwMode="auto">
          <a:xfrm>
            <a:off x="700088" y="2970213"/>
            <a:ext cx="1714500" cy="561975"/>
          </a:xfrm>
          <a:prstGeom prst="rect">
            <a:avLst/>
          </a:prstGeom>
          <a:noFill/>
          <a:ln w="25400">
            <a:solidFill>
              <a:srgbClr val="000000"/>
            </a:solidFill>
            <a:miter lim="800000"/>
            <a:headEnd/>
            <a:tailEnd/>
          </a:ln>
        </p:spPr>
        <p:txBody>
          <a:bodyPr lIns="0" tIns="0" rIns="0" bIns="0" anchor="ctr"/>
          <a:lstStyle/>
          <a:p>
            <a:pPr marL="63500" algn="r"/>
            <a:r>
              <a:rPr lang="en-US" sz="1500" dirty="0" err="1">
                <a:solidFill>
                  <a:srgbClr val="000000"/>
                </a:solidFill>
              </a:rPr>
              <a:t>Definizione</a:t>
            </a:r>
            <a:endParaRPr lang="en-US" sz="1500" dirty="0">
              <a:solidFill>
                <a:srgbClr val="000000"/>
              </a:solidFill>
            </a:endParaRPr>
          </a:p>
        </p:txBody>
      </p:sp>
      <p:sp>
        <p:nvSpPr>
          <p:cNvPr id="25606" name="Rectangle 7"/>
          <p:cNvSpPr>
            <a:spLocks noChangeArrowheads="1"/>
          </p:cNvSpPr>
          <p:nvPr/>
        </p:nvSpPr>
        <p:spPr bwMode="auto">
          <a:xfrm>
            <a:off x="2406650" y="2970213"/>
            <a:ext cx="3036888" cy="561975"/>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Consapevolezza che "mi sento stupido, voglio andare via"</a:t>
            </a:r>
          </a:p>
        </p:txBody>
      </p:sp>
      <p:sp>
        <p:nvSpPr>
          <p:cNvPr id="25607" name="Rectangle 8"/>
          <p:cNvSpPr>
            <a:spLocks noChangeArrowheads="1"/>
          </p:cNvSpPr>
          <p:nvPr/>
        </p:nvSpPr>
        <p:spPr bwMode="auto">
          <a:xfrm>
            <a:off x="5435600" y="2970213"/>
            <a:ext cx="3040063" cy="561975"/>
          </a:xfrm>
          <a:prstGeom prst="rect">
            <a:avLst/>
          </a:prstGeom>
          <a:no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25608" name="Rectangle 9"/>
          <p:cNvSpPr>
            <a:spLocks noChangeArrowheads="1"/>
          </p:cNvSpPr>
          <p:nvPr/>
        </p:nvSpPr>
        <p:spPr bwMode="auto">
          <a:xfrm>
            <a:off x="700088" y="3524250"/>
            <a:ext cx="1714500" cy="7175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Interpretazione</a:t>
            </a:r>
          </a:p>
        </p:txBody>
      </p:sp>
      <p:sp>
        <p:nvSpPr>
          <p:cNvPr id="25609" name="Rectangle 10"/>
          <p:cNvSpPr>
            <a:spLocks noChangeArrowheads="1"/>
          </p:cNvSpPr>
          <p:nvPr/>
        </p:nvSpPr>
        <p:spPr bwMode="auto">
          <a:xfrm>
            <a:off x="2406650" y="3524250"/>
            <a:ext cx="3036888" cy="7175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"Mi vergogno"</a:t>
            </a:r>
          </a:p>
        </p:txBody>
      </p:sp>
      <p:sp>
        <p:nvSpPr>
          <p:cNvPr id="25610" name="Rectangle 11"/>
          <p:cNvSpPr>
            <a:spLocks noChangeArrowheads="1"/>
          </p:cNvSpPr>
          <p:nvPr/>
        </p:nvSpPr>
        <p:spPr bwMode="auto">
          <a:xfrm>
            <a:off x="5435600" y="3524250"/>
            <a:ext cx="3040063" cy="717550"/>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Non sono amareggiato, mi sento così perché ho bevuto troppo caffè</a:t>
            </a:r>
          </a:p>
        </p:txBody>
      </p:sp>
      <p:sp>
        <p:nvSpPr>
          <p:cNvPr id="25611" name="Rectangle 12"/>
          <p:cNvSpPr>
            <a:spLocks noChangeArrowheads="1"/>
          </p:cNvSpPr>
          <p:nvPr/>
        </p:nvSpPr>
        <p:spPr bwMode="auto">
          <a:xfrm>
            <a:off x="700088" y="4232275"/>
            <a:ext cx="1714500" cy="485775"/>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Valutazione</a:t>
            </a:r>
          </a:p>
        </p:txBody>
      </p:sp>
      <p:sp>
        <p:nvSpPr>
          <p:cNvPr id="25612" name="Rectangle 13"/>
          <p:cNvSpPr>
            <a:spLocks noChangeArrowheads="1"/>
          </p:cNvSpPr>
          <p:nvPr/>
        </p:nvSpPr>
        <p:spPr bwMode="auto">
          <a:xfrm>
            <a:off x="2406650" y="4232275"/>
            <a:ext cx="3036888" cy="485775"/>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"E' terribile sentirsi così"</a:t>
            </a:r>
          </a:p>
        </p:txBody>
      </p:sp>
      <p:sp>
        <p:nvSpPr>
          <p:cNvPr id="25613" name="Rectangle 14"/>
          <p:cNvSpPr>
            <a:spLocks noChangeArrowheads="1"/>
          </p:cNvSpPr>
          <p:nvPr/>
        </p:nvSpPr>
        <p:spPr bwMode="auto">
          <a:xfrm>
            <a:off x="5435600" y="4232275"/>
            <a:ext cx="3040063" cy="485775"/>
          </a:xfrm>
          <a:prstGeom prst="rect">
            <a:avLst/>
          </a:prstGeom>
          <a:no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25614" name="Rectangle 15"/>
          <p:cNvSpPr>
            <a:spLocks noChangeArrowheads="1"/>
          </p:cNvSpPr>
          <p:nvPr/>
        </p:nvSpPr>
        <p:spPr bwMode="auto">
          <a:xfrm>
            <a:off x="700088" y="4708525"/>
            <a:ext cx="1714500" cy="484188"/>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Emozione</a:t>
            </a:r>
          </a:p>
        </p:txBody>
      </p:sp>
      <p:sp>
        <p:nvSpPr>
          <p:cNvPr id="25615" name="Rectangle 16"/>
          <p:cNvSpPr>
            <a:spLocks noChangeArrowheads="1"/>
          </p:cNvSpPr>
          <p:nvPr/>
        </p:nvSpPr>
        <p:spPr bwMode="auto">
          <a:xfrm>
            <a:off x="2406650" y="4708525"/>
            <a:ext cx="3036888" cy="484188"/>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 Arousal ancora più elevato</a:t>
            </a:r>
          </a:p>
        </p:txBody>
      </p:sp>
      <p:sp>
        <p:nvSpPr>
          <p:cNvPr id="25616" name="Rectangle 17"/>
          <p:cNvSpPr>
            <a:spLocks noChangeArrowheads="1"/>
          </p:cNvSpPr>
          <p:nvPr/>
        </p:nvSpPr>
        <p:spPr bwMode="auto">
          <a:xfrm>
            <a:off x="5435600" y="4708525"/>
            <a:ext cx="3040063" cy="484188"/>
          </a:xfrm>
          <a:prstGeom prst="rect">
            <a:avLst/>
          </a:prstGeom>
          <a:no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25617" name="Rectangle 18"/>
          <p:cNvSpPr>
            <a:spLocks noChangeArrowheads="1"/>
          </p:cNvSpPr>
          <p:nvPr/>
        </p:nvSpPr>
        <p:spPr bwMode="auto">
          <a:xfrm>
            <a:off x="700088" y="5184775"/>
            <a:ext cx="1714500" cy="485775"/>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Azione</a:t>
            </a:r>
          </a:p>
        </p:txBody>
      </p:sp>
      <p:sp>
        <p:nvSpPr>
          <p:cNvPr id="25618" name="Rectangle 19"/>
          <p:cNvSpPr>
            <a:spLocks noChangeArrowheads="1"/>
          </p:cNvSpPr>
          <p:nvPr/>
        </p:nvSpPr>
        <p:spPr bwMode="auto">
          <a:xfrm>
            <a:off x="2406650" y="5184775"/>
            <a:ext cx="3036888" cy="485775"/>
          </a:xfrm>
          <a:prstGeom prst="rect">
            <a:avLst/>
          </a:prstGeom>
          <a:noFill/>
          <a:ln w="25400">
            <a:solidFill>
              <a:srgbClr val="000000"/>
            </a:solidFill>
            <a:miter lim="800000"/>
            <a:headEnd/>
            <a:tailEnd/>
          </a:ln>
        </p:spPr>
        <p:txBody>
          <a:bodyPr lIns="0" tIns="0" rIns="0" bIns="0" anchor="ctr"/>
          <a:lstStyle/>
          <a:p>
            <a:pPr marL="63500" algn="r"/>
            <a:r>
              <a:rPr lang="en-US" sz="1500">
                <a:solidFill>
                  <a:srgbClr val="000000"/>
                </a:solidFill>
              </a:rPr>
              <a:t>Eliminazione dello stimolo</a:t>
            </a:r>
          </a:p>
        </p:txBody>
      </p:sp>
      <p:sp>
        <p:nvSpPr>
          <p:cNvPr id="25619" name="Rectangle 20"/>
          <p:cNvSpPr>
            <a:spLocks noChangeArrowheads="1"/>
          </p:cNvSpPr>
          <p:nvPr/>
        </p:nvSpPr>
        <p:spPr bwMode="auto">
          <a:xfrm>
            <a:off x="5435600" y="5184775"/>
            <a:ext cx="3040063" cy="485775"/>
          </a:xfrm>
          <a:prstGeom prst="rect">
            <a:avLst/>
          </a:prstGeom>
          <a:noFill/>
          <a:ln w="25400">
            <a:solidFill>
              <a:srgbClr val="000000"/>
            </a:solidFill>
            <a:miter lim="800000"/>
            <a:headEnd/>
            <a:tailEnd/>
          </a:ln>
        </p:spPr>
        <p:txBody>
          <a:bodyPr wrap="none" lIns="80165" tIns="40083" rIns="80165" bIns="40083"/>
          <a:lstStyle/>
          <a:p>
            <a:endParaRPr lang="it-IT">
              <a:latin typeface="Calibri" pitchFamily="-112" charset="0"/>
            </a:endParaRPr>
          </a:p>
        </p:txBody>
      </p:sp>
      <p:sp>
        <p:nvSpPr>
          <p:cNvPr id="21" name="Rectangle 2"/>
          <p:cNvSpPr txBox="1">
            <a:spLocks noChangeArrowheads="1"/>
          </p:cNvSpPr>
          <p:nvPr/>
        </p:nvSpPr>
        <p:spPr>
          <a:xfrm>
            <a:off x="685800" y="609600"/>
            <a:ext cx="7772400" cy="1143000"/>
          </a:xfrm>
          <a:prstGeom prst="rect">
            <a:avLst/>
          </a:prstGeom>
          <a:noFill/>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400" b="0" i="0" u="none" strike="noStrike" kern="0" cap="none" spc="0" normalizeH="0" baseline="0" noProof="0" smtClean="0">
                <a:ln>
                  <a:noFill/>
                </a:ln>
                <a:solidFill>
                  <a:srgbClr val="FF0000"/>
                </a:solidFill>
                <a:effectLst/>
                <a:uLnTx/>
                <a:uFillTx/>
                <a:latin typeface="+mj-lt"/>
                <a:ea typeface="+mj-ea"/>
                <a:cs typeface="+mj-cs"/>
              </a:rPr>
              <a:t>La Teoria del Secondario (ABC</a:t>
            </a:r>
            <a:r>
              <a:rPr kumimoji="0" lang="it-IT" sz="4400" b="0" i="0" u="none" strike="noStrike" kern="0" cap="none" spc="0" normalizeH="0" baseline="-25000" noProof="0" smtClean="0">
                <a:ln>
                  <a:noFill/>
                </a:ln>
                <a:solidFill>
                  <a:srgbClr val="FF0000"/>
                </a:solidFill>
                <a:effectLst/>
                <a:uLnTx/>
                <a:uFillTx/>
                <a:latin typeface="+mj-lt"/>
                <a:ea typeface="+mj-ea"/>
                <a:cs typeface="+mj-cs"/>
              </a:rPr>
              <a:t>2</a:t>
            </a:r>
            <a:r>
              <a:rPr kumimoji="0" lang="it-IT" sz="4400" b="0" i="0" u="none" strike="noStrike" kern="0" cap="none" spc="0" normalizeH="0" baseline="0" noProof="0" smtClean="0">
                <a:ln>
                  <a:noFill/>
                </a:ln>
                <a:solidFill>
                  <a:srgbClr val="FF0000"/>
                </a:solidFill>
                <a:effectLst/>
                <a:uLnTx/>
                <a:uFillTx/>
                <a:latin typeface="+mj-lt"/>
                <a:ea typeface="+mj-ea"/>
                <a:cs typeface="+mj-cs"/>
              </a:rPr>
              <a:t>)</a:t>
            </a:r>
            <a:endParaRPr kumimoji="0" lang="it-IT" sz="4400" b="0"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random/>
  </p:transition>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 name="CasellaDiTesto 12"/>
          <p:cNvSpPr txBox="1">
            <a:spLocks noChangeArrowheads="1"/>
          </p:cNvSpPr>
          <p:nvPr/>
        </p:nvSpPr>
        <p:spPr bwMode="auto">
          <a:xfrm>
            <a:off x="1643063" y="2819400"/>
            <a:ext cx="1000125" cy="1323975"/>
          </a:xfrm>
          <a:prstGeom prst="rect">
            <a:avLst/>
          </a:prstGeom>
          <a:noFill/>
          <a:ln w="9525">
            <a:noFill/>
            <a:miter lim="800000"/>
            <a:headEnd/>
            <a:tailEnd/>
          </a:ln>
        </p:spPr>
        <p:txBody>
          <a:bodyPr>
            <a:spAutoFit/>
          </a:bodyPr>
          <a:lstStyle/>
          <a:p>
            <a:r>
              <a:rPr lang="it-IT" sz="8000">
                <a:solidFill>
                  <a:srgbClr val="FF3300"/>
                </a:solidFill>
                <a:latin typeface="Tempus Sans ITC" pitchFamily="82" charset="0"/>
              </a:rPr>
              <a:t>A</a:t>
            </a:r>
          </a:p>
        </p:txBody>
      </p:sp>
      <p:sp>
        <p:nvSpPr>
          <p:cNvPr id="14" name="CasellaDiTesto 13"/>
          <p:cNvSpPr txBox="1">
            <a:spLocks noChangeArrowheads="1"/>
          </p:cNvSpPr>
          <p:nvPr/>
        </p:nvSpPr>
        <p:spPr bwMode="auto">
          <a:xfrm>
            <a:off x="6572250" y="2786063"/>
            <a:ext cx="1000125" cy="1323975"/>
          </a:xfrm>
          <a:prstGeom prst="rect">
            <a:avLst/>
          </a:prstGeom>
          <a:noFill/>
          <a:ln w="9525">
            <a:noFill/>
            <a:miter lim="800000"/>
            <a:headEnd/>
            <a:tailEnd/>
          </a:ln>
        </p:spPr>
        <p:txBody>
          <a:bodyPr>
            <a:spAutoFit/>
          </a:bodyPr>
          <a:lstStyle/>
          <a:p>
            <a:r>
              <a:rPr lang="it-IT" sz="8000">
                <a:solidFill>
                  <a:srgbClr val="FF3300"/>
                </a:solidFill>
                <a:latin typeface="Tempus Sans ITC" pitchFamily="82" charset="0"/>
              </a:rPr>
              <a:t>C</a:t>
            </a:r>
          </a:p>
        </p:txBody>
      </p:sp>
      <p:sp>
        <p:nvSpPr>
          <p:cNvPr id="16" name="CasellaDiTesto 15"/>
          <p:cNvSpPr txBox="1">
            <a:spLocks noChangeArrowheads="1"/>
          </p:cNvSpPr>
          <p:nvPr/>
        </p:nvSpPr>
        <p:spPr bwMode="auto">
          <a:xfrm>
            <a:off x="4214813" y="2786063"/>
            <a:ext cx="1000125" cy="1323975"/>
          </a:xfrm>
          <a:prstGeom prst="rect">
            <a:avLst/>
          </a:prstGeom>
          <a:noFill/>
          <a:ln w="9525">
            <a:noFill/>
            <a:miter lim="800000"/>
            <a:headEnd/>
            <a:tailEnd/>
          </a:ln>
        </p:spPr>
        <p:txBody>
          <a:bodyPr>
            <a:spAutoFit/>
          </a:bodyPr>
          <a:lstStyle/>
          <a:p>
            <a:r>
              <a:rPr lang="it-IT" sz="8000">
                <a:solidFill>
                  <a:srgbClr val="FF3300"/>
                </a:solidFill>
                <a:latin typeface="Tempus Sans ITC" pitchFamily="82" charset="0"/>
              </a:rPr>
              <a:t>B</a:t>
            </a:r>
          </a:p>
        </p:txBody>
      </p:sp>
      <p:sp>
        <p:nvSpPr>
          <p:cNvPr id="17" name="CasellaDiTesto 16"/>
          <p:cNvSpPr txBox="1">
            <a:spLocks noChangeArrowheads="1"/>
          </p:cNvSpPr>
          <p:nvPr/>
        </p:nvSpPr>
        <p:spPr bwMode="auto">
          <a:xfrm>
            <a:off x="1428750" y="4643438"/>
            <a:ext cx="1428750" cy="461962"/>
          </a:xfrm>
          <a:prstGeom prst="rect">
            <a:avLst/>
          </a:prstGeom>
          <a:noFill/>
          <a:ln w="9525">
            <a:noFill/>
            <a:miter lim="800000"/>
            <a:headEnd/>
            <a:tailEnd/>
          </a:ln>
        </p:spPr>
        <p:txBody>
          <a:bodyPr>
            <a:spAutoFit/>
          </a:bodyPr>
          <a:lstStyle/>
          <a:p>
            <a:r>
              <a:rPr lang="it-IT"/>
              <a:t>Sintomo</a:t>
            </a:r>
          </a:p>
        </p:txBody>
      </p:sp>
      <p:sp>
        <p:nvSpPr>
          <p:cNvPr id="18" name="CasellaDiTesto 17"/>
          <p:cNvSpPr txBox="1">
            <a:spLocks noChangeArrowheads="1"/>
          </p:cNvSpPr>
          <p:nvPr/>
        </p:nvSpPr>
        <p:spPr bwMode="auto">
          <a:xfrm>
            <a:off x="3857625" y="4643438"/>
            <a:ext cx="1928813" cy="830262"/>
          </a:xfrm>
          <a:prstGeom prst="rect">
            <a:avLst/>
          </a:prstGeom>
          <a:noFill/>
          <a:ln w="9525">
            <a:noFill/>
            <a:miter lim="800000"/>
            <a:headEnd/>
            <a:tailEnd/>
          </a:ln>
        </p:spPr>
        <p:txBody>
          <a:bodyPr>
            <a:spAutoFit/>
          </a:bodyPr>
          <a:lstStyle/>
          <a:p>
            <a:r>
              <a:rPr lang="it-IT"/>
              <a:t>Evento scatenante</a:t>
            </a:r>
          </a:p>
        </p:txBody>
      </p:sp>
      <p:sp>
        <p:nvSpPr>
          <p:cNvPr id="19" name="CasellaDiTesto 18"/>
          <p:cNvSpPr txBox="1">
            <a:spLocks noChangeArrowheads="1"/>
          </p:cNvSpPr>
          <p:nvPr/>
        </p:nvSpPr>
        <p:spPr bwMode="auto">
          <a:xfrm>
            <a:off x="6429375" y="4643438"/>
            <a:ext cx="2000250" cy="830262"/>
          </a:xfrm>
          <a:prstGeom prst="rect">
            <a:avLst/>
          </a:prstGeom>
          <a:noFill/>
          <a:ln w="9525">
            <a:noFill/>
            <a:miter lim="800000"/>
            <a:headEnd/>
            <a:tailEnd/>
          </a:ln>
        </p:spPr>
        <p:txBody>
          <a:bodyPr>
            <a:spAutoFit/>
          </a:bodyPr>
          <a:lstStyle/>
          <a:p>
            <a:r>
              <a:rPr lang="it-IT"/>
              <a:t>Elemento determinante</a:t>
            </a:r>
          </a:p>
        </p:txBody>
      </p:sp>
      <p:sp>
        <p:nvSpPr>
          <p:cNvPr id="20" name="Rectangle 2"/>
          <p:cNvSpPr txBox="1">
            <a:spLocks noChangeArrowheads="1"/>
          </p:cNvSpPr>
          <p:nvPr/>
        </p:nvSpPr>
        <p:spPr bwMode="auto">
          <a:xfrm>
            <a:off x="728663" y="285750"/>
            <a:ext cx="7772400" cy="1143000"/>
          </a:xfrm>
          <a:prstGeom prst="rect">
            <a:avLst/>
          </a:prstGeom>
          <a:noFill/>
          <a:ln w="9525">
            <a:noFill/>
            <a:miter lim="800000"/>
            <a:headEnd/>
            <a:tailEnd/>
          </a:ln>
        </p:spPr>
        <p:txBody>
          <a:bodyPr anchor="ctr"/>
          <a:lstStyle/>
          <a:p>
            <a:pPr algn="ctr">
              <a:defRPr/>
            </a:pPr>
            <a:r>
              <a:rPr lang="it-IT" sz="4400" kern="0" dirty="0">
                <a:solidFill>
                  <a:schemeClr val="tx2"/>
                </a:solidFill>
                <a:latin typeface="Tempus Sans ITC" pitchFamily="82" charset="0"/>
                <a:ea typeface="+mj-ea"/>
                <a:cs typeface="+mj-cs"/>
              </a:rPr>
              <a:t>Modello A-B-C</a:t>
            </a:r>
            <a:r>
              <a:rPr lang="it-IT" sz="4400" b="0" kern="0" dirty="0">
                <a:solidFill>
                  <a:schemeClr val="tx2"/>
                </a:solidFill>
                <a:latin typeface="Tempus Sans ITC" pitchFamily="82" charset="0"/>
                <a:ea typeface="+mj-ea"/>
                <a:cs typeface="+mj-cs"/>
              </a:rPr>
              <a:t/>
            </a:r>
            <a:br>
              <a:rPr lang="it-IT" sz="4400" b="0" kern="0" dirty="0">
                <a:solidFill>
                  <a:schemeClr val="tx2"/>
                </a:solidFill>
                <a:latin typeface="Tempus Sans ITC" pitchFamily="82" charset="0"/>
                <a:ea typeface="+mj-ea"/>
                <a:cs typeface="+mj-cs"/>
              </a:rPr>
            </a:br>
            <a:r>
              <a:rPr lang="it-IT" sz="3000" b="0" kern="0" dirty="0">
                <a:solidFill>
                  <a:schemeClr val="bg2">
                    <a:lumMod val="75000"/>
                  </a:schemeClr>
                </a:solidFill>
                <a:latin typeface="Tempus Sans ITC" pitchFamily="82" charset="0"/>
                <a:ea typeface="+mj-ea"/>
                <a:cs typeface="+mj-cs"/>
              </a:rPr>
              <a:t>Sequenza logica – ordine deduttivo</a:t>
            </a:r>
          </a:p>
        </p:txBody>
      </p:sp>
      <p:sp>
        <p:nvSpPr>
          <p:cNvPr id="21" name="Rettangolo 20"/>
          <p:cNvSpPr/>
          <p:nvPr/>
        </p:nvSpPr>
        <p:spPr>
          <a:xfrm>
            <a:off x="4559300" y="900113"/>
            <a:ext cx="3000375" cy="554037"/>
          </a:xfrm>
          <a:prstGeom prst="rect">
            <a:avLst/>
          </a:prstGeom>
        </p:spPr>
        <p:txBody>
          <a:bodyPr>
            <a:spAutoFit/>
          </a:bodyPr>
          <a:lstStyle/>
          <a:p>
            <a:pPr algn="ctr">
              <a:defRPr/>
            </a:pPr>
            <a:r>
              <a:rPr lang="it-IT" sz="3000" kern="0" dirty="0">
                <a:solidFill>
                  <a:srgbClr val="FFFF00"/>
                </a:solidFill>
                <a:latin typeface="Tempus Sans ITC" pitchFamily="82" charset="0"/>
              </a:rPr>
              <a:t>ordine deduttivo</a:t>
            </a:r>
          </a:p>
        </p:txBody>
      </p:sp>
      <p:sp>
        <p:nvSpPr>
          <p:cNvPr id="22" name="Rettangolo 21"/>
          <p:cNvSpPr/>
          <p:nvPr/>
        </p:nvSpPr>
        <p:spPr>
          <a:xfrm>
            <a:off x="1546225" y="903288"/>
            <a:ext cx="3000375" cy="554037"/>
          </a:xfrm>
          <a:prstGeom prst="rect">
            <a:avLst/>
          </a:prstGeom>
        </p:spPr>
        <p:txBody>
          <a:bodyPr>
            <a:spAutoFit/>
          </a:bodyPr>
          <a:lstStyle/>
          <a:p>
            <a:pPr algn="ctr">
              <a:defRPr/>
            </a:pPr>
            <a:r>
              <a:rPr lang="it-IT" sz="3000" kern="0" dirty="0">
                <a:solidFill>
                  <a:srgbClr val="FFFF00"/>
                </a:solidFill>
                <a:latin typeface="Tempus Sans ITC" pitchFamily="82" charset="0"/>
              </a:rPr>
              <a:t>Sequenza logica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13"/>
                                        </p:tgtEl>
                                        <p:attrNameLst>
                                          <p:attrName>style.visibility</p:attrName>
                                        </p:attrNameLst>
                                      </p:cBhvr>
                                      <p:to>
                                        <p:strVal val="visible"/>
                                      </p:to>
                                    </p:set>
                                    <p:anim by="(-#ppt_w*2)" calcmode="lin" valueType="num">
                                      <p:cBhvr rctx="PPT">
                                        <p:cTn id="7" dur="500" autoRev="1" fill="hold">
                                          <p:stCondLst>
                                            <p:cond delay="0"/>
                                          </p:stCondLst>
                                        </p:cTn>
                                        <p:tgtEl>
                                          <p:spTgt spid="13"/>
                                        </p:tgtEl>
                                        <p:attrNameLst>
                                          <p:attrName>ppt_w</p:attrName>
                                        </p:attrNameLst>
                                      </p:cBhvr>
                                    </p:anim>
                                    <p:anim by="(#ppt_w*0.50)" calcmode="lin" valueType="num">
                                      <p:cBhvr>
                                        <p:cTn id="8" dur="500" decel="50000" autoRev="1" fill="hold">
                                          <p:stCondLst>
                                            <p:cond delay="0"/>
                                          </p:stCondLst>
                                        </p:cTn>
                                        <p:tgtEl>
                                          <p:spTgt spid="13"/>
                                        </p:tgtEl>
                                        <p:attrNameLst>
                                          <p:attrName>ppt_x</p:attrName>
                                        </p:attrNameLst>
                                      </p:cBhvr>
                                    </p:anim>
                                    <p:anim from="(-#ppt_h/2)" to="(#ppt_y)" calcmode="lin" valueType="num">
                                      <p:cBhvr>
                                        <p:cTn id="9" dur="1000" fill="hold">
                                          <p:stCondLst>
                                            <p:cond delay="0"/>
                                          </p:stCondLst>
                                        </p:cTn>
                                        <p:tgtEl>
                                          <p:spTgt spid="13"/>
                                        </p:tgtEl>
                                        <p:attrNameLst>
                                          <p:attrName>ppt_y</p:attrName>
                                        </p:attrNameLst>
                                      </p:cBhvr>
                                    </p:anim>
                                    <p:animRot by="21600000">
                                      <p:cBhvr>
                                        <p:cTn id="10" dur="1000" fill="hold">
                                          <p:stCondLst>
                                            <p:cond delay="0"/>
                                          </p:stCondLst>
                                        </p:cTn>
                                        <p:tgtEl>
                                          <p:spTgt spid="13"/>
                                        </p:tgtEl>
                                        <p:attrNameLst>
                                          <p:attrName>r</p:attrName>
                                        </p:attrNameLst>
                                      </p:cBhvr>
                                    </p:animRot>
                                  </p:childTnLst>
                                </p:cTn>
                              </p:par>
                            </p:childTnLst>
                          </p:cTn>
                        </p:par>
                        <p:par>
                          <p:cTn id="11" fill="hold">
                            <p:stCondLst>
                              <p:cond delay="10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16"/>
                                        </p:tgtEl>
                                        <p:attrNameLst>
                                          <p:attrName>style.visibility</p:attrName>
                                        </p:attrNameLst>
                                      </p:cBhvr>
                                      <p:to>
                                        <p:strVal val="visible"/>
                                      </p:to>
                                    </p:set>
                                    <p:anim by="(-#ppt_w*2)" calcmode="lin" valueType="num">
                                      <p:cBhvr rctx="PPT">
                                        <p:cTn id="14" dur="500" autoRev="1" fill="hold">
                                          <p:stCondLst>
                                            <p:cond delay="0"/>
                                          </p:stCondLst>
                                        </p:cTn>
                                        <p:tgtEl>
                                          <p:spTgt spid="16"/>
                                        </p:tgtEl>
                                        <p:attrNameLst>
                                          <p:attrName>ppt_w</p:attrName>
                                        </p:attrNameLst>
                                      </p:cBhvr>
                                    </p:anim>
                                    <p:anim by="(#ppt_w*0.50)" calcmode="lin" valueType="num">
                                      <p:cBhvr>
                                        <p:cTn id="15" dur="500" decel="50000" autoRev="1" fill="hold">
                                          <p:stCondLst>
                                            <p:cond delay="0"/>
                                          </p:stCondLst>
                                        </p:cTn>
                                        <p:tgtEl>
                                          <p:spTgt spid="16"/>
                                        </p:tgtEl>
                                        <p:attrNameLst>
                                          <p:attrName>ppt_x</p:attrName>
                                        </p:attrNameLst>
                                      </p:cBhvr>
                                    </p:anim>
                                    <p:anim from="(-#ppt_h/2)" to="(#ppt_y)" calcmode="lin" valueType="num">
                                      <p:cBhvr>
                                        <p:cTn id="16" dur="1000" fill="hold">
                                          <p:stCondLst>
                                            <p:cond delay="0"/>
                                          </p:stCondLst>
                                        </p:cTn>
                                        <p:tgtEl>
                                          <p:spTgt spid="16"/>
                                        </p:tgtEl>
                                        <p:attrNameLst>
                                          <p:attrName>ppt_y</p:attrName>
                                        </p:attrNameLst>
                                      </p:cBhvr>
                                    </p:anim>
                                    <p:animRot by="21600000">
                                      <p:cBhvr>
                                        <p:cTn id="17" dur="1000" fill="hold">
                                          <p:stCondLst>
                                            <p:cond delay="0"/>
                                          </p:stCondLst>
                                        </p:cTn>
                                        <p:tgtEl>
                                          <p:spTgt spid="16"/>
                                        </p:tgtEl>
                                        <p:attrNameLst>
                                          <p:attrName>r</p:attrName>
                                        </p:attrNameLst>
                                      </p:cBhvr>
                                    </p:animRot>
                                  </p:childTnLst>
                                </p:cTn>
                              </p:par>
                            </p:childTnLst>
                          </p:cTn>
                        </p:par>
                        <p:par>
                          <p:cTn id="18" fill="hold">
                            <p:stCondLst>
                              <p:cond delay="200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4"/>
                                        </p:tgtEl>
                                        <p:attrNameLst>
                                          <p:attrName>style.visibility</p:attrName>
                                        </p:attrNameLst>
                                      </p:cBhvr>
                                      <p:to>
                                        <p:strVal val="visible"/>
                                      </p:to>
                                    </p:set>
                                    <p:anim by="(-#ppt_w*2)" calcmode="lin" valueType="num">
                                      <p:cBhvr rctx="PPT">
                                        <p:cTn id="21" dur="500" autoRev="1" fill="hold">
                                          <p:stCondLst>
                                            <p:cond delay="0"/>
                                          </p:stCondLst>
                                        </p:cTn>
                                        <p:tgtEl>
                                          <p:spTgt spid="14"/>
                                        </p:tgtEl>
                                        <p:attrNameLst>
                                          <p:attrName>ppt_w</p:attrName>
                                        </p:attrNameLst>
                                      </p:cBhvr>
                                    </p:anim>
                                    <p:anim by="(#ppt_w*0.50)" calcmode="lin" valueType="num">
                                      <p:cBhvr>
                                        <p:cTn id="22" dur="500" decel="50000" autoRev="1" fill="hold">
                                          <p:stCondLst>
                                            <p:cond delay="0"/>
                                          </p:stCondLst>
                                        </p:cTn>
                                        <p:tgtEl>
                                          <p:spTgt spid="14"/>
                                        </p:tgtEl>
                                        <p:attrNameLst>
                                          <p:attrName>ppt_x</p:attrName>
                                        </p:attrNameLst>
                                      </p:cBhvr>
                                    </p:anim>
                                    <p:anim from="(-#ppt_h/2)" to="(#ppt_y)" calcmode="lin" valueType="num">
                                      <p:cBhvr>
                                        <p:cTn id="23" dur="1000" fill="hold">
                                          <p:stCondLst>
                                            <p:cond delay="0"/>
                                          </p:stCondLst>
                                        </p:cTn>
                                        <p:tgtEl>
                                          <p:spTgt spid="14"/>
                                        </p:tgtEl>
                                        <p:attrNameLst>
                                          <p:attrName>ppt_y</p:attrName>
                                        </p:attrNameLst>
                                      </p:cBhvr>
                                    </p:anim>
                                    <p:animRot by="21600000">
                                      <p:cBhvr>
                                        <p:cTn id="24" dur="1000" fill="hold">
                                          <p:stCondLst>
                                            <p:cond delay="0"/>
                                          </p:stCondLst>
                                        </p:cTn>
                                        <p:tgtEl>
                                          <p:spTgt spid="14"/>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63" presetClass="path" presetSubtype="0" accel="50000" decel="50000" fill="hold" grpId="1" nodeType="clickEffect">
                                  <p:stCondLst>
                                    <p:cond delay="0"/>
                                  </p:stCondLst>
                                  <p:iterate type="lt">
                                    <p:tmPct val="0"/>
                                  </p:iterate>
                                  <p:childTnLst>
                                    <p:animMotion origin="layout" path="M 0 0  L 0.25 0  E" pathEditMode="relative" ptsTypes="">
                                      <p:cBhvr>
                                        <p:cTn id="34" dur="2000" fill="hold"/>
                                        <p:tgtEl>
                                          <p:spTgt spid="13"/>
                                        </p:tgtEl>
                                        <p:attrNameLst>
                                          <p:attrName>ppt_x</p:attrName>
                                          <p:attrName>ppt_y</p:attrName>
                                        </p:attrNameLst>
                                      </p:cBhvr>
                                    </p:animMotion>
                                  </p:childTnLst>
                                </p:cTn>
                              </p:par>
                            </p:childTnLst>
                          </p:cTn>
                        </p:par>
                        <p:par>
                          <p:cTn id="35" fill="hold">
                            <p:stCondLst>
                              <p:cond delay="2000"/>
                            </p:stCondLst>
                            <p:childTnLst>
                              <p:par>
                                <p:cTn id="36" presetID="63" presetClass="path" presetSubtype="0" accel="50000" decel="50000" fill="hold" grpId="1" nodeType="afterEffect">
                                  <p:stCondLst>
                                    <p:cond delay="0"/>
                                  </p:stCondLst>
                                  <p:iterate type="lt">
                                    <p:tmPct val="0"/>
                                  </p:iterate>
                                  <p:childTnLst>
                                    <p:animMotion origin="layout" path="M 0 0  L 0.25 0  E" pathEditMode="relative" ptsTypes="">
                                      <p:cBhvr>
                                        <p:cTn id="37" dur="1000" fill="hold"/>
                                        <p:tgtEl>
                                          <p:spTgt spid="16"/>
                                        </p:tgtEl>
                                        <p:attrNameLst>
                                          <p:attrName>ppt_x</p:attrName>
                                          <p:attrName>ppt_y</p:attrName>
                                        </p:attrNameLst>
                                      </p:cBhvr>
                                    </p:animMotion>
                                  </p:childTnLst>
                                </p:cTn>
                              </p:par>
                            </p:childTnLst>
                          </p:cTn>
                        </p:par>
                        <p:par>
                          <p:cTn id="38" fill="hold">
                            <p:stCondLst>
                              <p:cond delay="3000"/>
                            </p:stCondLst>
                            <p:childTnLst>
                              <p:par>
                                <p:cTn id="39" presetID="0" presetClass="path" presetSubtype="0" accel="50000" decel="50000" fill="hold" grpId="1" nodeType="afterEffect">
                                  <p:stCondLst>
                                    <p:cond delay="0"/>
                                  </p:stCondLst>
                                  <p:iterate type="lt">
                                    <p:tmPct val="0"/>
                                  </p:iterate>
                                  <p:childTnLst>
                                    <p:animMotion origin="layout" path="M -0.00782 3.33333E-6 C -0.01928 -0.09422 -0.02952 -0.18727 -0.07049 -0.21042 C -0.11146 -0.23334 -0.23334 -0.17824 -0.25487 -0.14422 C -0.27605 -0.11135 -0.2033 0.00347 -0.19844 -0.0088 C -0.19393 -0.0213 -0.16702 -0.21945 -0.225 -0.22061 C -0.28316 -0.22246 -0.4908 -0.05093 -0.54445 -0.01551 " pathEditMode="relative" rAng="436600" ptsTypes="aaaaaA">
                                      <p:cBhvr>
                                        <p:cTn id="40" dur="1000" fill="hold"/>
                                        <p:tgtEl>
                                          <p:spTgt spid="14"/>
                                        </p:tgtEl>
                                        <p:attrNameLst>
                                          <p:attrName>ppt_x</p:attrName>
                                          <p:attrName>ppt_y</p:attrName>
                                        </p:attrNameLst>
                                      </p:cBhvr>
                                      <p:rCtr x="-258" y="-114"/>
                                    </p:animMotion>
                                  </p:childTnLst>
                                </p:cTn>
                              </p:par>
                            </p:childTnLst>
                          </p:cTn>
                        </p:par>
                      </p:childTnLst>
                    </p:cTn>
                  </p:par>
                  <p:par>
                    <p:cTn id="41" fill="hold">
                      <p:stCondLst>
                        <p:cond delay="indefinite"/>
                      </p:stCondLst>
                      <p:childTnLst>
                        <p:par>
                          <p:cTn id="42" fill="hold">
                            <p:stCondLst>
                              <p:cond delay="0"/>
                            </p:stCondLst>
                            <p:childTnLst>
                              <p:par>
                                <p:cTn id="43" presetID="23" presetClass="entr" presetSubtype="16"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p:cTn id="45" dur="500" fill="hold"/>
                                        <p:tgtEl>
                                          <p:spTgt spid="21"/>
                                        </p:tgtEl>
                                        <p:attrNameLst>
                                          <p:attrName>ppt_w</p:attrName>
                                        </p:attrNameLst>
                                      </p:cBhvr>
                                      <p:tavLst>
                                        <p:tav tm="0">
                                          <p:val>
                                            <p:fltVal val="0"/>
                                          </p:val>
                                        </p:tav>
                                        <p:tav tm="100000">
                                          <p:val>
                                            <p:strVal val="#ppt_w"/>
                                          </p:val>
                                        </p:tav>
                                      </p:tavLst>
                                    </p:anim>
                                    <p:anim calcmode="lin" valueType="num">
                                      <p:cBhvr>
                                        <p:cTn id="46" dur="500" fill="hold"/>
                                        <p:tgtEl>
                                          <p:spTgt spid="21"/>
                                        </p:tgtEl>
                                        <p:attrNameLst>
                                          <p:attrName>ppt_h</p:attrName>
                                        </p:attrNameLst>
                                      </p:cBhvr>
                                      <p:tavLst>
                                        <p:tav tm="0">
                                          <p:val>
                                            <p:fltVal val="0"/>
                                          </p:val>
                                        </p:tav>
                                        <p:tav tm="100000">
                                          <p:val>
                                            <p:strVal val="#ppt_h"/>
                                          </p:val>
                                        </p:tav>
                                      </p:tavLst>
                                    </p:anim>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6" grpId="0"/>
      <p:bldP spid="16" grpId="1"/>
      <p:bldP spid="17" grpId="0"/>
      <p:bldP spid="18" grpId="0"/>
      <p:bldP spid="19" grpId="0"/>
      <p:bldP spid="21" grpId="0"/>
      <p:bldP spid="2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483" name="Group 3"/>
          <p:cNvGraphicFramePr>
            <a:graphicFrameLocks noGrp="1"/>
          </p:cNvGraphicFramePr>
          <p:nvPr>
            <p:ph type="tbl" idx="1"/>
          </p:nvPr>
        </p:nvGraphicFramePr>
        <p:xfrm>
          <a:off x="0" y="1905000"/>
          <a:ext cx="9144000" cy="3438525"/>
        </p:xfrm>
        <a:graphic>
          <a:graphicData uri="http://schemas.openxmlformats.org/drawingml/2006/table">
            <a:tbl>
              <a:tblPr/>
              <a:tblGrid>
                <a:gridCol w="3048000"/>
                <a:gridCol w="3048000"/>
                <a:gridCol w="30480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Stimolo</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Interpretazione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Conseguenze</a:t>
                      </a:r>
                    </a:p>
                  </a:txBody>
                  <a:tcPr horzOverflow="overflow">
                    <a:lnL>
                      <a:noFill/>
                    </a:lnL>
                    <a:lnR cap="flat">
                      <a:noFill/>
                    </a:lnR>
                    <a:lnT cap="flat">
                      <a:noFill/>
                    </a:lnT>
                    <a:lnB>
                      <a:noFill/>
                    </a:lnB>
                    <a:lnTlToBr>
                      <a:noFill/>
                    </a:lnTlToBr>
                    <a:lnBlToTr>
                      <a:noFill/>
                    </a:lnBlToTr>
                    <a:noFill/>
                  </a:tcPr>
                </a:tc>
              </a:tr>
              <a:tr h="275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dirty="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0500" name="Text Box 20"/>
          <p:cNvSpPr txBox="1">
            <a:spLocks noChangeArrowheads="1"/>
          </p:cNvSpPr>
          <p:nvPr/>
        </p:nvSpPr>
        <p:spPr bwMode="auto">
          <a:xfrm>
            <a:off x="3348038" y="3059113"/>
            <a:ext cx="2303462" cy="946150"/>
          </a:xfrm>
          <a:prstGeom prst="rect">
            <a:avLst/>
          </a:prstGeom>
          <a:noFill/>
          <a:ln w="9525">
            <a:noFill/>
            <a:miter lim="800000"/>
            <a:headEnd/>
            <a:tailEnd/>
          </a:ln>
        </p:spPr>
        <p:txBody>
          <a:bodyPr>
            <a:spAutoFit/>
          </a:bodyPr>
          <a:lstStyle/>
          <a:p>
            <a:pPr eaLnBrk="0" hangingPunct="0"/>
            <a:r>
              <a:rPr lang="fr-CH" sz="2800" b="0" i="1"/>
              <a:t>E’ un teschio nella notte </a:t>
            </a:r>
            <a:endParaRPr lang="fr-FR" sz="2800" b="0" i="1"/>
          </a:p>
        </p:txBody>
      </p:sp>
      <p:sp>
        <p:nvSpPr>
          <p:cNvPr id="20501" name="Text Box 21"/>
          <p:cNvSpPr txBox="1">
            <a:spLocks noChangeArrowheads="1"/>
          </p:cNvSpPr>
          <p:nvPr/>
        </p:nvSpPr>
        <p:spPr bwMode="auto">
          <a:xfrm>
            <a:off x="7086600" y="3125788"/>
            <a:ext cx="1295400" cy="579437"/>
          </a:xfrm>
          <a:prstGeom prst="rect">
            <a:avLst/>
          </a:prstGeom>
          <a:noFill/>
          <a:ln w="9525">
            <a:noFill/>
            <a:miter lim="800000"/>
            <a:headEnd/>
            <a:tailEnd/>
          </a:ln>
        </p:spPr>
        <p:txBody>
          <a:bodyPr>
            <a:spAutoFit/>
          </a:bodyPr>
          <a:lstStyle/>
          <a:p>
            <a:pPr>
              <a:spcBef>
                <a:spcPct val="20000"/>
              </a:spcBef>
              <a:defRPr/>
            </a:pPr>
            <a:r>
              <a:rPr lang="fr-CH" sz="3200" b="0" cap="small" dirty="0" err="1"/>
              <a:t>Paura</a:t>
            </a:r>
            <a:endParaRPr lang="fr-FR" sz="2800" b="0" cap="small" dirty="0"/>
          </a:p>
        </p:txBody>
      </p:sp>
      <p:pic>
        <p:nvPicPr>
          <p:cNvPr id="9228" name="Picture 22" descr="vanity"/>
          <p:cNvPicPr preferRelativeResize="0">
            <a:picLocks noChangeAspect="1" noChangeArrowheads="1"/>
          </p:cNvPicPr>
          <p:nvPr>
            <p:custDataLst>
              <p:tags r:id="rId1"/>
            </p:custDataLst>
          </p:nvPr>
        </p:nvPicPr>
        <p:blipFill>
          <a:blip r:embed="rId3"/>
          <a:srcRect/>
          <a:stretch>
            <a:fillRect/>
          </a:stretch>
        </p:blipFill>
        <p:spPr bwMode="auto">
          <a:xfrm>
            <a:off x="928688" y="3200400"/>
            <a:ext cx="857250" cy="657225"/>
          </a:xfrm>
          <a:prstGeom prst="rect">
            <a:avLst/>
          </a:prstGeom>
          <a:noFill/>
          <a:ln w="9525">
            <a:noFill/>
            <a:miter lim="800000"/>
            <a:headEnd/>
            <a:tailEnd/>
          </a:ln>
        </p:spPr>
      </p:pic>
      <p:sp>
        <p:nvSpPr>
          <p:cNvPr id="20492" name="Rectangle 2"/>
          <p:cNvSpPr>
            <a:spLocks noGrp="1" noChangeArrowheads="1"/>
          </p:cNvSpPr>
          <p:nvPr>
            <p:ph type="title"/>
          </p:nvPr>
        </p:nvSpPr>
        <p:spPr/>
        <p:txBody>
          <a:bodyPr/>
          <a:lstStyle/>
          <a:p>
            <a:pPr eaLnBrk="1" hangingPunct="1"/>
            <a:r>
              <a:rPr lang="it-IT" b="1" smtClean="0">
                <a:latin typeface="Tempus Sans ITC" pitchFamily="82" charset="0"/>
              </a:rPr>
              <a:t>Interpretazione dei fatti</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28"/>
                                        </p:tgtEl>
                                        <p:attrNameLst>
                                          <p:attrName>style.visibility</p:attrName>
                                        </p:attrNameLst>
                                      </p:cBhvr>
                                      <p:to>
                                        <p:strVal val="visible"/>
                                      </p:to>
                                    </p:set>
                                    <p:anim calcmode="lin" valueType="num">
                                      <p:cBhvr>
                                        <p:cTn id="7" dur="500" fill="hold"/>
                                        <p:tgtEl>
                                          <p:spTgt spid="9228"/>
                                        </p:tgtEl>
                                        <p:attrNameLst>
                                          <p:attrName>ppt_w</p:attrName>
                                        </p:attrNameLst>
                                      </p:cBhvr>
                                      <p:tavLst>
                                        <p:tav tm="0">
                                          <p:val>
                                            <p:fltVal val="0"/>
                                          </p:val>
                                        </p:tav>
                                        <p:tav tm="100000">
                                          <p:val>
                                            <p:strVal val="#ppt_w"/>
                                          </p:val>
                                        </p:tav>
                                      </p:tavLst>
                                    </p:anim>
                                    <p:anim calcmode="lin" valueType="num">
                                      <p:cBhvr>
                                        <p:cTn id="8" dur="500" fill="hold"/>
                                        <p:tgtEl>
                                          <p:spTgt spid="922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050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05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0" grpId="0" autoUpdateAnimBg="0"/>
      <p:bldP spid="2050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it-IT" b="1" smtClean="0">
                <a:latin typeface="Tempus Sans ITC" pitchFamily="82" charset="0"/>
              </a:rPr>
              <a:t>Interpretazione dei fatti</a:t>
            </a:r>
          </a:p>
        </p:txBody>
      </p:sp>
      <p:graphicFrame>
        <p:nvGraphicFramePr>
          <p:cNvPr id="21507" name="Group 3"/>
          <p:cNvGraphicFramePr>
            <a:graphicFrameLocks noGrp="1"/>
          </p:cNvGraphicFramePr>
          <p:nvPr>
            <p:ph type="tbl" idx="1"/>
          </p:nvPr>
        </p:nvGraphicFramePr>
        <p:xfrm>
          <a:off x="0" y="1905000"/>
          <a:ext cx="9144000" cy="3438525"/>
        </p:xfrm>
        <a:graphic>
          <a:graphicData uri="http://schemas.openxmlformats.org/drawingml/2006/table">
            <a:tbl>
              <a:tblPr/>
              <a:tblGrid>
                <a:gridCol w="3048000"/>
                <a:gridCol w="3048000"/>
                <a:gridCol w="3048000"/>
              </a:tblGrid>
              <a:tr h="685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Stimolo</a:t>
                      </a: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Interpretazione</a:t>
                      </a: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3000" b="0" i="0" u="none" strike="noStrike" cap="small" normalizeH="0" baseline="0" dirty="0" smtClean="0">
                          <a:ln>
                            <a:noFill/>
                          </a:ln>
                          <a:solidFill>
                            <a:srgbClr val="FF3300"/>
                          </a:solidFill>
                          <a:effectLst/>
                          <a:latin typeface="Times New Roman" pitchFamily="18" charset="0"/>
                        </a:rPr>
                        <a:t>Conseguenze</a:t>
                      </a:r>
                    </a:p>
                  </a:txBody>
                  <a:tcPr horzOverflow="overflow">
                    <a:lnL>
                      <a:noFill/>
                    </a:lnL>
                    <a:lnR cap="flat">
                      <a:noFill/>
                    </a:lnR>
                    <a:lnT cap="flat">
                      <a:noFill/>
                    </a:lnT>
                    <a:lnB>
                      <a:noFill/>
                    </a:lnB>
                    <a:lnTlToBr>
                      <a:noFill/>
                    </a:lnTlToBr>
                    <a:lnBlToTr>
                      <a:noFill/>
                    </a:lnBlToTr>
                    <a:noFill/>
                  </a:tcPr>
                </a:tc>
              </a:tr>
              <a:tr h="2752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Times New Roman" pitchFamily="18"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fr-FR" sz="2800" b="0" i="0" u="none" strike="noStrike" cap="none" normalizeH="0" baseline="0" smtClean="0">
                        <a:ln>
                          <a:noFill/>
                        </a:ln>
                        <a:solidFill>
                          <a:schemeClr val="tx1"/>
                        </a:solidFill>
                        <a:effectLst/>
                        <a:latin typeface="Times New Roman" pitchFamily="18"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21524" name="Text Box 20"/>
          <p:cNvSpPr txBox="1">
            <a:spLocks noChangeArrowheads="1"/>
          </p:cNvSpPr>
          <p:nvPr/>
        </p:nvSpPr>
        <p:spPr bwMode="auto">
          <a:xfrm>
            <a:off x="3492500" y="2819400"/>
            <a:ext cx="2303463" cy="1373188"/>
          </a:xfrm>
          <a:prstGeom prst="rect">
            <a:avLst/>
          </a:prstGeom>
          <a:noFill/>
          <a:ln w="9525">
            <a:noFill/>
            <a:miter lim="800000"/>
            <a:headEnd/>
            <a:tailEnd/>
          </a:ln>
        </p:spPr>
        <p:txBody>
          <a:bodyPr>
            <a:spAutoFit/>
          </a:bodyPr>
          <a:lstStyle/>
          <a:p>
            <a:pPr eaLnBrk="0" hangingPunct="0"/>
            <a:r>
              <a:rPr lang="it-IT" sz="2800" b="0" i="1"/>
              <a:t>E’una donna davanti al suo specchio</a:t>
            </a:r>
          </a:p>
        </p:txBody>
      </p:sp>
      <p:sp>
        <p:nvSpPr>
          <p:cNvPr id="21525" name="Text Box 21"/>
          <p:cNvSpPr txBox="1">
            <a:spLocks noChangeArrowheads="1"/>
          </p:cNvSpPr>
          <p:nvPr/>
        </p:nvSpPr>
        <p:spPr bwMode="auto">
          <a:xfrm>
            <a:off x="6629400" y="2819400"/>
            <a:ext cx="2133600" cy="966788"/>
          </a:xfrm>
          <a:prstGeom prst="rect">
            <a:avLst/>
          </a:prstGeom>
          <a:noFill/>
          <a:ln w="9525">
            <a:noFill/>
            <a:miter lim="800000"/>
            <a:headEnd/>
            <a:tailEnd/>
          </a:ln>
        </p:spPr>
        <p:txBody>
          <a:bodyPr>
            <a:spAutoFit/>
          </a:bodyPr>
          <a:lstStyle/>
          <a:p>
            <a:pPr>
              <a:spcBef>
                <a:spcPct val="20000"/>
              </a:spcBef>
              <a:defRPr/>
            </a:pPr>
            <a:r>
              <a:rPr lang="it-IT" sz="2800" b="0" cap="small" dirty="0"/>
              <a:t>Calma</a:t>
            </a:r>
          </a:p>
          <a:p>
            <a:pPr>
              <a:spcBef>
                <a:spcPct val="20000"/>
              </a:spcBef>
              <a:defRPr/>
            </a:pPr>
            <a:endParaRPr lang="fr-FR" b="0" dirty="0"/>
          </a:p>
        </p:txBody>
      </p:sp>
      <p:pic>
        <p:nvPicPr>
          <p:cNvPr id="21526" name="Picture 22" descr="vanity"/>
          <p:cNvPicPr preferRelativeResize="0">
            <a:picLocks noChangeAspect="1" noChangeArrowheads="1"/>
          </p:cNvPicPr>
          <p:nvPr>
            <p:custDataLst>
              <p:tags r:id="rId1"/>
            </p:custDataLst>
          </p:nvPr>
        </p:nvPicPr>
        <p:blipFill>
          <a:blip r:embed="rId3"/>
          <a:srcRect/>
          <a:stretch>
            <a:fillRect/>
          </a:stretch>
        </p:blipFill>
        <p:spPr bwMode="auto">
          <a:xfrm>
            <a:off x="0" y="2590800"/>
            <a:ext cx="3214688" cy="3409950"/>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1526"/>
                                        </p:tgtEl>
                                        <p:attrNameLst>
                                          <p:attrName>style.visibility</p:attrName>
                                        </p:attrNameLst>
                                      </p:cBhvr>
                                      <p:to>
                                        <p:strVal val="visible"/>
                                      </p:to>
                                    </p:set>
                                    <p:anim calcmode="lin" valueType="num">
                                      <p:cBhvr>
                                        <p:cTn id="7" dur="500" fill="hold"/>
                                        <p:tgtEl>
                                          <p:spTgt spid="21526"/>
                                        </p:tgtEl>
                                        <p:attrNameLst>
                                          <p:attrName>ppt_w</p:attrName>
                                        </p:attrNameLst>
                                      </p:cBhvr>
                                      <p:tavLst>
                                        <p:tav tm="0">
                                          <p:val>
                                            <p:fltVal val="0"/>
                                          </p:val>
                                        </p:tav>
                                        <p:tav tm="100000">
                                          <p:val>
                                            <p:strVal val="#ppt_w"/>
                                          </p:val>
                                        </p:tav>
                                      </p:tavLst>
                                    </p:anim>
                                    <p:anim calcmode="lin" valueType="num">
                                      <p:cBhvr>
                                        <p:cTn id="8" dur="500" fill="hold"/>
                                        <p:tgtEl>
                                          <p:spTgt spid="21526"/>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215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21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 grpId="0" autoUpdateAnimBg="0"/>
      <p:bldP spid="21525"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it-IT" b="1" smtClean="0">
                <a:latin typeface="Tempus Sans ITC" pitchFamily="82" charset="0"/>
              </a:rPr>
              <a:t>Modello A-B-C</a:t>
            </a:r>
            <a:r>
              <a:rPr lang="it-IT" smtClean="0">
                <a:latin typeface="Tempus Sans ITC" pitchFamily="82" charset="0"/>
              </a:rPr>
              <a:t/>
            </a:r>
            <a:br>
              <a:rPr lang="it-IT" smtClean="0">
                <a:latin typeface="Tempus Sans ITC" pitchFamily="82" charset="0"/>
              </a:rPr>
            </a:br>
            <a:r>
              <a:rPr lang="it-IT" sz="2000" smtClean="0">
                <a:solidFill>
                  <a:srgbClr val="FF0000"/>
                </a:solidFill>
                <a:latin typeface="Tempus Sans ITC" pitchFamily="82" charset="0"/>
              </a:rPr>
              <a:t>Albert</a:t>
            </a:r>
            <a:r>
              <a:rPr lang="it-IT" sz="2000" smtClean="0">
                <a:latin typeface="Tempus Sans ITC" pitchFamily="82" charset="0"/>
              </a:rPr>
              <a:t> </a:t>
            </a:r>
            <a:r>
              <a:rPr lang="it-IT" sz="2000" smtClean="0">
                <a:solidFill>
                  <a:srgbClr val="FF0000"/>
                </a:solidFill>
                <a:latin typeface="Tempus Sans ITC" pitchFamily="82" charset="0"/>
              </a:rPr>
              <a:t>Ellis, 1964</a:t>
            </a:r>
          </a:p>
        </p:txBody>
      </p:sp>
      <p:sp>
        <p:nvSpPr>
          <p:cNvPr id="19461" name="Text Box 5"/>
          <p:cNvSpPr txBox="1">
            <a:spLocks noChangeArrowheads="1"/>
          </p:cNvSpPr>
          <p:nvPr/>
        </p:nvSpPr>
        <p:spPr bwMode="auto">
          <a:xfrm>
            <a:off x="928688" y="1857375"/>
            <a:ext cx="7429500" cy="714375"/>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E’ la tecnica di analisi cognitiva di Ellis (</a:t>
            </a:r>
            <a:r>
              <a:rPr lang="it-IT" sz="1800" b="0" i="1"/>
              <a:t>Rational Emotive Therapy</a:t>
            </a:r>
            <a:r>
              <a:rPr lang="it-IT" sz="1800" b="0"/>
              <a:t>, RET) sviluppata in seguito da numerosi autori tra cui Aaron Beck.</a:t>
            </a:r>
          </a:p>
        </p:txBody>
      </p:sp>
      <p:sp>
        <p:nvSpPr>
          <p:cNvPr id="6" name="Text Box 5"/>
          <p:cNvSpPr txBox="1">
            <a:spLocks noChangeArrowheads="1"/>
          </p:cNvSpPr>
          <p:nvPr/>
        </p:nvSpPr>
        <p:spPr bwMode="auto">
          <a:xfrm>
            <a:off x="928688" y="2786063"/>
            <a:ext cx="7429500" cy="714375"/>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E’ il minimo comun denominatore dei diversi trattamenti ad orientamento cognitivo.</a:t>
            </a:r>
          </a:p>
        </p:txBody>
      </p:sp>
      <p:sp>
        <p:nvSpPr>
          <p:cNvPr id="7" name="Text Box 5"/>
          <p:cNvSpPr txBox="1">
            <a:spLocks noChangeArrowheads="1"/>
          </p:cNvSpPr>
          <p:nvPr/>
        </p:nvSpPr>
        <p:spPr bwMode="auto">
          <a:xfrm>
            <a:off x="928688" y="3714750"/>
            <a:ext cx="7429500" cy="714375"/>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E’ uno schema teorico atto a concettualizzare le dinamiche psicologiche sottese alle reazioni psicologiche o comportamentali di un individuo.</a:t>
            </a:r>
          </a:p>
        </p:txBody>
      </p:sp>
      <p:sp>
        <p:nvSpPr>
          <p:cNvPr id="8" name="Text Box 5"/>
          <p:cNvSpPr txBox="1">
            <a:spLocks noChangeArrowheads="1"/>
          </p:cNvSpPr>
          <p:nvPr/>
        </p:nvSpPr>
        <p:spPr bwMode="auto">
          <a:xfrm>
            <a:off x="928688" y="4643438"/>
            <a:ext cx="7429500" cy="714375"/>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E’ una procedura diagnostica: è un modo semplice di investigare le basi cognitive di un comportamento disfunzionale e delle emozioni.</a:t>
            </a:r>
            <a:r>
              <a:rPr lang="it-IT" sz="1800"/>
              <a:t/>
            </a:r>
            <a:br>
              <a:rPr lang="it-IT" sz="1800"/>
            </a:br>
            <a:endParaRPr lang="it-IT" sz="1800" b="0"/>
          </a:p>
        </p:txBody>
      </p:sp>
      <p:sp>
        <p:nvSpPr>
          <p:cNvPr id="10" name="Text Box 5"/>
          <p:cNvSpPr txBox="1">
            <a:spLocks noChangeArrowheads="1"/>
          </p:cNvSpPr>
          <p:nvPr/>
        </p:nvSpPr>
        <p:spPr bwMode="auto">
          <a:xfrm>
            <a:off x="928688" y="5572125"/>
            <a:ext cx="7429500" cy="500063"/>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E’ un modello operativo che permette di trovare delle alternative positive.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dissolv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6" grpId="0" animBg="1" autoUpdateAnimBg="0"/>
      <p:bldP spid="7" grpId="0" animBg="1" autoUpdateAnimBg="0"/>
      <p:bldP spid="8" grpId="0" animBg="1" autoUpdateAnimBg="0"/>
      <p:bldP spid="10"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714348" y="357166"/>
            <a:ext cx="7772400" cy="1143000"/>
          </a:xfrm>
        </p:spPr>
        <p:txBody>
          <a:bodyPr/>
          <a:lstStyle/>
          <a:p>
            <a:r>
              <a:rPr lang="it-IT" dirty="0">
                <a:solidFill>
                  <a:srgbClr val="FF0000"/>
                </a:solidFill>
              </a:rPr>
              <a:t>Il Modello A – B - C</a:t>
            </a:r>
          </a:p>
        </p:txBody>
      </p:sp>
      <p:sp>
        <p:nvSpPr>
          <p:cNvPr id="12291" name="Rectangle 3"/>
          <p:cNvSpPr>
            <a:spLocks noGrp="1" noChangeArrowheads="1"/>
          </p:cNvSpPr>
          <p:nvPr>
            <p:ph type="body" idx="1"/>
          </p:nvPr>
        </p:nvSpPr>
        <p:spPr>
          <a:xfrm>
            <a:off x="457200" y="1600200"/>
            <a:ext cx="8229600" cy="1541463"/>
          </a:xfrm>
        </p:spPr>
        <p:txBody>
          <a:bodyPr/>
          <a:lstStyle/>
          <a:p>
            <a:pPr algn="just">
              <a:lnSpc>
                <a:spcPct val="90000"/>
              </a:lnSpc>
            </a:pPr>
            <a:r>
              <a:rPr lang="it-IT"/>
              <a:t>Le componenti dell’Episodio Emozionale possono essere raggruppate per costituire gli elementi del Modello A – B – C.</a:t>
            </a:r>
          </a:p>
        </p:txBody>
      </p:sp>
      <p:sp>
        <p:nvSpPr>
          <p:cNvPr id="12292" name="Text Box 4"/>
          <p:cNvSpPr txBox="1">
            <a:spLocks noChangeArrowheads="1"/>
          </p:cNvSpPr>
          <p:nvPr/>
        </p:nvSpPr>
        <p:spPr bwMode="auto">
          <a:xfrm>
            <a:off x="879475" y="3160713"/>
            <a:ext cx="7508875" cy="2563812"/>
          </a:xfrm>
          <a:prstGeom prst="rect">
            <a:avLst/>
          </a:prstGeom>
          <a:noFill/>
          <a:ln w="9525">
            <a:noFill/>
            <a:miter lim="800000"/>
            <a:headEnd/>
            <a:tailEnd/>
          </a:ln>
          <a:effectLst/>
        </p:spPr>
        <p:txBody>
          <a:bodyPr>
            <a:spAutoFit/>
          </a:bodyPr>
          <a:lstStyle/>
          <a:p>
            <a:r>
              <a:rPr lang="it-IT"/>
              <a:t>Stimolo					</a:t>
            </a:r>
            <a:r>
              <a:rPr lang="it-IT" b="1">
                <a:solidFill>
                  <a:srgbClr val="FF3300"/>
                </a:solidFill>
              </a:rPr>
              <a:t>A</a:t>
            </a:r>
          </a:p>
          <a:p>
            <a:endParaRPr lang="it-IT"/>
          </a:p>
          <a:p>
            <a:r>
              <a:rPr lang="it-IT"/>
              <a:t>Input e selezione				</a:t>
            </a:r>
          </a:p>
          <a:p>
            <a:r>
              <a:rPr lang="it-IT"/>
              <a:t>Definizione e Descrizione			</a:t>
            </a:r>
            <a:r>
              <a:rPr lang="it-IT" b="1">
                <a:solidFill>
                  <a:srgbClr val="FF3300"/>
                </a:solidFill>
              </a:rPr>
              <a:t>B</a:t>
            </a:r>
          </a:p>
          <a:p>
            <a:r>
              <a:rPr lang="it-IT"/>
              <a:t>Interpretazione</a:t>
            </a:r>
          </a:p>
          <a:p>
            <a:r>
              <a:rPr lang="it-IT"/>
              <a:t>Valutazione</a:t>
            </a:r>
          </a:p>
          <a:p>
            <a:endParaRPr lang="it-IT"/>
          </a:p>
          <a:p>
            <a:r>
              <a:rPr lang="it-IT"/>
              <a:t>Conseguenze affettive			</a:t>
            </a:r>
            <a:r>
              <a:rPr lang="it-IT" b="1">
                <a:solidFill>
                  <a:srgbClr val="FF3300"/>
                </a:solidFill>
              </a:rPr>
              <a:t>C</a:t>
            </a:r>
          </a:p>
          <a:p>
            <a:r>
              <a:rPr lang="it-IT"/>
              <a:t>Tendenza all’azione</a:t>
            </a:r>
          </a:p>
        </p:txBody>
      </p:sp>
      <p:sp>
        <p:nvSpPr>
          <p:cNvPr id="12293" name="Line 5"/>
          <p:cNvSpPr>
            <a:spLocks noChangeShapeType="1"/>
          </p:cNvSpPr>
          <p:nvPr/>
        </p:nvSpPr>
        <p:spPr bwMode="auto">
          <a:xfrm>
            <a:off x="4500563" y="3357563"/>
            <a:ext cx="215900" cy="0"/>
          </a:xfrm>
          <a:prstGeom prst="line">
            <a:avLst/>
          </a:prstGeom>
          <a:noFill/>
          <a:ln w="9525">
            <a:solidFill>
              <a:schemeClr val="tx1"/>
            </a:solidFill>
            <a:round/>
            <a:headEnd/>
            <a:tailEnd/>
          </a:ln>
          <a:effectLst/>
        </p:spPr>
        <p:txBody>
          <a:bodyPr/>
          <a:lstStyle/>
          <a:p>
            <a:endParaRPr lang="it-IT"/>
          </a:p>
        </p:txBody>
      </p:sp>
      <p:grpSp>
        <p:nvGrpSpPr>
          <p:cNvPr id="2" name="Group 12"/>
          <p:cNvGrpSpPr>
            <a:grpSpLocks/>
          </p:cNvGrpSpPr>
          <p:nvPr/>
        </p:nvGrpSpPr>
        <p:grpSpPr bwMode="auto">
          <a:xfrm>
            <a:off x="4572000" y="3716338"/>
            <a:ext cx="215900" cy="1152525"/>
            <a:chOff x="2880" y="2341"/>
            <a:chExt cx="136" cy="726"/>
          </a:xfrm>
        </p:grpSpPr>
        <p:sp>
          <p:nvSpPr>
            <p:cNvPr id="12294" name="Line 6"/>
            <p:cNvSpPr>
              <a:spLocks noChangeShapeType="1"/>
            </p:cNvSpPr>
            <p:nvPr/>
          </p:nvSpPr>
          <p:spPr bwMode="auto">
            <a:xfrm>
              <a:off x="3016" y="2341"/>
              <a:ext cx="0" cy="726"/>
            </a:xfrm>
            <a:prstGeom prst="line">
              <a:avLst/>
            </a:prstGeom>
            <a:noFill/>
            <a:ln w="9525">
              <a:solidFill>
                <a:schemeClr val="tx1"/>
              </a:solidFill>
              <a:round/>
              <a:headEnd/>
              <a:tailEnd/>
            </a:ln>
            <a:effectLst/>
          </p:spPr>
          <p:txBody>
            <a:bodyPr/>
            <a:lstStyle/>
            <a:p>
              <a:endParaRPr lang="it-IT"/>
            </a:p>
          </p:txBody>
        </p:sp>
        <p:sp>
          <p:nvSpPr>
            <p:cNvPr id="12295" name="Line 7"/>
            <p:cNvSpPr>
              <a:spLocks noChangeShapeType="1"/>
            </p:cNvSpPr>
            <p:nvPr/>
          </p:nvSpPr>
          <p:spPr bwMode="auto">
            <a:xfrm>
              <a:off x="2880" y="2341"/>
              <a:ext cx="136" cy="0"/>
            </a:xfrm>
            <a:prstGeom prst="line">
              <a:avLst/>
            </a:prstGeom>
            <a:noFill/>
            <a:ln w="9525">
              <a:solidFill>
                <a:schemeClr val="tx1"/>
              </a:solidFill>
              <a:round/>
              <a:headEnd/>
              <a:tailEnd/>
            </a:ln>
            <a:effectLst/>
          </p:spPr>
          <p:txBody>
            <a:bodyPr/>
            <a:lstStyle/>
            <a:p>
              <a:endParaRPr lang="it-IT"/>
            </a:p>
          </p:txBody>
        </p:sp>
        <p:sp>
          <p:nvSpPr>
            <p:cNvPr id="12296" name="Line 8"/>
            <p:cNvSpPr>
              <a:spLocks noChangeShapeType="1"/>
            </p:cNvSpPr>
            <p:nvPr/>
          </p:nvSpPr>
          <p:spPr bwMode="auto">
            <a:xfrm>
              <a:off x="2880" y="3067"/>
              <a:ext cx="136" cy="0"/>
            </a:xfrm>
            <a:prstGeom prst="line">
              <a:avLst/>
            </a:prstGeom>
            <a:noFill/>
            <a:ln w="9525">
              <a:solidFill>
                <a:schemeClr val="tx1"/>
              </a:solidFill>
              <a:round/>
              <a:headEnd/>
              <a:tailEnd/>
            </a:ln>
            <a:effectLst/>
          </p:spPr>
          <p:txBody>
            <a:bodyPr/>
            <a:lstStyle/>
            <a:p>
              <a:endParaRPr lang="it-IT"/>
            </a:p>
          </p:txBody>
        </p:sp>
      </p:grpSp>
      <p:grpSp>
        <p:nvGrpSpPr>
          <p:cNvPr id="3" name="Group 13"/>
          <p:cNvGrpSpPr>
            <a:grpSpLocks/>
          </p:cNvGrpSpPr>
          <p:nvPr/>
        </p:nvGrpSpPr>
        <p:grpSpPr bwMode="auto">
          <a:xfrm>
            <a:off x="4572000" y="5157788"/>
            <a:ext cx="215900" cy="431800"/>
            <a:chOff x="2880" y="3249"/>
            <a:chExt cx="136" cy="272"/>
          </a:xfrm>
        </p:grpSpPr>
        <p:sp>
          <p:nvSpPr>
            <p:cNvPr id="12297" name="Line 9"/>
            <p:cNvSpPr>
              <a:spLocks noChangeShapeType="1"/>
            </p:cNvSpPr>
            <p:nvPr/>
          </p:nvSpPr>
          <p:spPr bwMode="auto">
            <a:xfrm>
              <a:off x="2880" y="3249"/>
              <a:ext cx="136" cy="0"/>
            </a:xfrm>
            <a:prstGeom prst="line">
              <a:avLst/>
            </a:prstGeom>
            <a:noFill/>
            <a:ln w="9525">
              <a:solidFill>
                <a:schemeClr val="tx1"/>
              </a:solidFill>
              <a:round/>
              <a:headEnd/>
              <a:tailEnd/>
            </a:ln>
            <a:effectLst/>
          </p:spPr>
          <p:txBody>
            <a:bodyPr/>
            <a:lstStyle/>
            <a:p>
              <a:endParaRPr lang="it-IT"/>
            </a:p>
          </p:txBody>
        </p:sp>
        <p:sp>
          <p:nvSpPr>
            <p:cNvPr id="12298" name="Line 10"/>
            <p:cNvSpPr>
              <a:spLocks noChangeShapeType="1"/>
            </p:cNvSpPr>
            <p:nvPr/>
          </p:nvSpPr>
          <p:spPr bwMode="auto">
            <a:xfrm>
              <a:off x="2880" y="3521"/>
              <a:ext cx="136" cy="0"/>
            </a:xfrm>
            <a:prstGeom prst="line">
              <a:avLst/>
            </a:prstGeom>
            <a:noFill/>
            <a:ln w="9525">
              <a:solidFill>
                <a:schemeClr val="tx1"/>
              </a:solidFill>
              <a:round/>
              <a:headEnd/>
              <a:tailEnd/>
            </a:ln>
            <a:effectLst/>
          </p:spPr>
          <p:txBody>
            <a:bodyPr/>
            <a:lstStyle/>
            <a:p>
              <a:endParaRPr lang="it-IT"/>
            </a:p>
          </p:txBody>
        </p:sp>
        <p:sp>
          <p:nvSpPr>
            <p:cNvPr id="12299" name="Line 11"/>
            <p:cNvSpPr>
              <a:spLocks noChangeShapeType="1"/>
            </p:cNvSpPr>
            <p:nvPr/>
          </p:nvSpPr>
          <p:spPr bwMode="auto">
            <a:xfrm>
              <a:off x="3016" y="3249"/>
              <a:ext cx="0" cy="272"/>
            </a:xfrm>
            <a:prstGeom prst="line">
              <a:avLst/>
            </a:prstGeom>
            <a:noFill/>
            <a:ln w="9525">
              <a:solidFill>
                <a:schemeClr val="tx1"/>
              </a:solidFill>
              <a:round/>
              <a:headEnd/>
              <a:tailEnd/>
            </a:ln>
            <a:effectLst/>
          </p:spPr>
          <p:txBody>
            <a:bodyPr/>
            <a:lstStyle/>
            <a:p>
              <a:endParaRPr lang="it-IT"/>
            </a:p>
          </p:txBody>
        </p:sp>
      </p:grpSp>
    </p:spTree>
  </p:cSld>
  <p:clrMapOvr>
    <a:masterClrMapping/>
  </p:clrMapOvr>
  <p:transition>
    <p:random/>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it-IT"/>
              <a:t>Il Modello A – B - C</a:t>
            </a:r>
          </a:p>
        </p:txBody>
      </p:sp>
      <p:sp>
        <p:nvSpPr>
          <p:cNvPr id="13315" name="Rectangle 3"/>
          <p:cNvSpPr>
            <a:spLocks noGrp="1" noChangeArrowheads="1"/>
          </p:cNvSpPr>
          <p:nvPr>
            <p:ph type="body" idx="1"/>
          </p:nvPr>
        </p:nvSpPr>
        <p:spPr/>
        <p:txBody>
          <a:bodyPr/>
          <a:lstStyle/>
          <a:p>
            <a:pPr algn="just">
              <a:lnSpc>
                <a:spcPct val="90000"/>
              </a:lnSpc>
            </a:pPr>
            <a:r>
              <a:rPr lang="it-IT" sz="2800" b="1">
                <a:solidFill>
                  <a:srgbClr val="FF3300"/>
                </a:solidFill>
              </a:rPr>
              <a:t>A sta per “Activating Event</a:t>
            </a:r>
            <a:r>
              <a:rPr lang="it-IT" sz="2800"/>
              <a:t>”, vale a dire un’Azione, Un’Attività, o un Agente</a:t>
            </a:r>
          </a:p>
          <a:p>
            <a:pPr algn="just">
              <a:lnSpc>
                <a:spcPct val="90000"/>
              </a:lnSpc>
            </a:pPr>
            <a:r>
              <a:rPr lang="it-IT" sz="2800" b="1">
                <a:solidFill>
                  <a:srgbClr val="FF3300"/>
                </a:solidFill>
              </a:rPr>
              <a:t>B sta per “Belief System”</a:t>
            </a:r>
            <a:r>
              <a:rPr lang="it-IT" sz="2800"/>
              <a:t> (sistema di convinzioni), vale a dire pensieri, idee, principi, che formano la Base Cognitiva dell’individuo.</a:t>
            </a:r>
          </a:p>
          <a:p>
            <a:pPr algn="just">
              <a:lnSpc>
                <a:spcPct val="90000"/>
              </a:lnSpc>
            </a:pPr>
            <a:r>
              <a:rPr lang="it-IT" sz="2800" b="1">
                <a:solidFill>
                  <a:srgbClr val="FF3300"/>
                </a:solidFill>
              </a:rPr>
              <a:t>C sta per Consequences</a:t>
            </a:r>
            <a:r>
              <a:rPr lang="it-IT" sz="2800"/>
              <a:t> (conseguenze) di natura emotiva e/o comportamentale, che seguono all’evento attivante A.</a:t>
            </a:r>
          </a:p>
        </p:txBody>
      </p:sp>
    </p:spTree>
  </p:cSld>
  <p:clrMapOvr>
    <a:masterClrMapping/>
  </p:clrMapOvr>
  <p:transition>
    <p:random/>
  </p:transition>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500063" y="1643063"/>
            <a:ext cx="2581275" cy="1428750"/>
          </a:xfrm>
          <a:prstGeom prst="rect">
            <a:avLst/>
          </a:prstGeom>
          <a:noFill/>
          <a:ln w="9525">
            <a:solidFill>
              <a:schemeClr val="tx1"/>
            </a:solidFill>
            <a:prstDash val="dash"/>
            <a:miter lim="800000"/>
            <a:headEnd/>
            <a:tailEnd/>
          </a:ln>
        </p:spPr>
        <p:txBody>
          <a:bodyPr/>
          <a:lstStyle/>
          <a:p>
            <a:pPr marL="342900" indent="-342900" algn="ctr">
              <a:defRPr/>
            </a:pPr>
            <a:r>
              <a:rPr lang="fr-FR" sz="4000" dirty="0">
                <a:solidFill>
                  <a:srgbClr val="FF3300"/>
                </a:solidFill>
                <a:latin typeface="Tempus Sans ITC" pitchFamily="82" charset="0"/>
              </a:rPr>
              <a:t>A</a:t>
            </a:r>
          </a:p>
          <a:p>
            <a:pPr marL="342900" indent="-342900" algn="ctr">
              <a:defRPr/>
            </a:pPr>
            <a:r>
              <a:rPr lang="fr-FR" sz="2000" dirty="0" err="1">
                <a:solidFill>
                  <a:schemeClr val="tx2">
                    <a:lumMod val="75000"/>
                    <a:lumOff val="25000"/>
                  </a:schemeClr>
                </a:solidFill>
                <a:latin typeface="Tempus Sans ITC" pitchFamily="82" charset="0"/>
              </a:rPr>
              <a:t>Antecedent</a:t>
            </a:r>
            <a:endParaRPr lang="fr-FR" sz="2000" dirty="0">
              <a:solidFill>
                <a:schemeClr val="tx2">
                  <a:lumMod val="75000"/>
                  <a:lumOff val="25000"/>
                </a:schemeClr>
              </a:solidFill>
              <a:latin typeface="Tempus Sans ITC" pitchFamily="82" charset="0"/>
            </a:endParaRPr>
          </a:p>
        </p:txBody>
      </p:sp>
      <p:grpSp>
        <p:nvGrpSpPr>
          <p:cNvPr id="2" name="Gruppo 14"/>
          <p:cNvGrpSpPr>
            <a:grpSpLocks/>
          </p:cNvGrpSpPr>
          <p:nvPr/>
        </p:nvGrpSpPr>
        <p:grpSpPr bwMode="auto">
          <a:xfrm>
            <a:off x="3286125" y="2570163"/>
            <a:ext cx="2571750" cy="1930400"/>
            <a:chOff x="3286116" y="2570156"/>
            <a:chExt cx="2571768" cy="1930414"/>
          </a:xfrm>
        </p:grpSpPr>
        <p:sp>
          <p:nvSpPr>
            <p:cNvPr id="11272" name="Text Box 5"/>
            <p:cNvSpPr txBox="1">
              <a:spLocks noChangeArrowheads="1"/>
            </p:cNvSpPr>
            <p:nvPr/>
          </p:nvSpPr>
          <p:spPr bwMode="auto">
            <a:xfrm>
              <a:off x="3286116" y="3071810"/>
              <a:ext cx="2571768" cy="1428760"/>
            </a:xfrm>
            <a:prstGeom prst="rect">
              <a:avLst/>
            </a:prstGeom>
            <a:noFill/>
            <a:ln w="9525">
              <a:solidFill>
                <a:schemeClr val="tx1"/>
              </a:solidFill>
              <a:prstDash val="dash"/>
              <a:miter lim="800000"/>
              <a:headEnd/>
              <a:tailEnd/>
            </a:ln>
          </p:spPr>
          <p:txBody>
            <a:bodyPr/>
            <a:lstStyle/>
            <a:p>
              <a:pPr algn="ctr">
                <a:defRPr/>
              </a:pPr>
              <a:r>
                <a:rPr lang="fr-CH" sz="4000" dirty="0">
                  <a:solidFill>
                    <a:srgbClr val="FF3300"/>
                  </a:solidFill>
                  <a:latin typeface="Tempus Sans ITC" pitchFamily="82" charset="0"/>
                </a:rPr>
                <a:t>B</a:t>
              </a:r>
            </a:p>
            <a:p>
              <a:pPr algn="ctr">
                <a:defRPr/>
              </a:pPr>
              <a:r>
                <a:rPr lang="fr-FR" sz="2000" dirty="0" err="1">
                  <a:solidFill>
                    <a:schemeClr val="tx2">
                      <a:lumMod val="75000"/>
                      <a:lumOff val="25000"/>
                    </a:schemeClr>
                  </a:solidFill>
                  <a:latin typeface="Tempus Sans ITC" pitchFamily="82" charset="0"/>
                </a:rPr>
                <a:t>Beliefs</a:t>
              </a:r>
              <a:endParaRPr lang="fr-CH" sz="2000" b="0" dirty="0">
                <a:solidFill>
                  <a:schemeClr val="tx2">
                    <a:lumMod val="75000"/>
                    <a:lumOff val="25000"/>
                  </a:schemeClr>
                </a:solidFill>
              </a:endParaRPr>
            </a:p>
          </p:txBody>
        </p:sp>
        <p:cxnSp>
          <p:nvCxnSpPr>
            <p:cNvPr id="23561" name="Connettore 2 9"/>
            <p:cNvCxnSpPr>
              <a:cxnSpLocks noChangeShapeType="1"/>
            </p:cNvCxnSpPr>
            <p:nvPr/>
          </p:nvCxnSpPr>
          <p:spPr bwMode="auto">
            <a:xfrm>
              <a:off x="3500430" y="2570156"/>
              <a:ext cx="2071702" cy="1588"/>
            </a:xfrm>
            <a:prstGeom prst="straightConnector1">
              <a:avLst/>
            </a:prstGeom>
            <a:noFill/>
            <a:ln w="38100" algn="ctr">
              <a:solidFill>
                <a:srgbClr val="FF0000"/>
              </a:solidFill>
              <a:round/>
              <a:headEnd/>
              <a:tailEnd type="arrow" w="med" len="med"/>
            </a:ln>
          </p:spPr>
        </p:cxnSp>
      </p:grpSp>
      <p:grpSp>
        <p:nvGrpSpPr>
          <p:cNvPr id="3" name="Gruppo 15"/>
          <p:cNvGrpSpPr>
            <a:grpSpLocks/>
          </p:cNvGrpSpPr>
          <p:nvPr/>
        </p:nvGrpSpPr>
        <p:grpSpPr bwMode="auto">
          <a:xfrm>
            <a:off x="6000750" y="4141788"/>
            <a:ext cx="2571750" cy="1858962"/>
            <a:chOff x="6000760" y="4141792"/>
            <a:chExt cx="2571768" cy="1858976"/>
          </a:xfrm>
        </p:grpSpPr>
        <p:sp>
          <p:nvSpPr>
            <p:cNvPr id="11270" name="Rectangle 3"/>
            <p:cNvSpPr>
              <a:spLocks noChangeArrowheads="1"/>
            </p:cNvSpPr>
            <p:nvPr/>
          </p:nvSpPr>
          <p:spPr bwMode="auto">
            <a:xfrm>
              <a:off x="6000760" y="4572007"/>
              <a:ext cx="2571768" cy="1428761"/>
            </a:xfrm>
            <a:prstGeom prst="rect">
              <a:avLst/>
            </a:prstGeom>
            <a:noFill/>
            <a:ln w="9525">
              <a:solidFill>
                <a:schemeClr val="tx1"/>
              </a:solidFill>
              <a:prstDash val="dash"/>
              <a:miter lim="800000"/>
              <a:headEnd/>
              <a:tailEnd/>
            </a:ln>
          </p:spPr>
          <p:txBody>
            <a:bodyPr/>
            <a:lstStyle/>
            <a:p>
              <a:pPr marL="342900" indent="-342900" algn="ctr">
                <a:defRPr/>
              </a:pPr>
              <a:r>
                <a:rPr lang="fr-CH" sz="4000" dirty="0">
                  <a:solidFill>
                    <a:srgbClr val="FF3300"/>
                  </a:solidFill>
                  <a:latin typeface="Tempus Sans ITC" pitchFamily="82" charset="0"/>
                </a:rPr>
                <a:t>C</a:t>
              </a:r>
            </a:p>
            <a:p>
              <a:pPr marL="342900" indent="-342900" algn="ctr">
                <a:defRPr/>
              </a:pPr>
              <a:r>
                <a:rPr lang="fr-FR" sz="2000" dirty="0" err="1">
                  <a:solidFill>
                    <a:schemeClr val="tx2">
                      <a:lumMod val="75000"/>
                      <a:lumOff val="25000"/>
                    </a:schemeClr>
                  </a:solidFill>
                  <a:latin typeface="Tempus Sans ITC" pitchFamily="82" charset="0"/>
                </a:rPr>
                <a:t>Consequences</a:t>
              </a:r>
              <a:endParaRPr lang="fr-FR" sz="2000" dirty="0">
                <a:solidFill>
                  <a:schemeClr val="tx2">
                    <a:lumMod val="75000"/>
                    <a:lumOff val="25000"/>
                  </a:schemeClr>
                </a:solidFill>
                <a:latin typeface="Tempus Sans ITC" pitchFamily="82" charset="0"/>
              </a:endParaRPr>
            </a:p>
          </p:txBody>
        </p:sp>
        <p:cxnSp>
          <p:nvCxnSpPr>
            <p:cNvPr id="23559" name="Connettore 2 13"/>
            <p:cNvCxnSpPr>
              <a:cxnSpLocks noChangeShapeType="1"/>
            </p:cNvCxnSpPr>
            <p:nvPr/>
          </p:nvCxnSpPr>
          <p:spPr bwMode="auto">
            <a:xfrm>
              <a:off x="6286512" y="4141792"/>
              <a:ext cx="2071702" cy="1588"/>
            </a:xfrm>
            <a:prstGeom prst="straightConnector1">
              <a:avLst/>
            </a:prstGeom>
            <a:noFill/>
            <a:ln w="38100" algn="ctr">
              <a:solidFill>
                <a:srgbClr val="FF0000"/>
              </a:solidFill>
              <a:round/>
              <a:headEnd/>
              <a:tailEnd type="arrow" w="med" len="med"/>
            </a:ln>
          </p:spPr>
        </p:cxnSp>
      </p:grpSp>
      <p:sp>
        <p:nvSpPr>
          <p:cNvPr id="12" name="Rectangle 2"/>
          <p:cNvSpPr txBox="1">
            <a:spLocks noChangeArrowheads="1"/>
          </p:cNvSpPr>
          <p:nvPr/>
        </p:nvSpPr>
        <p:spPr bwMode="auto">
          <a:xfrm>
            <a:off x="728663" y="285750"/>
            <a:ext cx="7772400" cy="1143000"/>
          </a:xfrm>
          <a:prstGeom prst="rect">
            <a:avLst/>
          </a:prstGeom>
          <a:noFill/>
          <a:ln w="9525">
            <a:noFill/>
            <a:miter lim="800000"/>
            <a:headEnd/>
            <a:tailEnd/>
          </a:ln>
        </p:spPr>
        <p:txBody>
          <a:bodyPr anchor="ctr"/>
          <a:lstStyle/>
          <a:p>
            <a:pPr algn="ctr">
              <a:defRPr/>
            </a:pPr>
            <a:r>
              <a:rPr lang="it-IT" sz="4400" kern="0" dirty="0">
                <a:solidFill>
                  <a:schemeClr val="tx2"/>
                </a:solidFill>
                <a:latin typeface="Tempus Sans ITC" pitchFamily="82" charset="0"/>
                <a:ea typeface="+mj-ea"/>
                <a:cs typeface="+mj-cs"/>
              </a:rPr>
              <a:t>Modello A-B-C</a:t>
            </a:r>
            <a:r>
              <a:rPr lang="it-IT" sz="4400" b="0" kern="0" dirty="0">
                <a:solidFill>
                  <a:schemeClr val="tx2"/>
                </a:solidFill>
                <a:latin typeface="Tempus Sans ITC" pitchFamily="82" charset="0"/>
                <a:ea typeface="+mj-ea"/>
                <a:cs typeface="+mj-cs"/>
              </a:rPr>
              <a:t/>
            </a:r>
            <a:br>
              <a:rPr lang="it-IT" sz="4400" b="0" kern="0" dirty="0">
                <a:solidFill>
                  <a:schemeClr val="tx2"/>
                </a:solidFill>
                <a:latin typeface="Tempus Sans ITC" pitchFamily="82" charset="0"/>
                <a:ea typeface="+mj-ea"/>
                <a:cs typeface="+mj-cs"/>
              </a:rPr>
            </a:br>
            <a:r>
              <a:rPr lang="it-IT" sz="2000" b="0" kern="0" dirty="0">
                <a:solidFill>
                  <a:srgbClr val="FF0000"/>
                </a:solidFill>
                <a:latin typeface="Tempus Sans ITC" pitchFamily="82" charset="0"/>
                <a:ea typeface="+mj-ea"/>
                <a:cs typeface="+mj-cs"/>
              </a:rPr>
              <a:t>Albert</a:t>
            </a:r>
            <a:r>
              <a:rPr lang="it-IT" sz="2000" b="0" kern="0" dirty="0">
                <a:solidFill>
                  <a:schemeClr val="tx2"/>
                </a:solidFill>
                <a:latin typeface="Tempus Sans ITC" pitchFamily="82" charset="0"/>
                <a:ea typeface="+mj-ea"/>
                <a:cs typeface="+mj-cs"/>
              </a:rPr>
              <a:t> </a:t>
            </a:r>
            <a:r>
              <a:rPr lang="it-IT" sz="2000" b="0" kern="0" dirty="0" err="1">
                <a:solidFill>
                  <a:srgbClr val="FF0000"/>
                </a:solidFill>
                <a:latin typeface="Tempus Sans ITC" pitchFamily="82" charset="0"/>
                <a:ea typeface="+mj-ea"/>
                <a:cs typeface="+mj-cs"/>
              </a:rPr>
              <a:t>Ellis</a:t>
            </a:r>
            <a:r>
              <a:rPr lang="it-IT" sz="2000" b="0" kern="0" dirty="0">
                <a:solidFill>
                  <a:srgbClr val="FF0000"/>
                </a:solidFill>
                <a:latin typeface="Tempus Sans ITC" pitchFamily="82" charset="0"/>
                <a:ea typeface="+mj-ea"/>
                <a:cs typeface="+mj-cs"/>
              </a:rPr>
              <a:t>, 1964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2"/>
                                          </p:val>
                                        </p:tav>
                                        <p:tav tm="100000">
                                          <p:val>
                                            <p:strVal val="#ppt_x"/>
                                          </p:val>
                                        </p:tav>
                                      </p:tavLst>
                                    </p:anim>
                                    <p:anim calcmode="lin" valueType="num">
                                      <p:cBhvr>
                                        <p:cTn id="8" dur="5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ppt_x</p:attrName>
                                        </p:attrNameLst>
                                      </p:cBhvr>
                                      <p:tavLst>
                                        <p:tav tm="0">
                                          <p:val>
                                            <p:strVal val="#ppt_x-.2"/>
                                          </p:val>
                                        </p:tav>
                                        <p:tav tm="100000">
                                          <p:val>
                                            <p:strVal val="#ppt_x"/>
                                          </p:val>
                                        </p:tav>
                                      </p:tavLst>
                                    </p:anim>
                                    <p:anim calcmode="lin" valueType="num">
                                      <p:cBhvr>
                                        <p:cTn id="15" dur="5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2"/>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9" name="Rectangle 3"/>
          <p:cNvSpPr>
            <a:spLocks noChangeArrowheads="1"/>
          </p:cNvSpPr>
          <p:nvPr/>
        </p:nvSpPr>
        <p:spPr bwMode="auto">
          <a:xfrm>
            <a:off x="6443663" y="1798638"/>
            <a:ext cx="23050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CH" sz="4000">
                <a:solidFill>
                  <a:srgbClr val="FF3300"/>
                </a:solidFill>
                <a:latin typeface="Tempus Sans ITC" pitchFamily="82" charset="0"/>
              </a:rPr>
              <a:t>C</a:t>
            </a:r>
          </a:p>
          <a:p>
            <a:pPr marL="342900" indent="-342900" algn="ctr">
              <a:spcBef>
                <a:spcPct val="20000"/>
              </a:spcBef>
            </a:pPr>
            <a:endParaRPr lang="fr-FR" sz="2000" b="0"/>
          </a:p>
          <a:p>
            <a:pPr marL="342900" indent="-342900" algn="ctr">
              <a:spcBef>
                <a:spcPct val="20000"/>
              </a:spcBef>
            </a:pPr>
            <a:r>
              <a:rPr lang="it-IT" b="0"/>
              <a:t>Reazioni </a:t>
            </a:r>
          </a:p>
          <a:p>
            <a:pPr marL="342900" indent="-342900" algn="ctr">
              <a:spcBef>
                <a:spcPct val="20000"/>
              </a:spcBef>
            </a:pPr>
            <a:r>
              <a:rPr lang="it-IT" b="0"/>
              <a:t>emotive e</a:t>
            </a:r>
          </a:p>
          <a:p>
            <a:pPr marL="342900" indent="-342900" algn="ctr">
              <a:spcBef>
                <a:spcPct val="20000"/>
              </a:spcBef>
            </a:pPr>
            <a:r>
              <a:rPr lang="it-IT" b="0"/>
              <a:t>comportamentali</a:t>
            </a:r>
          </a:p>
        </p:txBody>
      </p:sp>
      <p:sp>
        <p:nvSpPr>
          <p:cNvPr id="19460" name="Rectangle 4"/>
          <p:cNvSpPr>
            <a:spLocks noChangeArrowheads="1"/>
          </p:cNvSpPr>
          <p:nvPr/>
        </p:nvSpPr>
        <p:spPr bwMode="auto">
          <a:xfrm>
            <a:off x="395288" y="1798638"/>
            <a:ext cx="24828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FR" sz="4000">
                <a:solidFill>
                  <a:srgbClr val="FF3300"/>
                </a:solidFill>
                <a:latin typeface="Tempus Sans ITC" pitchFamily="82" charset="0"/>
              </a:rPr>
              <a:t>A</a:t>
            </a:r>
          </a:p>
          <a:p>
            <a:pPr marL="342900" indent="-342900" algn="ctr">
              <a:spcBef>
                <a:spcPct val="20000"/>
              </a:spcBef>
            </a:pPr>
            <a:endParaRPr lang="fr-FR" sz="2000" b="0"/>
          </a:p>
          <a:p>
            <a:pPr marL="342900" indent="-342900" algn="ctr">
              <a:spcBef>
                <a:spcPct val="20000"/>
              </a:spcBef>
            </a:pPr>
            <a:r>
              <a:rPr lang="it-IT" b="0"/>
              <a:t>Avvenimenti della</a:t>
            </a:r>
          </a:p>
          <a:p>
            <a:pPr marL="342900" indent="-342900" algn="ctr">
              <a:spcBef>
                <a:spcPct val="20000"/>
              </a:spcBef>
            </a:pPr>
            <a:r>
              <a:rPr lang="it-IT" b="0"/>
              <a:t>realtà esterna o </a:t>
            </a:r>
          </a:p>
          <a:p>
            <a:pPr marL="342900" indent="-342900" algn="ctr">
              <a:spcBef>
                <a:spcPct val="20000"/>
              </a:spcBef>
            </a:pPr>
            <a:r>
              <a:rPr lang="it-IT" b="0"/>
              <a:t>interna</a:t>
            </a:r>
          </a:p>
        </p:txBody>
      </p:sp>
      <p:sp>
        <p:nvSpPr>
          <p:cNvPr id="19461" name="Text Box 5"/>
          <p:cNvSpPr txBox="1">
            <a:spLocks noChangeArrowheads="1"/>
          </p:cNvSpPr>
          <p:nvPr/>
        </p:nvSpPr>
        <p:spPr bwMode="auto">
          <a:xfrm>
            <a:off x="3238500" y="1798638"/>
            <a:ext cx="2773363" cy="3959225"/>
          </a:xfrm>
          <a:prstGeom prst="rect">
            <a:avLst/>
          </a:prstGeom>
          <a:noFill/>
          <a:ln w="9525">
            <a:solidFill>
              <a:schemeClr val="tx1"/>
            </a:solidFill>
            <a:prstDash val="dash"/>
            <a:miter lim="800000"/>
            <a:headEnd/>
            <a:tailEnd/>
          </a:ln>
        </p:spPr>
        <p:txBody>
          <a:bodyPr/>
          <a:lstStyle/>
          <a:p>
            <a:pPr algn="ctr">
              <a:spcBef>
                <a:spcPct val="20000"/>
              </a:spcBef>
            </a:pPr>
            <a:r>
              <a:rPr lang="fr-CH" sz="4000">
                <a:solidFill>
                  <a:srgbClr val="FF3300"/>
                </a:solidFill>
                <a:latin typeface="Tempus Sans ITC" pitchFamily="82" charset="0"/>
              </a:rPr>
              <a:t>B</a:t>
            </a:r>
          </a:p>
          <a:p>
            <a:pPr algn="ctr">
              <a:spcBef>
                <a:spcPct val="20000"/>
              </a:spcBef>
            </a:pPr>
            <a:endParaRPr lang="fr-CH" sz="2000" b="0"/>
          </a:p>
          <a:p>
            <a:pPr algn="ctr">
              <a:spcBef>
                <a:spcPct val="20000"/>
              </a:spcBef>
            </a:pPr>
            <a:r>
              <a:rPr lang="it-IT" b="0"/>
              <a:t>Interpretazioni influenzate: </a:t>
            </a:r>
          </a:p>
          <a:p>
            <a:pPr algn="ctr">
              <a:spcBef>
                <a:spcPct val="20000"/>
              </a:spcBef>
            </a:pPr>
            <a:endParaRPr lang="it-IT" sz="500" b="0"/>
          </a:p>
          <a:p>
            <a:pPr>
              <a:lnSpc>
                <a:spcPct val="90000"/>
              </a:lnSpc>
              <a:spcBef>
                <a:spcPct val="20000"/>
              </a:spcBef>
              <a:buFontTx/>
              <a:buChar char="•"/>
            </a:pPr>
            <a:r>
              <a:rPr lang="it-IT" sz="1800" b="0"/>
              <a:t> dalle distorsioni cognitive</a:t>
            </a:r>
          </a:p>
          <a:p>
            <a:pPr>
              <a:lnSpc>
                <a:spcPct val="90000"/>
              </a:lnSpc>
              <a:spcBef>
                <a:spcPct val="20000"/>
              </a:spcBef>
            </a:pPr>
            <a:r>
              <a:rPr lang="it-IT" sz="1800" b="0"/>
              <a:t>(es. saltare alle conclusioni, ignorare il contesto)</a:t>
            </a:r>
          </a:p>
          <a:p>
            <a:pPr>
              <a:lnSpc>
                <a:spcPct val="90000"/>
              </a:lnSpc>
              <a:spcBef>
                <a:spcPct val="20000"/>
              </a:spcBef>
            </a:pPr>
            <a:endParaRPr lang="it-IT" sz="500" b="0"/>
          </a:p>
          <a:p>
            <a:pPr>
              <a:spcBef>
                <a:spcPct val="20000"/>
              </a:spcBef>
              <a:buFontTx/>
              <a:buChar char="•"/>
            </a:pPr>
            <a:r>
              <a:rPr lang="it-IT" sz="1800" b="0"/>
              <a:t> dalla personalità</a:t>
            </a:r>
          </a:p>
          <a:p>
            <a:pPr>
              <a:spcBef>
                <a:spcPct val="20000"/>
              </a:spcBef>
              <a:buFontTx/>
              <a:buChar char="•"/>
            </a:pPr>
            <a:endParaRPr lang="it-IT" sz="500" b="0"/>
          </a:p>
          <a:p>
            <a:pPr>
              <a:spcBef>
                <a:spcPct val="20000"/>
              </a:spcBef>
              <a:buFontTx/>
              <a:buChar char="•"/>
            </a:pPr>
            <a:r>
              <a:rPr lang="it-IT" sz="1800" b="0"/>
              <a:t> dal contesto culturale</a:t>
            </a:r>
          </a:p>
          <a:p>
            <a:pPr algn="ctr">
              <a:spcBef>
                <a:spcPct val="50000"/>
              </a:spcBef>
            </a:pPr>
            <a:endParaRPr lang="it-IT" sz="1800" b="0"/>
          </a:p>
        </p:txBody>
      </p:sp>
      <p:sp>
        <p:nvSpPr>
          <p:cNvPr id="8" name="Rectangle 2"/>
          <p:cNvSpPr txBox="1">
            <a:spLocks noChangeArrowheads="1"/>
          </p:cNvSpPr>
          <p:nvPr/>
        </p:nvSpPr>
        <p:spPr bwMode="auto">
          <a:xfrm>
            <a:off x="728663" y="285750"/>
            <a:ext cx="7772400" cy="1143000"/>
          </a:xfrm>
          <a:prstGeom prst="rect">
            <a:avLst/>
          </a:prstGeom>
          <a:noFill/>
          <a:ln w="9525">
            <a:noFill/>
            <a:miter lim="800000"/>
            <a:headEnd/>
            <a:tailEnd/>
          </a:ln>
        </p:spPr>
        <p:txBody>
          <a:bodyPr anchor="ctr"/>
          <a:lstStyle/>
          <a:p>
            <a:pPr algn="ctr">
              <a:defRPr/>
            </a:pPr>
            <a:r>
              <a:rPr lang="it-IT" sz="4400" kern="0" dirty="0">
                <a:solidFill>
                  <a:schemeClr val="tx2"/>
                </a:solidFill>
                <a:latin typeface="Tempus Sans ITC" pitchFamily="82" charset="0"/>
                <a:ea typeface="+mj-ea"/>
                <a:cs typeface="+mj-cs"/>
              </a:rPr>
              <a:t>Modello A-B-C</a:t>
            </a:r>
            <a:r>
              <a:rPr lang="it-IT" sz="4400" b="0" kern="0" dirty="0">
                <a:solidFill>
                  <a:schemeClr val="tx2"/>
                </a:solidFill>
                <a:latin typeface="Tempus Sans ITC" pitchFamily="82" charset="0"/>
                <a:ea typeface="+mj-ea"/>
                <a:cs typeface="+mj-cs"/>
              </a:rPr>
              <a:t/>
            </a:r>
            <a:br>
              <a:rPr lang="it-IT" sz="4400" b="0" kern="0" dirty="0">
                <a:solidFill>
                  <a:schemeClr val="tx2"/>
                </a:solidFill>
                <a:latin typeface="Tempus Sans ITC" pitchFamily="82" charset="0"/>
                <a:ea typeface="+mj-ea"/>
                <a:cs typeface="+mj-cs"/>
              </a:rPr>
            </a:br>
            <a:r>
              <a:rPr lang="it-IT" sz="2000" b="0" kern="0" dirty="0">
                <a:solidFill>
                  <a:srgbClr val="FF0000"/>
                </a:solidFill>
                <a:latin typeface="Tempus Sans ITC" pitchFamily="82" charset="0"/>
                <a:ea typeface="+mj-ea"/>
                <a:cs typeface="+mj-cs"/>
              </a:rPr>
              <a:t>Albert</a:t>
            </a:r>
            <a:r>
              <a:rPr lang="it-IT" sz="2000" b="0" kern="0" dirty="0">
                <a:solidFill>
                  <a:schemeClr val="tx2"/>
                </a:solidFill>
                <a:latin typeface="Tempus Sans ITC" pitchFamily="82" charset="0"/>
                <a:ea typeface="+mj-ea"/>
                <a:cs typeface="+mj-cs"/>
              </a:rPr>
              <a:t> </a:t>
            </a:r>
            <a:r>
              <a:rPr lang="it-IT" sz="2000" b="0" kern="0" dirty="0" err="1">
                <a:solidFill>
                  <a:srgbClr val="FF0000"/>
                </a:solidFill>
                <a:latin typeface="Tempus Sans ITC" pitchFamily="82" charset="0"/>
                <a:ea typeface="+mj-ea"/>
                <a:cs typeface="+mj-cs"/>
              </a:rPr>
              <a:t>Ellis</a:t>
            </a:r>
            <a:r>
              <a:rPr lang="it-IT" sz="2000" b="0" kern="0" dirty="0">
                <a:solidFill>
                  <a:srgbClr val="FF0000"/>
                </a:solidFill>
                <a:latin typeface="Tempus Sans ITC" pitchFamily="82" charset="0"/>
                <a:ea typeface="+mj-ea"/>
                <a:cs typeface="+mj-cs"/>
              </a:rPr>
              <a:t>, 1964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0"/>
                                        </p:tgtEl>
                                        <p:attrNameLst>
                                          <p:attrName>style.visibility</p:attrName>
                                        </p:attrNameLst>
                                      </p:cBhvr>
                                      <p:to>
                                        <p:strVal val="visible"/>
                                      </p:to>
                                    </p:set>
                                    <p:animEffect transition="in" filter="dissolve">
                                      <p:cBhvr>
                                        <p:cTn id="7" dur="500"/>
                                        <p:tgtEl>
                                          <p:spTgt spid="1946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ssolve">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459"/>
                                        </p:tgtEl>
                                        <p:attrNameLst>
                                          <p:attrName>style.visibility</p:attrName>
                                        </p:attrNameLst>
                                      </p:cBhvr>
                                      <p:to>
                                        <p:strVal val="visible"/>
                                      </p:to>
                                    </p:set>
                                    <p:animEffect transition="in" filter="dissolve">
                                      <p:cBhvr>
                                        <p:cTn id="17"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animBg="1" autoUpdateAnimBg="0"/>
      <p:bldP spid="19460" grpId="0" animBg="1" autoUpdateAnimBg="0"/>
      <p:bldP spid="19461" grpId="0" animBg="1"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642938"/>
            <a:ext cx="7772400" cy="1085850"/>
          </a:xfrm>
        </p:spPr>
        <p:txBody>
          <a:bodyPr/>
          <a:lstStyle/>
          <a:p>
            <a:pPr eaLnBrk="1" hangingPunct="1">
              <a:defRPr/>
            </a:pPr>
            <a:r>
              <a:rPr lang="it-IT" b="1" dirty="0" err="1" smtClean="0">
                <a:solidFill>
                  <a:srgbClr val="FF3300"/>
                </a:solidFill>
                <a:effectLst>
                  <a:outerShdw blurRad="38100" dist="38100" dir="2700000" algn="tl">
                    <a:srgbClr val="C0C0C0"/>
                  </a:outerShdw>
                </a:effectLst>
                <a:latin typeface="Tempus Sans ITC" pitchFamily="82" charset="0"/>
              </a:rPr>
              <a:t>Behaviour</a:t>
            </a:r>
            <a:r>
              <a:rPr lang="it-IT" b="1" dirty="0" smtClean="0">
                <a:solidFill>
                  <a:srgbClr val="FF3300"/>
                </a:solidFill>
                <a:effectLst>
                  <a:outerShdw blurRad="38100" dist="38100" dir="2700000" algn="tl">
                    <a:srgbClr val="C0C0C0"/>
                  </a:outerShdw>
                </a:effectLst>
                <a:latin typeface="Tempus Sans ITC" pitchFamily="82" charset="0"/>
              </a:rPr>
              <a:t> </a:t>
            </a:r>
            <a:r>
              <a:rPr lang="it-IT" b="1" dirty="0" err="1" smtClean="0">
                <a:solidFill>
                  <a:srgbClr val="FF3300"/>
                </a:solidFill>
                <a:effectLst>
                  <a:outerShdw blurRad="38100" dist="38100" dir="2700000" algn="tl">
                    <a:srgbClr val="C0C0C0"/>
                  </a:outerShdw>
                </a:effectLst>
                <a:latin typeface="Tempus Sans ITC" pitchFamily="82" charset="0"/>
              </a:rPr>
              <a:t>Therapy</a:t>
            </a:r>
            <a:r>
              <a:rPr lang="it-IT" b="1" dirty="0" smtClean="0">
                <a:solidFill>
                  <a:srgbClr val="FF3300"/>
                </a:solidFill>
                <a:effectLst>
                  <a:outerShdw blurRad="38100" dist="38100" dir="2700000" algn="tl">
                    <a:srgbClr val="C0C0C0"/>
                  </a:outerShdw>
                </a:effectLst>
                <a:latin typeface="Tempus Sans ITC" pitchFamily="82" charset="0"/>
              </a:rPr>
              <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Stimolo -</a:t>
            </a:r>
            <a:r>
              <a:rPr lang="it-IT" sz="2500" dirty="0" smtClean="0">
                <a:solidFill>
                  <a:schemeClr val="tx1"/>
                </a:solidFill>
                <a:effectLst>
                  <a:outerShdw blurRad="38100" dist="38100" dir="2700000" algn="tl">
                    <a:srgbClr val="C0C0C0"/>
                  </a:outerShdw>
                </a:effectLst>
                <a:latin typeface="Tempus Sans ITC" pitchFamily="82" charset="0"/>
                <a:sym typeface="Wingdings" pitchFamily="2" charset="2"/>
              </a:rPr>
              <a:t>Risposta</a:t>
            </a:r>
            <a:endParaRPr lang="it-IT" sz="2500" dirty="0" smtClean="0">
              <a:solidFill>
                <a:schemeClr val="tx1"/>
              </a:solidFill>
              <a:effectLst>
                <a:outerShdw blurRad="38100" dist="38100" dir="2700000" algn="tl">
                  <a:srgbClr val="C0C0C0"/>
                </a:outerShdw>
              </a:effectLst>
              <a:latin typeface="Tempus Sans ITC" pitchFamily="82" charset="0"/>
            </a:endParaRPr>
          </a:p>
        </p:txBody>
      </p:sp>
      <p:sp>
        <p:nvSpPr>
          <p:cNvPr id="7171" name="Rectangle 4"/>
          <p:cNvSpPr>
            <a:spLocks noChangeArrowheads="1"/>
          </p:cNvSpPr>
          <p:nvPr/>
        </p:nvSpPr>
        <p:spPr bwMode="auto">
          <a:xfrm>
            <a:off x="571500" y="2071688"/>
            <a:ext cx="8286750" cy="4214812"/>
          </a:xfrm>
          <a:prstGeom prst="rect">
            <a:avLst/>
          </a:prstGeom>
          <a:noFill/>
          <a:ln w="9525">
            <a:noFill/>
            <a:miter lim="800000"/>
            <a:headEnd/>
            <a:tailEnd/>
          </a:ln>
        </p:spPr>
        <p:txBody>
          <a:bodyPr/>
          <a:lstStyle/>
          <a:p>
            <a:pPr>
              <a:defRPr/>
            </a:pPr>
            <a:r>
              <a:rPr lang="it-IT" sz="1500" cap="small" dirty="0">
                <a:solidFill>
                  <a:srgbClr val="FF0000"/>
                </a:solidFill>
              </a:rPr>
              <a:t>Condizionamento</a:t>
            </a:r>
          </a:p>
          <a:p>
            <a:pPr>
              <a:defRPr/>
            </a:pPr>
            <a:r>
              <a:rPr lang="it-IT" sz="1500" dirty="0"/>
              <a:t>Classico</a:t>
            </a:r>
            <a:r>
              <a:rPr lang="it-IT" sz="1500" b="0" dirty="0"/>
              <a:t>:	Stimolo  </a:t>
            </a:r>
            <a:r>
              <a:rPr lang="it-IT" sz="1500" b="0" dirty="0">
                <a:sym typeface="Wingdings" pitchFamily="2" charset="2"/>
              </a:rPr>
              <a:t> Risposta. 	</a:t>
            </a:r>
          </a:p>
          <a:p>
            <a:pPr>
              <a:defRPr/>
            </a:pPr>
            <a:r>
              <a:rPr lang="it-IT" sz="1500" b="0" dirty="0">
                <a:sym typeface="Wingdings" pitchFamily="2" charset="2"/>
              </a:rPr>
              <a:t>	Riflesso Incondizionato</a:t>
            </a:r>
            <a:r>
              <a:rPr lang="it-IT" sz="1500" b="0" dirty="0"/>
              <a:t> </a:t>
            </a:r>
            <a:r>
              <a:rPr lang="it-IT" sz="1500" b="0" dirty="0">
                <a:sym typeface="Wingdings" pitchFamily="2" charset="2"/>
              </a:rPr>
              <a:t> riflesso condizionato </a:t>
            </a:r>
            <a:r>
              <a:rPr lang="it-IT" sz="1500" b="0" dirty="0"/>
              <a:t>(</a:t>
            </a:r>
            <a:r>
              <a:rPr lang="it-IT" sz="1500" b="0" dirty="0" err="1"/>
              <a:t>Pavlov</a:t>
            </a:r>
            <a:r>
              <a:rPr lang="it-IT" sz="1500" b="0" dirty="0"/>
              <a:t>, 1927) .</a:t>
            </a:r>
          </a:p>
          <a:p>
            <a:pPr>
              <a:defRPr/>
            </a:pPr>
            <a:r>
              <a:rPr lang="it-IT" sz="1500" dirty="0"/>
              <a:t>Operante</a:t>
            </a:r>
            <a:r>
              <a:rPr lang="it-IT" sz="1500" b="0" dirty="0"/>
              <a:t>:	Risposta </a:t>
            </a:r>
            <a:r>
              <a:rPr lang="it-IT" sz="1500" b="0" dirty="0">
                <a:sym typeface="Wingdings" pitchFamily="2" charset="2"/>
              </a:rPr>
              <a:t> Stimolo </a:t>
            </a:r>
            <a:r>
              <a:rPr lang="it-IT" sz="1500" b="0" dirty="0"/>
              <a:t>(</a:t>
            </a:r>
            <a:r>
              <a:rPr lang="it-IT" sz="1500" b="0" dirty="0" err="1"/>
              <a:t>Skinner</a:t>
            </a:r>
            <a:r>
              <a:rPr lang="it-IT" sz="1500" b="0" dirty="0"/>
              <a:t>, 1938). 	</a:t>
            </a:r>
          </a:p>
          <a:p>
            <a:pPr>
              <a:defRPr/>
            </a:pPr>
            <a:r>
              <a:rPr lang="it-IT" sz="1500" b="0" dirty="0"/>
              <a:t>	Contesto – comportamento – risposta.</a:t>
            </a:r>
          </a:p>
          <a:p>
            <a:pPr>
              <a:defRPr/>
            </a:pPr>
            <a:r>
              <a:rPr lang="it-IT" sz="1500" dirty="0"/>
              <a:t>Differenze</a:t>
            </a:r>
            <a:r>
              <a:rPr lang="it-IT" sz="1500" b="0" dirty="0"/>
              <a:t>: probabilità vs. causalità, strumentalità (</a:t>
            </a:r>
            <a:r>
              <a:rPr lang="it-IT" sz="800" b="0" dirty="0">
                <a:sym typeface="Wingdings" pitchFamily="2" charset="2"/>
              </a:rPr>
              <a:t></a:t>
            </a:r>
            <a:r>
              <a:rPr lang="it-IT" sz="1500" b="0" dirty="0">
                <a:sym typeface="Wingdings" pitchFamily="2" charset="2"/>
              </a:rPr>
              <a:t> </a:t>
            </a:r>
            <a:r>
              <a:rPr lang="it-IT" sz="1500" b="0" dirty="0"/>
              <a:t>ambiente), controllo (</a:t>
            </a:r>
            <a:r>
              <a:rPr lang="it-IT" sz="800" b="0" dirty="0">
                <a:sym typeface="Wingdings" pitchFamily="2" charset="2"/>
              </a:rPr>
              <a:t></a:t>
            </a:r>
            <a:r>
              <a:rPr lang="it-IT" sz="1500" b="0" dirty="0">
                <a:sym typeface="Wingdings" pitchFamily="2" charset="2"/>
              </a:rPr>
              <a:t> </a:t>
            </a:r>
            <a:r>
              <a:rPr lang="it-IT" sz="1500" b="0" dirty="0"/>
              <a:t>ambiente).</a:t>
            </a:r>
          </a:p>
          <a:p>
            <a:pPr>
              <a:defRPr/>
            </a:pPr>
            <a:endParaRPr lang="it-IT" sz="1500" b="0" dirty="0"/>
          </a:p>
          <a:p>
            <a:pPr>
              <a:defRPr/>
            </a:pPr>
            <a:r>
              <a:rPr lang="it-IT" sz="1500" cap="small" dirty="0">
                <a:solidFill>
                  <a:srgbClr val="FF0000"/>
                </a:solidFill>
              </a:rPr>
              <a:t>Rinforzo</a:t>
            </a:r>
          </a:p>
          <a:p>
            <a:pPr algn="just">
              <a:defRPr/>
            </a:pPr>
            <a:r>
              <a:rPr lang="it-IT" sz="1500" b="0" dirty="0"/>
              <a:t>La presentazione di una ricompensa o la rimozione di uno stimolo avversivo fa aumentare la probabilità di emissione di una certa risposta.</a:t>
            </a:r>
          </a:p>
          <a:p>
            <a:pPr>
              <a:defRPr/>
            </a:pPr>
            <a:endParaRPr lang="it-IT" sz="1500" dirty="0"/>
          </a:p>
          <a:p>
            <a:pPr>
              <a:defRPr/>
            </a:pPr>
            <a:r>
              <a:rPr lang="it-IT" sz="1500" cap="small" dirty="0">
                <a:solidFill>
                  <a:srgbClr val="FF0000"/>
                </a:solidFill>
              </a:rPr>
              <a:t>Punizione</a:t>
            </a:r>
          </a:p>
          <a:p>
            <a:pPr algn="just">
              <a:defRPr/>
            </a:pPr>
            <a:r>
              <a:rPr lang="it-IT" sz="1500" b="0" dirty="0"/>
              <a:t>evento spiacevole immediatamente collegato alla risposta. Il risultato è un decremento della probabilità futura della frequenza di tale risposta.</a:t>
            </a:r>
          </a:p>
          <a:p>
            <a:pPr>
              <a:defRPr/>
            </a:pPr>
            <a:endParaRPr lang="it-IT" sz="1500" dirty="0"/>
          </a:p>
          <a:p>
            <a:pPr>
              <a:defRPr/>
            </a:pPr>
            <a:r>
              <a:rPr lang="it-IT" sz="1500" cap="small" dirty="0">
                <a:solidFill>
                  <a:srgbClr val="FF0000"/>
                </a:solidFill>
              </a:rPr>
              <a:t>Estinzione</a:t>
            </a:r>
          </a:p>
          <a:p>
            <a:pPr>
              <a:defRPr/>
            </a:pPr>
            <a:r>
              <a:rPr lang="it-IT" sz="1500" b="0" dirty="0"/>
              <a:t>Si riferisce alla cessazione o alla eliminazione di una risposta (NB in termini probabilistici).</a:t>
            </a:r>
          </a:p>
          <a:p>
            <a:pPr>
              <a:defRPr/>
            </a:pPr>
            <a:endParaRPr lang="it-IT" sz="1500" dirty="0"/>
          </a:p>
        </p:txBody>
      </p:sp>
    </p:spTree>
  </p:cSld>
  <p:clrMapOvr>
    <a:masterClrMapping/>
  </p:clrMapOvr>
  <p:transition>
    <p:rand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it-IT" dirty="0">
                <a:solidFill>
                  <a:srgbClr val="FF0000"/>
                </a:solidFill>
              </a:rPr>
              <a:t>L’utilizzo dell’ABC in terapia</a:t>
            </a:r>
          </a:p>
        </p:txBody>
      </p:sp>
      <p:sp>
        <p:nvSpPr>
          <p:cNvPr id="20483" name="Rectangle 3"/>
          <p:cNvSpPr>
            <a:spLocks noGrp="1" noChangeArrowheads="1"/>
          </p:cNvSpPr>
          <p:nvPr>
            <p:ph type="body" idx="1"/>
          </p:nvPr>
        </p:nvSpPr>
        <p:spPr/>
        <p:txBody>
          <a:bodyPr/>
          <a:lstStyle/>
          <a:p>
            <a:pPr algn="just"/>
            <a:r>
              <a:rPr lang="it-IT" dirty="0"/>
              <a:t>La tecnica dell’ABC può essere utilizzata in terapia in diverse fasi:</a:t>
            </a:r>
          </a:p>
          <a:p>
            <a:pPr lvl="1" algn="just"/>
            <a:r>
              <a:rPr lang="it-IT" dirty="0" err="1"/>
              <a:t>Assessment</a:t>
            </a:r>
            <a:endParaRPr lang="it-IT" dirty="0"/>
          </a:p>
          <a:p>
            <a:pPr lvl="1" algn="just"/>
            <a:r>
              <a:rPr lang="it-IT" dirty="0"/>
              <a:t>Monitoraggio delle idee disfunzionali o di quelle funzionali elaborate, insieme col paziente, nel corso della </a:t>
            </a:r>
            <a:r>
              <a:rPr lang="it-IT" dirty="0" smtClean="0"/>
              <a:t>terapia</a:t>
            </a:r>
          </a:p>
          <a:p>
            <a:pPr lvl="1" algn="just"/>
            <a:r>
              <a:rPr lang="it-IT" dirty="0" smtClean="0"/>
              <a:t> Ristrutturazione cognitiva (</a:t>
            </a:r>
            <a:r>
              <a:rPr lang="it-IT" dirty="0" err="1" smtClean="0">
                <a:solidFill>
                  <a:srgbClr val="FF0000"/>
                </a:solidFill>
              </a:rPr>
              <a:t>Disputing</a:t>
            </a:r>
            <a:r>
              <a:rPr lang="it-IT" dirty="0" smtClean="0"/>
              <a:t>)</a:t>
            </a:r>
            <a:endParaRPr lang="it-IT" dirty="0"/>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it-IT" dirty="0">
                <a:solidFill>
                  <a:srgbClr val="FF0000"/>
                </a:solidFill>
              </a:rPr>
              <a:t>ABC nell’</a:t>
            </a:r>
            <a:r>
              <a:rPr lang="it-IT" dirty="0" err="1">
                <a:solidFill>
                  <a:srgbClr val="FF0000"/>
                </a:solidFill>
              </a:rPr>
              <a:t>assessment</a:t>
            </a:r>
            <a:endParaRPr lang="it-IT" dirty="0">
              <a:solidFill>
                <a:srgbClr val="FF0000"/>
              </a:solidFill>
            </a:endParaRPr>
          </a:p>
        </p:txBody>
      </p:sp>
      <p:sp>
        <p:nvSpPr>
          <p:cNvPr id="21507" name="Rectangle 3"/>
          <p:cNvSpPr>
            <a:spLocks noGrp="1" noChangeArrowheads="1"/>
          </p:cNvSpPr>
          <p:nvPr>
            <p:ph type="body" idx="1"/>
          </p:nvPr>
        </p:nvSpPr>
        <p:spPr/>
        <p:txBody>
          <a:bodyPr/>
          <a:lstStyle/>
          <a:p>
            <a:pPr marL="609600" indent="-609600" algn="just"/>
            <a:r>
              <a:rPr lang="it-IT" sz="2400"/>
              <a:t>Nell’assessment, la tecnica degli ABC viene utilizzata per individuare le idee disfunzionali di più alto livello, sulla cui modificazione occorre impostare la terapia</a:t>
            </a:r>
          </a:p>
          <a:p>
            <a:pPr marL="609600" indent="-609600" algn="just">
              <a:buFontTx/>
              <a:buNone/>
            </a:pPr>
            <a:r>
              <a:rPr lang="it-IT" sz="2400"/>
              <a:t>   Step: </a:t>
            </a:r>
          </a:p>
          <a:p>
            <a:pPr marL="990600" lvl="1" indent="-533400" algn="just">
              <a:buFontTx/>
              <a:buAutoNum type="arabicPeriod"/>
            </a:pPr>
            <a:r>
              <a:rPr lang="it-IT" sz="2000"/>
              <a:t>Chiedere al paziente una situazione concreta che sia rappresentativa delle proprie difficoltà</a:t>
            </a:r>
          </a:p>
          <a:p>
            <a:pPr marL="990600" lvl="1" indent="-533400" algn="just">
              <a:buFontTx/>
              <a:buAutoNum type="arabicPeriod"/>
            </a:pPr>
            <a:r>
              <a:rPr lang="it-IT" sz="2000"/>
              <a:t>Individuare, nel racconto del paziente gli A, i B, i C</a:t>
            </a:r>
          </a:p>
          <a:p>
            <a:pPr marL="990600" lvl="1" indent="-533400" algn="just">
              <a:buFontTx/>
              <a:buAutoNum type="arabicPeriod"/>
            </a:pPr>
            <a:r>
              <a:rPr lang="it-IT" sz="2000"/>
              <a:t>Chiedere, eventualmente di completare la sequenza. Tipicamente, i pazienti producono A; più raramente i C; solo occasionalmente i B.</a:t>
            </a:r>
          </a:p>
          <a:p>
            <a:pPr marL="1371600" lvl="2" indent="-457200" algn="just">
              <a:buFont typeface="Wingdings" pitchFamily="2" charset="2"/>
              <a:buChar char="Ø"/>
            </a:pPr>
            <a:r>
              <a:rPr lang="it-IT" sz="1800"/>
              <a:t>Cosa ha pensato di (A)?</a:t>
            </a:r>
          </a:p>
          <a:p>
            <a:pPr marL="1371600" lvl="2" indent="-457200" algn="just">
              <a:buFont typeface="Wingdings" pitchFamily="2" charset="2"/>
              <a:buChar char="Ø"/>
            </a:pPr>
            <a:r>
              <a:rPr lang="it-IT" sz="1800"/>
              <a:t>Dopo avere pensato questo, come si è sentito?</a:t>
            </a:r>
          </a:p>
          <a:p>
            <a:pPr marL="990600" lvl="1" indent="-533400">
              <a:buFontTx/>
              <a:buAutoNum type="arabicPeriod"/>
            </a:pPr>
            <a:endParaRPr lang="it-IT" sz="2000"/>
          </a:p>
        </p:txBody>
      </p:sp>
    </p:spTree>
  </p:cSld>
  <p:clrMapOvr>
    <a:masterClrMapping/>
  </p:clrMapOvr>
  <p:transition>
    <p:random/>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it-IT" dirty="0">
                <a:solidFill>
                  <a:srgbClr val="FF0000"/>
                </a:solidFill>
              </a:rPr>
              <a:t>ABC nell’</a:t>
            </a:r>
            <a:r>
              <a:rPr lang="it-IT" dirty="0" err="1">
                <a:solidFill>
                  <a:srgbClr val="FF0000"/>
                </a:solidFill>
              </a:rPr>
              <a:t>assessment</a:t>
            </a:r>
            <a:endParaRPr lang="it-IT" dirty="0">
              <a:solidFill>
                <a:srgbClr val="FF0000"/>
              </a:solidFill>
            </a:endParaRPr>
          </a:p>
        </p:txBody>
      </p:sp>
      <p:sp>
        <p:nvSpPr>
          <p:cNvPr id="22531" name="Rectangle 3"/>
          <p:cNvSpPr>
            <a:spLocks noGrp="1" noChangeArrowheads="1"/>
          </p:cNvSpPr>
          <p:nvPr>
            <p:ph type="body" idx="1"/>
          </p:nvPr>
        </p:nvSpPr>
        <p:spPr/>
        <p:txBody>
          <a:bodyPr/>
          <a:lstStyle/>
          <a:p>
            <a:pPr marL="990600" lvl="1" indent="-533400" algn="just">
              <a:buFontTx/>
              <a:buAutoNum type="arabicPeriod" startAt="4"/>
            </a:pPr>
            <a:r>
              <a:rPr lang="it-IT"/>
              <a:t>Cercare di rilevare la presenza di ABC secondari</a:t>
            </a:r>
          </a:p>
          <a:p>
            <a:pPr marL="1371600" lvl="2" indent="-457200" algn="just">
              <a:buFontTx/>
              <a:buChar char="–"/>
            </a:pPr>
            <a:r>
              <a:rPr lang="it-IT"/>
              <a:t>Ma cosa ha pensato del fatto che era in ansia?</a:t>
            </a:r>
          </a:p>
          <a:p>
            <a:pPr marL="1371600" lvl="2" indent="-457200" algn="just">
              <a:buFontTx/>
              <a:buChar char="–"/>
            </a:pPr>
            <a:r>
              <a:rPr lang="it-IT"/>
              <a:t>Che ne pensa di quello che ha fatto (di come ha agito?)</a:t>
            </a:r>
          </a:p>
          <a:p>
            <a:pPr marL="990600" lvl="1" indent="-533400" algn="just">
              <a:buFontTx/>
              <a:buAutoNum type="arabicPeriod" startAt="5"/>
            </a:pPr>
            <a:r>
              <a:rPr lang="it-IT"/>
              <a:t>Completare la sequenza ABC secondaria</a:t>
            </a:r>
          </a:p>
          <a:p>
            <a:pPr marL="990600" lvl="1" indent="-533400" algn="just">
              <a:buFontTx/>
              <a:buAutoNum type="arabicPeriod" startAt="5"/>
            </a:pPr>
            <a:r>
              <a:rPr lang="it-IT"/>
              <a:t>Completare le eventuali sequenze di ordine superiore</a:t>
            </a:r>
          </a:p>
        </p:txBody>
      </p:sp>
    </p:spTree>
  </p:cSld>
  <p:clrMapOvr>
    <a:masterClrMapping/>
  </p:clrMapOvr>
  <p:transition>
    <p:random/>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it-IT">
                <a:solidFill>
                  <a:srgbClr val="FF0000"/>
                </a:solidFill>
              </a:rPr>
              <a:t>ABC nell’assessment</a:t>
            </a:r>
          </a:p>
        </p:txBody>
      </p:sp>
      <p:sp>
        <p:nvSpPr>
          <p:cNvPr id="23555" name="Rectangle 3"/>
          <p:cNvSpPr>
            <a:spLocks noGrp="1" noChangeArrowheads="1"/>
          </p:cNvSpPr>
          <p:nvPr>
            <p:ph type="body" idx="1"/>
          </p:nvPr>
        </p:nvSpPr>
        <p:spPr/>
        <p:txBody>
          <a:bodyPr/>
          <a:lstStyle/>
          <a:p>
            <a:pPr>
              <a:lnSpc>
                <a:spcPct val="90000"/>
              </a:lnSpc>
              <a:buFontTx/>
              <a:buNone/>
            </a:pPr>
            <a:r>
              <a:rPr lang="it-IT" sz="2800"/>
              <a:t>Alcune note:</a:t>
            </a:r>
          </a:p>
          <a:p>
            <a:pPr algn="just">
              <a:lnSpc>
                <a:spcPct val="90000"/>
              </a:lnSpc>
            </a:pPr>
            <a:r>
              <a:rPr lang="it-IT" sz="2800"/>
              <a:t>A1, che inizia la sequenza, fa riferimento ad un evento esterno o ad un suo equivalente in termini di pensiero (ricordo, anticipazione, previsione). Per essere valido, deve essere possibile videoregistrare – idealmente – il racconto.</a:t>
            </a:r>
          </a:p>
          <a:p>
            <a:pPr algn="just">
              <a:lnSpc>
                <a:spcPct val="90000"/>
              </a:lnSpc>
            </a:pPr>
            <a:r>
              <a:rPr lang="it-IT" sz="2800"/>
              <a:t>Perciò, sono da rifiutare gli A1 “definitori”, che non rappresentano un fatto, ma la sua valutazione e, quindi, sono dei B1</a:t>
            </a:r>
          </a:p>
          <a:p>
            <a:pPr lvl="1" algn="just">
              <a:lnSpc>
                <a:spcPct val="90000"/>
              </a:lnSpc>
            </a:pPr>
            <a:r>
              <a:rPr lang="it-IT" sz="2400"/>
              <a:t>Es: sono stato insultato</a:t>
            </a:r>
          </a:p>
          <a:p>
            <a:pPr>
              <a:lnSpc>
                <a:spcPct val="90000"/>
              </a:lnSpc>
            </a:pPr>
            <a:endParaRPr lang="it-IT" sz="2800"/>
          </a:p>
        </p:txBody>
      </p:sp>
    </p:spTree>
  </p:cSld>
  <p:clrMapOvr>
    <a:masterClrMapping/>
  </p:clrMapOvr>
  <p:transition>
    <p:random/>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it-IT" dirty="0">
                <a:solidFill>
                  <a:srgbClr val="FF0000"/>
                </a:solidFill>
              </a:rPr>
              <a:t>ABC nell’</a:t>
            </a:r>
            <a:r>
              <a:rPr lang="it-IT" dirty="0" err="1">
                <a:solidFill>
                  <a:srgbClr val="FF0000"/>
                </a:solidFill>
              </a:rPr>
              <a:t>assessment</a:t>
            </a:r>
            <a:endParaRPr lang="it-IT" dirty="0">
              <a:solidFill>
                <a:srgbClr val="FF0000"/>
              </a:solidFill>
            </a:endParaRPr>
          </a:p>
        </p:txBody>
      </p:sp>
      <p:sp>
        <p:nvSpPr>
          <p:cNvPr id="24579" name="Rectangle 3"/>
          <p:cNvSpPr>
            <a:spLocks noGrp="1" noChangeArrowheads="1"/>
          </p:cNvSpPr>
          <p:nvPr>
            <p:ph type="body" idx="1"/>
          </p:nvPr>
        </p:nvSpPr>
        <p:spPr/>
        <p:txBody>
          <a:bodyPr/>
          <a:lstStyle/>
          <a:p>
            <a:pPr algn="just">
              <a:lnSpc>
                <a:spcPct val="90000"/>
              </a:lnSpc>
            </a:pPr>
            <a:r>
              <a:rPr lang="it-IT" sz="2800"/>
              <a:t>Esiste una differenza fondamentale tra le conseguenze, espresse in C1 – in termini di emozioni e/o comportamenti, e le conseguenze espresse a livelli più elevati di struttura (C2, C3, ecc.)</a:t>
            </a:r>
          </a:p>
          <a:p>
            <a:pPr lvl="1" algn="just">
              <a:lnSpc>
                <a:spcPct val="90000"/>
              </a:lnSpc>
            </a:pPr>
            <a:r>
              <a:rPr lang="it-IT" sz="2400"/>
              <a:t>C1 fa riferimento ad un evento</a:t>
            </a:r>
          </a:p>
          <a:p>
            <a:pPr lvl="1" algn="just">
              <a:lnSpc>
                <a:spcPct val="90000"/>
              </a:lnSpc>
            </a:pPr>
            <a:r>
              <a:rPr lang="it-IT" sz="2400"/>
              <a:t>C2 fa riferimento al soggetto, nel senso che è l’emozione che deriva dalla valutazione di un proprio comportamento o di una propria azione. C2, quindi, dice qualcosa sulla reazione emotiva e comportamentale ad una valutazione di sé.</a:t>
            </a: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it-IT" sz="4000" dirty="0">
                <a:solidFill>
                  <a:srgbClr val="FF0000"/>
                </a:solidFill>
              </a:rPr>
              <a:t>ABC nei processi di monitoraggio della terapia</a:t>
            </a:r>
          </a:p>
        </p:txBody>
      </p:sp>
      <p:sp>
        <p:nvSpPr>
          <p:cNvPr id="25603" name="Rectangle 3"/>
          <p:cNvSpPr>
            <a:spLocks noGrp="1" noChangeArrowheads="1"/>
          </p:cNvSpPr>
          <p:nvPr>
            <p:ph type="body" idx="1"/>
          </p:nvPr>
        </p:nvSpPr>
        <p:spPr/>
        <p:txBody>
          <a:bodyPr/>
          <a:lstStyle/>
          <a:p>
            <a:pPr algn="just">
              <a:lnSpc>
                <a:spcPct val="80000"/>
              </a:lnSpc>
            </a:pPr>
            <a:r>
              <a:rPr lang="it-IT" sz="2800"/>
              <a:t>La terapia cognitiva standard è fondamentalmente rivolta a modificare le valutazioni disfunzionali dei pazienti: “nuovi” B vanno a sostituire quelli disfunzionali.</a:t>
            </a:r>
          </a:p>
          <a:p>
            <a:pPr lvl="1" algn="just">
              <a:lnSpc>
                <a:spcPct val="80000"/>
              </a:lnSpc>
            </a:pPr>
            <a:r>
              <a:rPr lang="it-IT" sz="2400"/>
              <a:t>Per monitorare il grado ed i modi attraverso cui il paziente utilizza i “nuovi” B, può essere utile ricorrere alla tecnica degli ABC.</a:t>
            </a:r>
          </a:p>
          <a:p>
            <a:pPr lvl="2" algn="just">
              <a:lnSpc>
                <a:spcPct val="80000"/>
              </a:lnSpc>
            </a:pPr>
            <a:r>
              <a:rPr lang="it-IT" sz="2000"/>
              <a:t>Ad esempio, se il paziente riferisce la persistenza di emozioni negativa, può essere utile monitorare i B che le hanno determinate.</a:t>
            </a:r>
          </a:p>
          <a:p>
            <a:pPr lvl="2" algn="just">
              <a:lnSpc>
                <a:spcPct val="80000"/>
              </a:lnSpc>
            </a:pPr>
            <a:r>
              <a:rPr lang="it-IT" sz="2000"/>
              <a:t>Può anche essere utile migliorare la performance del paziente chiedendogli di riferire dettagliatamente le valutazioni funzionali che ha imparato a fare di determinati stimoli (ad esempio, nel corso di un Homework).</a:t>
            </a:r>
          </a:p>
          <a:p>
            <a:pPr>
              <a:lnSpc>
                <a:spcPct val="80000"/>
              </a:lnSpc>
            </a:pPr>
            <a:endParaRPr lang="it-IT" sz="2800"/>
          </a:p>
        </p:txBody>
      </p:sp>
    </p:spTree>
  </p:cSld>
  <p:clrMapOvr>
    <a:masterClrMapping/>
  </p:clrMapOvr>
  <p:transition>
    <p:random/>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it-IT"/>
              <a:t>Costruzione di una Scheda ABC</a:t>
            </a:r>
          </a:p>
        </p:txBody>
      </p:sp>
      <p:graphicFrame>
        <p:nvGraphicFramePr>
          <p:cNvPr id="26649" name="Group 25"/>
          <p:cNvGraphicFramePr>
            <a:graphicFrameLocks noGrp="1"/>
          </p:cNvGraphicFramePr>
          <p:nvPr>
            <p:ph idx="1"/>
          </p:nvPr>
        </p:nvGraphicFramePr>
        <p:xfrm>
          <a:off x="457200" y="1600200"/>
          <a:ext cx="8229600" cy="4492626"/>
        </p:xfrm>
        <a:graphic>
          <a:graphicData uri="http://schemas.openxmlformats.org/drawingml/2006/table">
            <a:tbl>
              <a:tblPr/>
              <a:tblGrid>
                <a:gridCol w="2743200"/>
                <a:gridCol w="2743200"/>
                <a:gridCol w="2743200"/>
              </a:tblGrid>
              <a:tr h="915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874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Evento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Pensieri (o Immagini mentali)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Emozioni e/o Comportamento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892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it-IT"/>
              <a:t>Costruzione di una Scheda ABC</a:t>
            </a:r>
          </a:p>
        </p:txBody>
      </p:sp>
      <p:graphicFrame>
        <p:nvGraphicFramePr>
          <p:cNvPr id="29736" name="Group 40"/>
          <p:cNvGraphicFramePr>
            <a:graphicFrameLocks noGrp="1"/>
          </p:cNvGraphicFramePr>
          <p:nvPr>
            <p:ph idx="1"/>
          </p:nvPr>
        </p:nvGraphicFramePr>
        <p:xfrm>
          <a:off x="457200" y="1600200"/>
          <a:ext cx="8229600" cy="4332859"/>
        </p:xfrm>
        <a:graphic>
          <a:graphicData uri="http://schemas.openxmlformats.org/drawingml/2006/table">
            <a:tbl>
              <a:tblPr/>
              <a:tblGrid>
                <a:gridCol w="1646238"/>
                <a:gridCol w="1646237"/>
                <a:gridCol w="1644650"/>
                <a:gridCol w="1646238"/>
                <a:gridCol w="1646237"/>
              </a:tblGrid>
              <a:tr h="927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A1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B1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B2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C2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143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2800" b="0" i="0" u="none" strike="noStrike" cap="none" normalizeH="0" baseline="0" smtClean="0">
                          <a:ln>
                            <a:noFill/>
                          </a:ln>
                          <a:solidFill>
                            <a:schemeClr val="tx1"/>
                          </a:solidFill>
                          <a:effectLst/>
                          <a:latin typeface="Arial" charset="0"/>
                        </a:rPr>
                        <a:t>Evento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Pensieri (o Immagini mentali)</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400" b="0" i="0" u="none" strike="noStrike" cap="none" normalizeH="0" baseline="0" smtClean="0">
                          <a:ln>
                            <a:noFill/>
                          </a:ln>
                          <a:solidFill>
                            <a:schemeClr val="tx1"/>
                          </a:solidFill>
                          <a:effectLst/>
                          <a:latin typeface="Arial" charset="0"/>
                        </a:rPr>
                        <a:t>Emozioni e/o Comportamento</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Pensieri su C1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it-IT" sz="1600" b="0" i="0" u="none" strike="noStrike" cap="none" normalizeH="0" baseline="0" smtClean="0">
                          <a:ln>
                            <a:noFill/>
                          </a:ln>
                          <a:solidFill>
                            <a:schemeClr val="tx1"/>
                          </a:solidFill>
                          <a:effectLst/>
                          <a:latin typeface="Arial" charset="0"/>
                        </a:rPr>
                        <a:t>Emozione conseguente</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145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it-IT"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random/>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it-IT" dirty="0">
                <a:solidFill>
                  <a:srgbClr val="FF0000"/>
                </a:solidFill>
              </a:rPr>
              <a:t>Costruzione di una Scheda ABC</a:t>
            </a:r>
          </a:p>
        </p:txBody>
      </p:sp>
      <p:sp>
        <p:nvSpPr>
          <p:cNvPr id="28675" name="Rectangle 3"/>
          <p:cNvSpPr>
            <a:spLocks noGrp="1" noChangeArrowheads="1"/>
          </p:cNvSpPr>
          <p:nvPr>
            <p:ph type="body" idx="1"/>
          </p:nvPr>
        </p:nvSpPr>
        <p:spPr/>
        <p:txBody>
          <a:bodyPr/>
          <a:lstStyle/>
          <a:p>
            <a:pPr algn="just">
              <a:lnSpc>
                <a:spcPct val="90000"/>
              </a:lnSpc>
            </a:pPr>
            <a:r>
              <a:rPr lang="it-IT" dirty="0"/>
              <a:t>Le istruzioni sulla compilazione della scheda vanno proposte in concomitanza della richiesta di </a:t>
            </a:r>
            <a:r>
              <a:rPr lang="it-IT" dirty="0" err="1"/>
              <a:t>Homework</a:t>
            </a:r>
            <a:r>
              <a:rPr lang="it-IT" dirty="0"/>
              <a:t> auto osservativi, alla fine della seduta.</a:t>
            </a:r>
          </a:p>
          <a:p>
            <a:pPr algn="just">
              <a:lnSpc>
                <a:spcPct val="90000"/>
              </a:lnSpc>
            </a:pPr>
            <a:r>
              <a:rPr lang="it-IT" dirty="0"/>
              <a:t>Occorre sottolineare al paziente come sia importante rappresentare soprattutto i pensieri e le emozioni.</a:t>
            </a:r>
          </a:p>
          <a:p>
            <a:pPr algn="just">
              <a:lnSpc>
                <a:spcPct val="90000"/>
              </a:lnSpc>
            </a:pPr>
            <a:r>
              <a:rPr lang="it-IT" dirty="0"/>
              <a:t>La seduta successiva, comincerà con la verifica dell’</a:t>
            </a:r>
            <a:r>
              <a:rPr lang="it-IT" dirty="0" err="1"/>
              <a:t>Homework</a:t>
            </a:r>
            <a:endParaRPr lang="it-IT" dirty="0"/>
          </a:p>
        </p:txBody>
      </p:sp>
    </p:spTree>
  </p:cSld>
  <p:clrMapOvr>
    <a:masterClrMapping/>
  </p:clrMapOvr>
  <p:transition>
    <p:random/>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it-IT" sz="4000" dirty="0">
                <a:solidFill>
                  <a:srgbClr val="FF0000"/>
                </a:solidFill>
              </a:rPr>
              <a:t>Costruzione di una Scheda </a:t>
            </a:r>
            <a:r>
              <a:rPr lang="it-IT" sz="4000" dirty="0" smtClean="0">
                <a:solidFill>
                  <a:srgbClr val="FF0000"/>
                </a:solidFill>
              </a:rPr>
              <a:t>ABC - 1</a:t>
            </a:r>
            <a:endParaRPr lang="it-IT" sz="4000" dirty="0">
              <a:solidFill>
                <a:srgbClr val="FF0000"/>
              </a:solidFill>
            </a:endParaRPr>
          </a:p>
        </p:txBody>
      </p:sp>
      <p:sp>
        <p:nvSpPr>
          <p:cNvPr id="31747" name="Rectangle 3"/>
          <p:cNvSpPr>
            <a:spLocks noGrp="1" noChangeArrowheads="1"/>
          </p:cNvSpPr>
          <p:nvPr>
            <p:ph type="body" idx="1"/>
          </p:nvPr>
        </p:nvSpPr>
        <p:spPr/>
        <p:txBody>
          <a:bodyPr/>
          <a:lstStyle/>
          <a:p>
            <a:pPr marL="609600" indent="-609600" algn="just">
              <a:lnSpc>
                <a:spcPct val="80000"/>
              </a:lnSpc>
              <a:buFontTx/>
              <a:buAutoNum type="arabicPeriod"/>
            </a:pPr>
            <a:r>
              <a:rPr lang="it-IT" sz="2200" dirty="0" smtClean="0"/>
              <a:t>Chiedere al paziente di soffermarsi su di un esempio specifico (episodio concreto) in cui si è attivata l’emozione disfunzionale</a:t>
            </a:r>
          </a:p>
          <a:p>
            <a:pPr marL="609600" indent="-609600" algn="just">
              <a:lnSpc>
                <a:spcPct val="80000"/>
              </a:lnSpc>
              <a:buFontTx/>
              <a:buAutoNum type="arabicPeriod"/>
            </a:pPr>
            <a:endParaRPr lang="it-IT" sz="1600" dirty="0" smtClean="0"/>
          </a:p>
          <a:p>
            <a:pPr marL="990600" lvl="1" indent="-533400" algn="just">
              <a:lnSpc>
                <a:spcPct val="80000"/>
              </a:lnSpc>
            </a:pPr>
            <a:r>
              <a:rPr lang="it-IT" sz="1600" dirty="0" smtClean="0"/>
              <a:t>“</a:t>
            </a:r>
            <a:r>
              <a:rPr lang="it-IT" sz="1600" i="1" dirty="0"/>
              <a:t>mi faccia un esempio, quando è stata l’ultima volta che si è sentito (…)” </a:t>
            </a:r>
          </a:p>
          <a:p>
            <a:pPr marL="990600" lvl="1" indent="-533400" algn="just">
              <a:lnSpc>
                <a:spcPct val="80000"/>
              </a:lnSpc>
            </a:pPr>
            <a:r>
              <a:rPr lang="it-IT" sz="1600" i="1" dirty="0"/>
              <a:t>“scelga un episodio di disagio che ricorda in cui si è sentito (….). In che situazione si trovava?”</a:t>
            </a:r>
          </a:p>
          <a:p>
            <a:pPr marL="990600" lvl="1" indent="-533400" algn="just">
              <a:lnSpc>
                <a:spcPct val="80000"/>
              </a:lnSpc>
            </a:pPr>
            <a:r>
              <a:rPr lang="it-IT" sz="1600" i="1" dirty="0"/>
              <a:t>“descriva la situazione in cui si trovava quando ha provato l’emozione spiacevole: dove era, con chi era, cosa stava facendo</a:t>
            </a:r>
            <a:r>
              <a:rPr lang="it-IT" sz="1600" i="1" dirty="0" smtClean="0"/>
              <a:t>”.</a:t>
            </a:r>
          </a:p>
          <a:p>
            <a:pPr marL="990600" lvl="1" indent="-533400" algn="just">
              <a:lnSpc>
                <a:spcPct val="80000"/>
              </a:lnSpc>
            </a:pPr>
            <a:endParaRPr lang="it-IT" sz="1400" i="1" dirty="0"/>
          </a:p>
          <a:p>
            <a:pPr marL="609600" indent="-609600" algn="just">
              <a:lnSpc>
                <a:spcPct val="80000"/>
              </a:lnSpc>
              <a:buFontTx/>
              <a:buAutoNum type="arabicPeriod"/>
            </a:pPr>
            <a:r>
              <a:rPr lang="it-IT" sz="2200" dirty="0"/>
              <a:t>Chiedere di esplicitare il significato personale che assume l’evento A agli occhi del </a:t>
            </a:r>
            <a:r>
              <a:rPr lang="it-IT" sz="2200" dirty="0" smtClean="0"/>
              <a:t>paziente</a:t>
            </a:r>
          </a:p>
          <a:p>
            <a:pPr marL="609600" indent="-609600" algn="just">
              <a:lnSpc>
                <a:spcPct val="80000"/>
              </a:lnSpc>
              <a:buFontTx/>
              <a:buAutoNum type="arabicPeriod"/>
            </a:pPr>
            <a:endParaRPr lang="it-IT" sz="2200" dirty="0"/>
          </a:p>
          <a:p>
            <a:pPr marL="990600" lvl="1" indent="-533400" algn="just">
              <a:lnSpc>
                <a:spcPct val="80000"/>
              </a:lnSpc>
              <a:buFont typeface="Arial" charset="0"/>
              <a:buChar char="−"/>
            </a:pPr>
            <a:r>
              <a:rPr lang="it-IT" sz="1600" dirty="0"/>
              <a:t>“</a:t>
            </a:r>
            <a:r>
              <a:rPr lang="it-IT" sz="1600" i="1" dirty="0"/>
              <a:t>cosa le è venuto in mente? cosa ha pensato in quel momento?”</a:t>
            </a:r>
          </a:p>
          <a:p>
            <a:pPr marL="990600" lvl="1" indent="-533400" algn="just">
              <a:lnSpc>
                <a:spcPct val="80000"/>
              </a:lnSpc>
              <a:buFont typeface="Arial" charset="0"/>
              <a:buChar char="−"/>
            </a:pPr>
            <a:r>
              <a:rPr lang="it-IT" sz="1600" i="1" dirty="0"/>
              <a:t>“che cosa vuole dire questo per lei?”</a:t>
            </a:r>
          </a:p>
          <a:p>
            <a:pPr marL="990600" lvl="1" indent="-533400" algn="just">
              <a:lnSpc>
                <a:spcPct val="80000"/>
              </a:lnSpc>
              <a:buFont typeface="Arial" charset="0"/>
              <a:buChar char="−"/>
            </a:pPr>
            <a:endParaRPr lang="it-IT" sz="1400" dirty="0"/>
          </a:p>
          <a:p>
            <a:pPr marL="990600" lvl="1" indent="-533400">
              <a:lnSpc>
                <a:spcPct val="80000"/>
              </a:lnSpc>
              <a:buFont typeface="Arial" charset="0"/>
              <a:buChar char="−"/>
            </a:pPr>
            <a:endParaRPr lang="it-IT" sz="1400" dirty="0"/>
          </a:p>
          <a:p>
            <a:pPr marL="990600" lvl="1" indent="-533400">
              <a:lnSpc>
                <a:spcPct val="80000"/>
              </a:lnSpc>
              <a:buFont typeface="Arial" charset="0"/>
              <a:buNone/>
            </a:pPr>
            <a:r>
              <a:rPr lang="it-IT" sz="1400" i="1" dirty="0"/>
              <a:t>		 </a:t>
            </a:r>
          </a:p>
          <a:p>
            <a:pPr marL="609600" indent="-609600">
              <a:lnSpc>
                <a:spcPct val="80000"/>
              </a:lnSpc>
              <a:buFontTx/>
              <a:buAutoNum type="arabicPeriod"/>
            </a:pPr>
            <a:endParaRPr lang="it-IT" sz="1600" dirty="0"/>
          </a:p>
        </p:txBody>
      </p:sp>
    </p:spTree>
  </p:cSld>
  <p:clrMapOvr>
    <a:masterClrMapping/>
  </p:clrMapOvr>
  <p:transition>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t629020a"/>
          <p:cNvPicPr>
            <a:picLocks noChangeAspect="1" noChangeArrowheads="1"/>
          </p:cNvPicPr>
          <p:nvPr/>
        </p:nvPicPr>
        <p:blipFill>
          <a:blip r:embed="rId2"/>
          <a:srcRect/>
          <a:stretch>
            <a:fillRect/>
          </a:stretch>
        </p:blipFill>
        <p:spPr bwMode="auto">
          <a:xfrm>
            <a:off x="0" y="0"/>
            <a:ext cx="9144000" cy="4876800"/>
          </a:xfrm>
          <a:prstGeom prst="rect">
            <a:avLst/>
          </a:prstGeom>
          <a:noFill/>
          <a:ln w="9525">
            <a:noFill/>
            <a:miter lim="800000"/>
            <a:headEnd/>
            <a:tailEnd/>
          </a:ln>
        </p:spPr>
      </p:pic>
      <p:sp>
        <p:nvSpPr>
          <p:cNvPr id="4100" name="Rectangle 4"/>
          <p:cNvSpPr>
            <a:spLocks noChangeArrowheads="1"/>
          </p:cNvSpPr>
          <p:nvPr/>
        </p:nvSpPr>
        <p:spPr bwMode="auto">
          <a:xfrm>
            <a:off x="141288" y="4779963"/>
            <a:ext cx="8893175" cy="2032000"/>
          </a:xfrm>
          <a:prstGeom prst="rect">
            <a:avLst/>
          </a:prstGeom>
          <a:noFill/>
          <a:ln w="9525">
            <a:noFill/>
            <a:miter lim="800000"/>
            <a:headEnd/>
            <a:tailEnd/>
          </a:ln>
          <a:effectLst/>
        </p:spPr>
        <p:txBody>
          <a:bodyPr anchor="ctr">
            <a:spAutoFit/>
          </a:bodyPr>
          <a:lstStyle/>
          <a:p>
            <a:pPr algn="just">
              <a:defRPr/>
            </a:pPr>
            <a:r>
              <a:rPr lang="it-IT" sz="1800" cap="small" dirty="0">
                <a:solidFill>
                  <a:srgbClr val="FF0000"/>
                </a:solidFill>
                <a:latin typeface="+mj-lt"/>
              </a:rPr>
              <a:t>Condizionamento classico</a:t>
            </a:r>
          </a:p>
          <a:p>
            <a:pPr algn="just">
              <a:defRPr/>
            </a:pPr>
            <a:r>
              <a:rPr lang="it-IT" sz="1800" b="0" dirty="0">
                <a:latin typeface="+mj-lt"/>
              </a:rPr>
              <a:t>Il condizionamento "classico" o "pavloviano" (dal nome di Ivan </a:t>
            </a:r>
            <a:r>
              <a:rPr lang="it-IT" sz="1800" b="0" dirty="0" err="1">
                <a:latin typeface="+mj-lt"/>
              </a:rPr>
              <a:t>Pavlov</a:t>
            </a:r>
            <a:r>
              <a:rPr lang="it-IT" sz="1800" b="0" dirty="0">
                <a:latin typeface="+mj-lt"/>
              </a:rPr>
              <a:t>, il fisiologo russo che lo scoprì) è una forma di apprendimento per associazione. Nell'illustrazione, alla somministrazione di cibo (stimolo incondizionato) il cane risponde con la salivazione (riflesso incondizionato). Indotto ad associare al cibo il suono di un diapason (stimolo condizionato), il cane risponderà con la salivazione anche al manifestarsi del solo suono del diapason (riflesso condizionato).</a:t>
            </a:r>
          </a:p>
        </p:txBody>
      </p:sp>
      <p:pic>
        <p:nvPicPr>
          <p:cNvPr id="10244" name="Picture 2" descr="Mostra immagine a dimensione intera">
            <a:hlinkClick r:id="rId3"/>
          </p:cNvPr>
          <p:cNvPicPr>
            <a:picLocks noChangeAspect="1" noChangeArrowheads="1"/>
          </p:cNvPicPr>
          <p:nvPr/>
        </p:nvPicPr>
        <p:blipFill>
          <a:blip r:embed="rId4"/>
          <a:srcRect/>
          <a:stretch>
            <a:fillRect/>
          </a:stretch>
        </p:blipFill>
        <p:spPr bwMode="auto">
          <a:xfrm>
            <a:off x="0" y="0"/>
            <a:ext cx="1071563" cy="1071563"/>
          </a:xfrm>
          <a:prstGeom prst="rect">
            <a:avLst/>
          </a:prstGeom>
          <a:noFill/>
          <a:ln w="9525">
            <a:solidFill>
              <a:srgbClr val="FF0000"/>
            </a:solidFill>
            <a:prstDash val="sysDash"/>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 calcmode="lin" valueType="num">
                                      <p:cBhvr>
                                        <p:cTn id="7" dur="500" fill="hold"/>
                                        <p:tgtEl>
                                          <p:spTgt spid="10244"/>
                                        </p:tgtEl>
                                        <p:attrNameLst>
                                          <p:attrName>ppt_w</p:attrName>
                                        </p:attrNameLst>
                                      </p:cBhvr>
                                      <p:tavLst>
                                        <p:tav tm="0">
                                          <p:val>
                                            <p:strVal val="2/3*#ppt_w"/>
                                          </p:val>
                                        </p:tav>
                                        <p:tav tm="100000">
                                          <p:val>
                                            <p:strVal val="#ppt_w"/>
                                          </p:val>
                                        </p:tav>
                                      </p:tavLst>
                                    </p:anim>
                                    <p:anim calcmode="lin" valueType="num">
                                      <p:cBhvr>
                                        <p:cTn id="8" dur="500" fill="hold"/>
                                        <p:tgtEl>
                                          <p:spTgt spid="10244"/>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85800" y="1981200"/>
            <a:ext cx="7772400" cy="4091006"/>
          </a:xfrm>
        </p:spPr>
        <p:txBody>
          <a:bodyPr/>
          <a:lstStyle/>
          <a:p>
            <a:pPr marL="609600" indent="-609600" algn="just">
              <a:lnSpc>
                <a:spcPct val="80000"/>
              </a:lnSpc>
              <a:buFont typeface="Arial" charset="0"/>
              <a:buAutoNum type="arabicPeriod"/>
            </a:pPr>
            <a:endParaRPr lang="it-IT" sz="1600" dirty="0" smtClean="0"/>
          </a:p>
          <a:p>
            <a:pPr marL="609600" indent="-609600" algn="just">
              <a:lnSpc>
                <a:spcPct val="80000"/>
              </a:lnSpc>
              <a:buFont typeface="Arial" charset="0"/>
              <a:buAutoNum type="arabicPeriod"/>
            </a:pPr>
            <a:endParaRPr lang="it-IT" sz="1600" dirty="0" smtClean="0"/>
          </a:p>
          <a:p>
            <a:pPr marL="609600" indent="-609600" algn="just">
              <a:lnSpc>
                <a:spcPct val="80000"/>
              </a:lnSpc>
              <a:buFont typeface="+mj-lt"/>
              <a:buAutoNum type="arabicPeriod" startAt="3"/>
            </a:pPr>
            <a:r>
              <a:rPr lang="it-IT" sz="2200" dirty="0" smtClean="0"/>
              <a:t>Capire </a:t>
            </a:r>
            <a:r>
              <a:rPr lang="it-IT" sz="2200" dirty="0"/>
              <a:t>in che cosa consiste la sofferenza: individuare le emozioni  e i </a:t>
            </a:r>
            <a:r>
              <a:rPr lang="it-IT" sz="2200" dirty="0" smtClean="0"/>
              <a:t>comportamenti</a:t>
            </a:r>
            <a:endParaRPr lang="it-IT" sz="2200" i="1" dirty="0" smtClean="0"/>
          </a:p>
          <a:p>
            <a:pPr marL="609600" indent="-609600" algn="just">
              <a:lnSpc>
                <a:spcPct val="80000"/>
              </a:lnSpc>
              <a:buFont typeface="Arial" charset="0"/>
              <a:buAutoNum type="arabicPeriod" startAt="3"/>
            </a:pPr>
            <a:endParaRPr lang="it-IT" sz="2200" i="1" dirty="0"/>
          </a:p>
          <a:p>
            <a:pPr marL="990600" lvl="1" indent="-533400" algn="just">
              <a:lnSpc>
                <a:spcPct val="80000"/>
              </a:lnSpc>
              <a:buFont typeface="Arial" charset="0"/>
              <a:buChar char="−"/>
            </a:pPr>
            <a:r>
              <a:rPr lang="it-IT" sz="1600" i="1" dirty="0"/>
              <a:t>“Come si è sentito?…. (se ci sono dubbi sull’emozione: approfondire)</a:t>
            </a:r>
          </a:p>
          <a:p>
            <a:pPr marL="990600" lvl="1" indent="-533400" algn="just">
              <a:lnSpc>
                <a:spcPct val="80000"/>
              </a:lnSpc>
              <a:buFont typeface="Arial" charset="0"/>
              <a:buChar char="−"/>
            </a:pPr>
            <a:r>
              <a:rPr lang="it-IT" sz="1600" i="1" dirty="0"/>
              <a:t>“Come ha reagito? Cosa ha fatto dopo </a:t>
            </a:r>
            <a:r>
              <a:rPr lang="it-IT" sz="1600" i="1" dirty="0" smtClean="0"/>
              <a:t>?”</a:t>
            </a:r>
          </a:p>
          <a:p>
            <a:pPr marL="990600" lvl="1" indent="-533400" algn="just">
              <a:lnSpc>
                <a:spcPct val="80000"/>
              </a:lnSpc>
              <a:buFont typeface="Arial" charset="0"/>
              <a:buChar char="−"/>
            </a:pPr>
            <a:endParaRPr lang="it-IT" sz="1400" i="1" dirty="0"/>
          </a:p>
          <a:p>
            <a:pPr marL="609600" indent="-609600" algn="just">
              <a:lnSpc>
                <a:spcPct val="80000"/>
              </a:lnSpc>
              <a:buFont typeface="Arial" charset="0"/>
              <a:buAutoNum type="arabicPeriod" startAt="3"/>
            </a:pPr>
            <a:r>
              <a:rPr lang="it-IT" sz="2200" dirty="0"/>
              <a:t>Esplorazione del B di ordine </a:t>
            </a:r>
            <a:r>
              <a:rPr lang="it-IT" sz="2200" dirty="0" smtClean="0"/>
              <a:t>superiore</a:t>
            </a:r>
          </a:p>
          <a:p>
            <a:pPr marL="609600" indent="-609600" algn="just">
              <a:lnSpc>
                <a:spcPct val="80000"/>
              </a:lnSpc>
              <a:buFont typeface="Arial" charset="0"/>
              <a:buAutoNum type="arabicPeriod" startAt="3"/>
            </a:pPr>
            <a:endParaRPr lang="it-IT" sz="2200" dirty="0"/>
          </a:p>
          <a:p>
            <a:pPr marL="990600" lvl="1" indent="-533400" algn="just">
              <a:lnSpc>
                <a:spcPct val="80000"/>
              </a:lnSpc>
              <a:buFont typeface="Arial" charset="0"/>
              <a:buChar char="−"/>
            </a:pPr>
            <a:r>
              <a:rPr lang="it-IT" sz="1600" i="1" dirty="0"/>
              <a:t>“Quando si è sentito in quel modo, cosa ne ha pensato?”</a:t>
            </a:r>
          </a:p>
          <a:p>
            <a:pPr marL="990600" lvl="1" indent="-533400" algn="just">
              <a:lnSpc>
                <a:spcPct val="80000"/>
              </a:lnSpc>
              <a:buFont typeface="Arial" charset="0"/>
              <a:buChar char="−"/>
            </a:pPr>
            <a:r>
              <a:rPr lang="it-IT" sz="1600" i="1" dirty="0"/>
              <a:t>“Cosa ha pensato di quello che stava facendo</a:t>
            </a:r>
            <a:r>
              <a:rPr lang="it-IT" sz="1600" i="1" dirty="0" smtClean="0"/>
              <a:t>?”</a:t>
            </a:r>
            <a:r>
              <a:rPr lang="it-IT" sz="1600" i="1" dirty="0"/>
              <a:t>		</a:t>
            </a:r>
            <a:r>
              <a:rPr lang="it-IT" sz="1400" i="1" dirty="0"/>
              <a:t> </a:t>
            </a:r>
          </a:p>
          <a:p>
            <a:pPr marL="609600" indent="-609600">
              <a:lnSpc>
                <a:spcPct val="80000"/>
              </a:lnSpc>
              <a:buFontTx/>
              <a:buAutoNum type="arabicPeriod" startAt="3"/>
            </a:pPr>
            <a:endParaRPr lang="it-IT" sz="1600" dirty="0"/>
          </a:p>
        </p:txBody>
      </p:sp>
      <p:sp>
        <p:nvSpPr>
          <p:cNvPr id="5" name="Rectangle 2"/>
          <p:cNvSpPr txBox="1">
            <a:spLocks noChangeArrowheads="1"/>
          </p:cNvSpPr>
          <p:nvPr/>
        </p:nvSpPr>
        <p:spPr bwMode="auto">
          <a:xfrm>
            <a:off x="838200" y="762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sz="4000" b="0" i="0" u="none" strike="noStrike" kern="0" cap="none" spc="0" normalizeH="0" baseline="0" noProof="0" dirty="0" smtClean="0">
                <a:ln>
                  <a:noFill/>
                </a:ln>
                <a:solidFill>
                  <a:srgbClr val="FF0000"/>
                </a:solidFill>
                <a:effectLst/>
                <a:uLnTx/>
                <a:uFillTx/>
                <a:latin typeface="+mj-lt"/>
                <a:ea typeface="+mj-ea"/>
                <a:cs typeface="+mj-cs"/>
              </a:rPr>
              <a:t>Costruzione di una Scheda ABC - 2</a:t>
            </a:r>
            <a:endParaRPr kumimoji="0" lang="it-IT" sz="4000" b="0" i="0" u="none" strike="noStrike" kern="0" cap="none" spc="0" normalizeH="0" baseline="0" noProof="0" dirty="0">
              <a:ln>
                <a:noFill/>
              </a:ln>
              <a:solidFill>
                <a:srgbClr val="FF0000"/>
              </a:solidFill>
              <a:effectLst/>
              <a:uLnTx/>
              <a:uFillTx/>
              <a:latin typeface="+mj-lt"/>
              <a:ea typeface="+mj-ea"/>
              <a:cs typeface="+mj-cs"/>
            </a:endParaRPr>
          </a:p>
        </p:txBody>
      </p:sp>
    </p:spTree>
  </p:cSld>
  <p:clrMapOvr>
    <a:masterClrMapping/>
  </p:clrMapOvr>
  <p:transition>
    <p:random/>
  </p:transition>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ChangeArrowheads="1"/>
          </p:cNvSpPr>
          <p:nvPr/>
        </p:nvSpPr>
        <p:spPr bwMode="auto">
          <a:xfrm>
            <a:off x="5435600" y="1798638"/>
            <a:ext cx="23050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CH" sz="4000">
                <a:solidFill>
                  <a:srgbClr val="FF3300"/>
                </a:solidFill>
                <a:latin typeface="Tempus Sans ITC" pitchFamily="82" charset="0"/>
              </a:rPr>
              <a:t>C</a:t>
            </a:r>
          </a:p>
          <a:p>
            <a:pPr marL="342900" indent="-342900" algn="ctr">
              <a:spcBef>
                <a:spcPct val="20000"/>
              </a:spcBef>
            </a:pPr>
            <a:endParaRPr lang="fr-FR" sz="2000" b="0"/>
          </a:p>
          <a:p>
            <a:pPr marL="342900" indent="-342900" algn="ctr">
              <a:spcBef>
                <a:spcPct val="20000"/>
              </a:spcBef>
            </a:pPr>
            <a:r>
              <a:rPr lang="it-IT" b="0"/>
              <a:t>Reazioni </a:t>
            </a:r>
          </a:p>
          <a:p>
            <a:pPr marL="342900" indent="-342900" algn="ctr">
              <a:spcBef>
                <a:spcPct val="20000"/>
              </a:spcBef>
            </a:pPr>
            <a:r>
              <a:rPr lang="it-IT" b="0"/>
              <a:t>emotive e</a:t>
            </a:r>
          </a:p>
          <a:p>
            <a:pPr marL="342900" indent="-342900" algn="ctr">
              <a:spcBef>
                <a:spcPct val="20000"/>
              </a:spcBef>
            </a:pPr>
            <a:r>
              <a:rPr lang="it-IT" b="0"/>
              <a:t>comportamentali</a:t>
            </a:r>
          </a:p>
        </p:txBody>
      </p:sp>
      <p:sp>
        <p:nvSpPr>
          <p:cNvPr id="70660" name="Rectangle 4"/>
          <p:cNvSpPr>
            <a:spLocks noChangeArrowheads="1"/>
          </p:cNvSpPr>
          <p:nvPr/>
        </p:nvSpPr>
        <p:spPr bwMode="auto">
          <a:xfrm>
            <a:off x="1441450" y="1798638"/>
            <a:ext cx="2482850" cy="3959225"/>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FR" sz="4000">
                <a:solidFill>
                  <a:srgbClr val="FF3300"/>
                </a:solidFill>
                <a:latin typeface="Tempus Sans ITC" pitchFamily="82" charset="0"/>
              </a:rPr>
              <a:t>A</a:t>
            </a:r>
          </a:p>
          <a:p>
            <a:pPr marL="342900" indent="-342900" algn="ctr">
              <a:spcBef>
                <a:spcPct val="20000"/>
              </a:spcBef>
            </a:pPr>
            <a:endParaRPr lang="fr-FR" sz="2000" b="0"/>
          </a:p>
          <a:p>
            <a:pPr marL="342900" indent="-342900" algn="ctr">
              <a:spcBef>
                <a:spcPct val="20000"/>
              </a:spcBef>
            </a:pPr>
            <a:r>
              <a:rPr lang="it-IT" b="0"/>
              <a:t>Avvenimenti della</a:t>
            </a:r>
          </a:p>
          <a:p>
            <a:pPr marL="342900" indent="-342900" algn="ctr">
              <a:spcBef>
                <a:spcPct val="20000"/>
              </a:spcBef>
            </a:pPr>
            <a:r>
              <a:rPr lang="it-IT" b="0"/>
              <a:t>realtà esterna o </a:t>
            </a:r>
          </a:p>
          <a:p>
            <a:pPr marL="342900" indent="-342900" algn="ctr">
              <a:spcBef>
                <a:spcPct val="20000"/>
              </a:spcBef>
            </a:pPr>
            <a:r>
              <a:rPr lang="it-IT" b="0"/>
              <a:t>interna</a:t>
            </a:r>
          </a:p>
        </p:txBody>
      </p:sp>
      <p:grpSp>
        <p:nvGrpSpPr>
          <p:cNvPr id="2" name="Group 13"/>
          <p:cNvGrpSpPr>
            <a:grpSpLocks/>
          </p:cNvGrpSpPr>
          <p:nvPr/>
        </p:nvGrpSpPr>
        <p:grpSpPr bwMode="auto">
          <a:xfrm>
            <a:off x="1441450" y="1793875"/>
            <a:ext cx="6299200" cy="3959225"/>
            <a:chOff x="1044" y="1269"/>
            <a:chExt cx="3968" cy="2494"/>
          </a:xfrm>
        </p:grpSpPr>
        <p:sp>
          <p:nvSpPr>
            <p:cNvPr id="26635" name="Rectangle 11"/>
            <p:cNvSpPr>
              <a:spLocks noChangeArrowheads="1"/>
            </p:cNvSpPr>
            <p:nvPr/>
          </p:nvSpPr>
          <p:spPr bwMode="auto">
            <a:xfrm>
              <a:off x="3560" y="1269"/>
              <a:ext cx="1452" cy="2494"/>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CH" sz="4000">
                  <a:solidFill>
                    <a:srgbClr val="FF3300"/>
                  </a:solidFill>
                  <a:latin typeface="Tempus Sans ITC" pitchFamily="82" charset="0"/>
                </a:rPr>
                <a:t>C</a:t>
              </a:r>
            </a:p>
            <a:p>
              <a:pPr marL="342900" indent="-342900" algn="ctr">
                <a:spcBef>
                  <a:spcPct val="20000"/>
                </a:spcBef>
              </a:pPr>
              <a:endParaRPr lang="fr-FR" sz="2000" b="0"/>
            </a:p>
            <a:p>
              <a:pPr marL="342900" indent="-342900" algn="ctr">
                <a:spcBef>
                  <a:spcPct val="20000"/>
                </a:spcBef>
              </a:pPr>
              <a:r>
                <a:rPr lang="it-IT" b="0"/>
                <a:t>Reazioni </a:t>
              </a:r>
            </a:p>
            <a:p>
              <a:pPr marL="342900" indent="-342900" algn="ctr">
                <a:spcBef>
                  <a:spcPct val="20000"/>
                </a:spcBef>
              </a:pPr>
              <a:r>
                <a:rPr lang="it-IT" b="0"/>
                <a:t>emotive e</a:t>
              </a:r>
            </a:p>
            <a:p>
              <a:pPr marL="342900" indent="-342900" algn="ctr">
                <a:spcBef>
                  <a:spcPct val="20000"/>
                </a:spcBef>
              </a:pPr>
              <a:r>
                <a:rPr lang="it-IT" b="0"/>
                <a:t>comportamentali</a:t>
              </a:r>
            </a:p>
          </p:txBody>
        </p:sp>
        <p:sp>
          <p:nvSpPr>
            <p:cNvPr id="26636" name="Rectangle 12"/>
            <p:cNvSpPr>
              <a:spLocks noChangeArrowheads="1"/>
            </p:cNvSpPr>
            <p:nvPr/>
          </p:nvSpPr>
          <p:spPr bwMode="auto">
            <a:xfrm>
              <a:off x="1044" y="1269"/>
              <a:ext cx="1564" cy="2494"/>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FR" sz="4000">
                  <a:solidFill>
                    <a:srgbClr val="FF3300"/>
                  </a:solidFill>
                  <a:latin typeface="Tempus Sans ITC" pitchFamily="82" charset="0"/>
                </a:rPr>
                <a:t>A</a:t>
              </a:r>
            </a:p>
            <a:p>
              <a:pPr marL="342900" indent="-342900" algn="ctr">
                <a:spcBef>
                  <a:spcPct val="20000"/>
                </a:spcBef>
              </a:pPr>
              <a:endParaRPr lang="fr-FR" sz="2000" b="0"/>
            </a:p>
            <a:p>
              <a:pPr marL="342900" indent="-342900" algn="ctr">
                <a:spcBef>
                  <a:spcPct val="20000"/>
                </a:spcBef>
              </a:pPr>
              <a:r>
                <a:rPr lang="it-IT" b="0"/>
                <a:t>Avvenimenti della</a:t>
              </a:r>
            </a:p>
            <a:p>
              <a:pPr marL="342900" indent="-342900" algn="ctr">
                <a:spcBef>
                  <a:spcPct val="20000"/>
                </a:spcBef>
              </a:pPr>
              <a:r>
                <a:rPr lang="it-IT" b="0"/>
                <a:t>realtà esterna o </a:t>
              </a:r>
            </a:p>
            <a:p>
              <a:pPr marL="342900" indent="-342900" algn="ctr">
                <a:spcBef>
                  <a:spcPct val="20000"/>
                </a:spcBef>
              </a:pPr>
              <a:r>
                <a:rPr lang="it-IT" b="0"/>
                <a:t>interna</a:t>
              </a:r>
            </a:p>
          </p:txBody>
        </p:sp>
      </p:grpSp>
      <p:sp>
        <p:nvSpPr>
          <p:cNvPr id="70666" name="Text Box 10"/>
          <p:cNvSpPr txBox="1">
            <a:spLocks noChangeArrowheads="1"/>
          </p:cNvSpPr>
          <p:nvPr/>
        </p:nvSpPr>
        <p:spPr bwMode="auto">
          <a:xfrm>
            <a:off x="3419475" y="1785938"/>
            <a:ext cx="2773363" cy="3959225"/>
          </a:xfrm>
          <a:prstGeom prst="rect">
            <a:avLst/>
          </a:prstGeom>
          <a:noFill/>
          <a:ln w="9525">
            <a:solidFill>
              <a:schemeClr val="tx1"/>
            </a:solidFill>
            <a:prstDash val="dash"/>
            <a:miter lim="800000"/>
            <a:headEnd/>
            <a:tailEnd/>
          </a:ln>
        </p:spPr>
        <p:txBody>
          <a:bodyPr/>
          <a:lstStyle/>
          <a:p>
            <a:pPr algn="ctr">
              <a:spcBef>
                <a:spcPct val="20000"/>
              </a:spcBef>
            </a:pPr>
            <a:r>
              <a:rPr lang="fr-CH" sz="4000">
                <a:solidFill>
                  <a:srgbClr val="FF3300"/>
                </a:solidFill>
                <a:latin typeface="Tempus Sans ITC" pitchFamily="82" charset="0"/>
              </a:rPr>
              <a:t>B</a:t>
            </a:r>
          </a:p>
          <a:p>
            <a:pPr algn="ctr">
              <a:spcBef>
                <a:spcPct val="20000"/>
              </a:spcBef>
            </a:pPr>
            <a:endParaRPr lang="fr-CH" sz="2000" b="0"/>
          </a:p>
          <a:p>
            <a:pPr algn="ctr">
              <a:spcBef>
                <a:spcPct val="20000"/>
              </a:spcBef>
            </a:pPr>
            <a:r>
              <a:rPr lang="it-IT" b="0"/>
              <a:t>Interpretazioni </a:t>
            </a:r>
          </a:p>
          <a:p>
            <a:pPr algn="ctr"/>
            <a:r>
              <a:rPr lang="it-IT" b="0"/>
              <a:t>che possono </a:t>
            </a:r>
          </a:p>
          <a:p>
            <a:pPr algn="ctr"/>
            <a:r>
              <a:rPr lang="it-IT" b="0"/>
              <a:t>essere influenzate: </a:t>
            </a:r>
          </a:p>
          <a:p>
            <a:pPr algn="ctr">
              <a:spcBef>
                <a:spcPct val="20000"/>
              </a:spcBef>
            </a:pPr>
            <a:endParaRPr lang="it-IT" sz="500" b="0"/>
          </a:p>
          <a:p>
            <a:pPr>
              <a:buFontTx/>
              <a:buChar char="•"/>
            </a:pPr>
            <a:r>
              <a:rPr lang="it-IT" sz="1800" b="0"/>
              <a:t> dalle distorsioni cognitive</a:t>
            </a:r>
          </a:p>
          <a:p>
            <a:r>
              <a:rPr lang="it-IT" sz="1800" b="0"/>
              <a:t>(es. saltare alle conclusioni, ignorare il contesto)</a:t>
            </a:r>
          </a:p>
          <a:p>
            <a:pPr>
              <a:buFontTx/>
              <a:buChar char="•"/>
            </a:pPr>
            <a:r>
              <a:rPr lang="it-IT" sz="1800" b="0"/>
              <a:t> dalla personalità</a:t>
            </a:r>
          </a:p>
          <a:p>
            <a:pPr>
              <a:buFontTx/>
              <a:buChar char="•"/>
            </a:pPr>
            <a:endParaRPr lang="it-IT" sz="500" b="0"/>
          </a:p>
          <a:p>
            <a:pPr>
              <a:buFontTx/>
              <a:buChar char="•"/>
            </a:pPr>
            <a:r>
              <a:rPr lang="it-IT" sz="1800" b="0"/>
              <a:t> dal contesto culturale</a:t>
            </a:r>
          </a:p>
          <a:p>
            <a:pPr algn="ctr">
              <a:spcBef>
                <a:spcPct val="50000"/>
              </a:spcBef>
            </a:pPr>
            <a:endParaRPr lang="it-IT" sz="1800" b="0"/>
          </a:p>
        </p:txBody>
      </p:sp>
      <p:grpSp>
        <p:nvGrpSpPr>
          <p:cNvPr id="3" name="Group 17"/>
          <p:cNvGrpSpPr>
            <a:grpSpLocks/>
          </p:cNvGrpSpPr>
          <p:nvPr/>
        </p:nvGrpSpPr>
        <p:grpSpPr bwMode="auto">
          <a:xfrm>
            <a:off x="684213" y="1798638"/>
            <a:ext cx="8064500" cy="3967162"/>
            <a:chOff x="431" y="1133"/>
            <a:chExt cx="5080" cy="2499"/>
          </a:xfrm>
        </p:grpSpPr>
        <p:sp>
          <p:nvSpPr>
            <p:cNvPr id="26633" name="Rectangle 15"/>
            <p:cNvSpPr>
              <a:spLocks noChangeArrowheads="1"/>
            </p:cNvSpPr>
            <p:nvPr/>
          </p:nvSpPr>
          <p:spPr bwMode="auto">
            <a:xfrm>
              <a:off x="4059" y="1138"/>
              <a:ext cx="1452" cy="2494"/>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CH" sz="4000">
                  <a:solidFill>
                    <a:srgbClr val="FF3300"/>
                  </a:solidFill>
                  <a:latin typeface="Tempus Sans ITC" pitchFamily="82" charset="0"/>
                </a:rPr>
                <a:t>C</a:t>
              </a:r>
            </a:p>
            <a:p>
              <a:pPr marL="342900" indent="-342900" algn="ctr">
                <a:spcBef>
                  <a:spcPct val="20000"/>
                </a:spcBef>
              </a:pPr>
              <a:endParaRPr lang="fr-FR" sz="2000" b="0"/>
            </a:p>
            <a:p>
              <a:pPr marL="342900" indent="-342900" algn="ctr">
                <a:spcBef>
                  <a:spcPct val="20000"/>
                </a:spcBef>
              </a:pPr>
              <a:r>
                <a:rPr lang="it-IT" b="0"/>
                <a:t>Reazioni </a:t>
              </a:r>
            </a:p>
            <a:p>
              <a:pPr marL="342900" indent="-342900" algn="ctr">
                <a:spcBef>
                  <a:spcPct val="20000"/>
                </a:spcBef>
              </a:pPr>
              <a:r>
                <a:rPr lang="it-IT" b="0"/>
                <a:t>emotive e</a:t>
              </a:r>
            </a:p>
            <a:p>
              <a:pPr marL="342900" indent="-342900" algn="ctr">
                <a:spcBef>
                  <a:spcPct val="20000"/>
                </a:spcBef>
              </a:pPr>
              <a:r>
                <a:rPr lang="it-IT" b="0"/>
                <a:t>comportamentali</a:t>
              </a:r>
            </a:p>
          </p:txBody>
        </p:sp>
        <p:sp>
          <p:nvSpPr>
            <p:cNvPr id="26634" name="Rectangle 16"/>
            <p:cNvSpPr>
              <a:spLocks noChangeArrowheads="1"/>
            </p:cNvSpPr>
            <p:nvPr/>
          </p:nvSpPr>
          <p:spPr bwMode="auto">
            <a:xfrm>
              <a:off x="431" y="1133"/>
              <a:ext cx="1564" cy="2494"/>
            </a:xfrm>
            <a:prstGeom prst="rect">
              <a:avLst/>
            </a:prstGeom>
            <a:noFill/>
            <a:ln w="9525">
              <a:solidFill>
                <a:schemeClr val="tx1"/>
              </a:solidFill>
              <a:prstDash val="dash"/>
              <a:miter lim="800000"/>
              <a:headEnd/>
              <a:tailEnd/>
            </a:ln>
          </p:spPr>
          <p:txBody>
            <a:bodyPr/>
            <a:lstStyle/>
            <a:p>
              <a:pPr marL="342900" indent="-342900" algn="ctr">
                <a:spcBef>
                  <a:spcPct val="20000"/>
                </a:spcBef>
              </a:pPr>
              <a:r>
                <a:rPr lang="fr-FR" sz="4000">
                  <a:solidFill>
                    <a:srgbClr val="FF3300"/>
                  </a:solidFill>
                  <a:latin typeface="Tempus Sans ITC" pitchFamily="82" charset="0"/>
                </a:rPr>
                <a:t>A</a:t>
              </a:r>
            </a:p>
            <a:p>
              <a:pPr marL="342900" indent="-342900" algn="ctr">
                <a:spcBef>
                  <a:spcPct val="20000"/>
                </a:spcBef>
              </a:pPr>
              <a:endParaRPr lang="fr-FR" sz="2000" b="0"/>
            </a:p>
            <a:p>
              <a:pPr marL="342900" indent="-342900" algn="ctr">
                <a:spcBef>
                  <a:spcPct val="20000"/>
                </a:spcBef>
              </a:pPr>
              <a:r>
                <a:rPr lang="it-IT" b="0"/>
                <a:t>Avvenimenti della</a:t>
              </a:r>
            </a:p>
            <a:p>
              <a:pPr marL="342900" indent="-342900" algn="ctr">
                <a:spcBef>
                  <a:spcPct val="20000"/>
                </a:spcBef>
              </a:pPr>
              <a:r>
                <a:rPr lang="it-IT" b="0"/>
                <a:t>realtà esterna o </a:t>
              </a:r>
            </a:p>
            <a:p>
              <a:pPr marL="342900" indent="-342900" algn="ctr">
                <a:spcBef>
                  <a:spcPct val="20000"/>
                </a:spcBef>
              </a:pPr>
              <a:r>
                <a:rPr lang="it-IT" b="0"/>
                <a:t>interna</a:t>
              </a:r>
            </a:p>
          </p:txBody>
        </p:sp>
      </p:grpSp>
      <p:cxnSp>
        <p:nvCxnSpPr>
          <p:cNvPr id="12" name="Connettore 2 11"/>
          <p:cNvCxnSpPr>
            <a:cxnSpLocks noChangeShapeType="1"/>
          </p:cNvCxnSpPr>
          <p:nvPr/>
        </p:nvCxnSpPr>
        <p:spPr bwMode="auto">
          <a:xfrm>
            <a:off x="3311525" y="3260725"/>
            <a:ext cx="3000375" cy="1588"/>
          </a:xfrm>
          <a:prstGeom prst="straightConnector1">
            <a:avLst/>
          </a:prstGeom>
          <a:noFill/>
          <a:ln w="9525" algn="ctr">
            <a:solidFill>
              <a:srgbClr val="FF0000"/>
            </a:solidFill>
            <a:round/>
            <a:headEnd/>
            <a:tailEnd type="arrow" w="med" len="med"/>
          </a:ln>
        </p:spPr>
      </p:cxnSp>
      <p:sp>
        <p:nvSpPr>
          <p:cNvPr id="15" name="Rectangle 2"/>
          <p:cNvSpPr txBox="1">
            <a:spLocks noChangeArrowheads="1"/>
          </p:cNvSpPr>
          <p:nvPr/>
        </p:nvSpPr>
        <p:spPr bwMode="auto">
          <a:xfrm>
            <a:off x="728663" y="285750"/>
            <a:ext cx="7772400" cy="1143000"/>
          </a:xfrm>
          <a:prstGeom prst="rect">
            <a:avLst/>
          </a:prstGeom>
          <a:noFill/>
          <a:ln w="9525">
            <a:noFill/>
            <a:miter lim="800000"/>
            <a:headEnd/>
            <a:tailEnd/>
          </a:ln>
        </p:spPr>
        <p:txBody>
          <a:bodyPr anchor="ctr"/>
          <a:lstStyle/>
          <a:p>
            <a:pPr algn="ctr">
              <a:defRPr/>
            </a:pPr>
            <a:r>
              <a:rPr lang="it-IT" sz="4400" kern="0" dirty="0">
                <a:solidFill>
                  <a:schemeClr val="tx2"/>
                </a:solidFill>
                <a:latin typeface="Tempus Sans ITC" pitchFamily="82" charset="0"/>
                <a:ea typeface="+mj-ea"/>
                <a:cs typeface="+mj-cs"/>
              </a:rPr>
              <a:t>Modello A-B-C</a:t>
            </a:r>
            <a:r>
              <a:rPr lang="it-IT" sz="4400" b="0" kern="0" dirty="0">
                <a:solidFill>
                  <a:schemeClr val="tx2"/>
                </a:solidFill>
                <a:latin typeface="Tempus Sans ITC" pitchFamily="82" charset="0"/>
                <a:ea typeface="+mj-ea"/>
                <a:cs typeface="+mj-cs"/>
              </a:rPr>
              <a:t/>
            </a:r>
            <a:br>
              <a:rPr lang="it-IT" sz="4400" b="0" kern="0" dirty="0">
                <a:solidFill>
                  <a:schemeClr val="tx2"/>
                </a:solidFill>
                <a:latin typeface="Tempus Sans ITC" pitchFamily="82" charset="0"/>
                <a:ea typeface="+mj-ea"/>
                <a:cs typeface="+mj-cs"/>
              </a:rPr>
            </a:br>
            <a:r>
              <a:rPr lang="it-IT" sz="2000" b="0" kern="0" dirty="0">
                <a:solidFill>
                  <a:srgbClr val="FF0000"/>
                </a:solidFill>
                <a:latin typeface="Tempus Sans ITC" pitchFamily="82" charset="0"/>
                <a:ea typeface="+mj-ea"/>
                <a:cs typeface="+mj-cs"/>
              </a:rPr>
              <a:t>Albert</a:t>
            </a:r>
            <a:r>
              <a:rPr lang="it-IT" sz="2000" b="0" kern="0" dirty="0">
                <a:solidFill>
                  <a:schemeClr val="tx2"/>
                </a:solidFill>
                <a:latin typeface="Tempus Sans ITC" pitchFamily="82" charset="0"/>
                <a:ea typeface="+mj-ea"/>
                <a:cs typeface="+mj-cs"/>
              </a:rPr>
              <a:t> </a:t>
            </a:r>
            <a:r>
              <a:rPr lang="it-IT" sz="2000" b="0" kern="0" dirty="0" err="1">
                <a:solidFill>
                  <a:srgbClr val="FF0000"/>
                </a:solidFill>
                <a:latin typeface="Tempus Sans ITC" pitchFamily="82" charset="0"/>
                <a:ea typeface="+mj-ea"/>
                <a:cs typeface="+mj-cs"/>
              </a:rPr>
              <a:t>Ellis</a:t>
            </a:r>
            <a:r>
              <a:rPr lang="it-IT" sz="2000" b="0" kern="0" dirty="0">
                <a:solidFill>
                  <a:srgbClr val="FF0000"/>
                </a:solidFill>
                <a:latin typeface="Tempus Sans ITC" pitchFamily="82" charset="0"/>
                <a:ea typeface="+mj-ea"/>
                <a:cs typeface="+mj-cs"/>
              </a:rPr>
              <a:t>, 1964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0659"/>
                                        </p:tgtEl>
                                        <p:attrNameLst>
                                          <p:attrName>style.visibility</p:attrName>
                                        </p:attrNameLst>
                                      </p:cBhvr>
                                      <p:to>
                                        <p:strVal val="visible"/>
                                      </p:to>
                                    </p:set>
                                    <p:animEffect transition="in" filter="fade">
                                      <p:cBhvr>
                                        <p:cTn id="7" dur="2000"/>
                                        <p:tgtEl>
                                          <p:spTgt spid="70659"/>
                                        </p:tgtEl>
                                      </p:cBhvr>
                                    </p:animEffect>
                                  </p:childTnLst>
                                  <p:subTnLst>
                                    <p:animClr clrSpc="rgb" dir="cw">
                                      <p:cBhvr override="childStyle">
                                        <p:cTn dur="1" fill="hold" display="0" masterRel="nextClick" afterEffect="1"/>
                                        <p:tgtEl>
                                          <p:spTgt spid="70659"/>
                                        </p:tgtEl>
                                        <p:attrNameLst>
                                          <p:attrName>ppt_c</p:attrName>
                                        </p:attrNameLst>
                                      </p:cBhvr>
                                      <p:to>
                                        <a:srgbClr val="F8F8F8"/>
                                      </p:to>
                                    </p:animClr>
                                  </p:sub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0660"/>
                                        </p:tgtEl>
                                        <p:attrNameLst>
                                          <p:attrName>style.visibility</p:attrName>
                                        </p:attrNameLst>
                                      </p:cBhvr>
                                      <p:to>
                                        <p:strVal val="visible"/>
                                      </p:to>
                                    </p:set>
                                    <p:animEffect transition="in" filter="fade">
                                      <p:cBhvr>
                                        <p:cTn id="17" dur="2000"/>
                                        <p:tgtEl>
                                          <p:spTgt spid="70660"/>
                                        </p:tgtEl>
                                      </p:cBhvr>
                                    </p:animEffect>
                                  </p:childTnLst>
                                  <p:subTnLst>
                                    <p:animClr clrSpc="rgb" dir="cw">
                                      <p:cBhvr override="childStyle">
                                        <p:cTn dur="1" fill="hold" display="0" masterRel="nextClick" afterEffect="1"/>
                                        <p:tgtEl>
                                          <p:spTgt spid="70660"/>
                                        </p:tgtEl>
                                        <p:attrNameLst>
                                          <p:attrName>ppt_c</p:attrName>
                                        </p:attrNameLst>
                                      </p:cBhvr>
                                      <p:to>
                                        <a:srgbClr val="F8F8F8"/>
                                      </p:to>
                                    </p:animClr>
                                  </p:subTnLst>
                                </p:cTn>
                              </p:par>
                              <p:par>
                                <p:cTn id="18" presetID="10" presetClass="entr" presetSubtype="0" fill="hold" nodeType="withEffect">
                                  <p:stCondLst>
                                    <p:cond delay="200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20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0666"/>
                                        </p:tgtEl>
                                        <p:attrNameLst>
                                          <p:attrName>style.visibility</p:attrName>
                                        </p:attrNameLst>
                                      </p:cBhvr>
                                      <p:to>
                                        <p:strVal val="visible"/>
                                      </p:to>
                                    </p:set>
                                    <p:anim calcmode="lin" valueType="num">
                                      <p:cBhvr additive="base">
                                        <p:cTn id="25" dur="500" fill="hold"/>
                                        <p:tgtEl>
                                          <p:spTgt spid="70666"/>
                                        </p:tgtEl>
                                        <p:attrNameLst>
                                          <p:attrName>ppt_x</p:attrName>
                                        </p:attrNameLst>
                                      </p:cBhvr>
                                      <p:tavLst>
                                        <p:tav tm="0">
                                          <p:val>
                                            <p:strVal val="#ppt_x"/>
                                          </p:val>
                                        </p:tav>
                                        <p:tav tm="100000">
                                          <p:val>
                                            <p:strVal val="#ppt_x"/>
                                          </p:val>
                                        </p:tav>
                                      </p:tavLst>
                                    </p:anim>
                                    <p:anim calcmode="lin" valueType="num">
                                      <p:cBhvr additive="base">
                                        <p:cTn id="26" dur="500" fill="hold"/>
                                        <p:tgtEl>
                                          <p:spTgt spid="7066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animBg="1"/>
      <p:bldP spid="70660" grpId="0" animBg="1"/>
      <p:bldP spid="70666" grpId="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l" eaLnBrk="1" hangingPunct="1"/>
            <a:r>
              <a:rPr lang="it-IT" sz="9600" smtClean="0">
                <a:solidFill>
                  <a:srgbClr val="FF0000"/>
                </a:solidFill>
              </a:rPr>
              <a:t>A</a:t>
            </a:r>
            <a:r>
              <a:rPr lang="it-IT" smtClean="0"/>
              <a:t>-B-C</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1428750" y="2857500"/>
            <a:ext cx="6786563" cy="928688"/>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Può essere un </a:t>
            </a:r>
            <a:r>
              <a:rPr lang="it-IT" sz="1800" u="sng"/>
              <a:t>evento esterno</a:t>
            </a:r>
            <a:r>
              <a:rPr lang="it-IT" sz="1800" b="0"/>
              <a:t>: un episodio di vita, un fatto, una 	circostanza o una situazione ricorrente, può riferirsi anche a 	una situazione relazionale.</a:t>
            </a:r>
          </a:p>
        </p:txBody>
      </p:sp>
      <p:sp>
        <p:nvSpPr>
          <p:cNvPr id="6" name="Text Box 5"/>
          <p:cNvSpPr txBox="1">
            <a:spLocks noChangeArrowheads="1"/>
          </p:cNvSpPr>
          <p:nvPr/>
        </p:nvSpPr>
        <p:spPr bwMode="auto">
          <a:xfrm>
            <a:off x="1428750" y="3929063"/>
            <a:ext cx="6786563" cy="2071687"/>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Può essere un </a:t>
            </a:r>
            <a:r>
              <a:rPr lang="it-IT" sz="1800" u="sng"/>
              <a:t>evento interno</a:t>
            </a:r>
            <a:r>
              <a:rPr lang="it-IT" sz="1800" b="0"/>
              <a:t>: un pensiero, un evento immaginario 	possibile o anche impossibile, un’anticipazione, uno stato 	d’animo o un’emozione. 	Può anche essere un ricordo. </a:t>
            </a:r>
          </a:p>
          <a:p>
            <a:pPr marL="342900" indent="-342900">
              <a:spcBef>
                <a:spcPct val="50000"/>
              </a:spcBef>
            </a:pPr>
            <a:r>
              <a:rPr lang="it-IT" sz="1800" b="0"/>
              <a:t>		Può quindi appartenere al:</a:t>
            </a:r>
          </a:p>
          <a:p>
            <a:pPr marL="342900" indent="-342900" algn="ctr">
              <a:spcBef>
                <a:spcPct val="50000"/>
              </a:spcBef>
            </a:pPr>
            <a:r>
              <a:rPr lang="it-IT" sz="1800">
                <a:solidFill>
                  <a:srgbClr val="FF0000"/>
                </a:solidFill>
              </a:rPr>
              <a:t> PRESENTE - PASSATO - FUTURO</a:t>
            </a:r>
          </a:p>
          <a:p>
            <a:pPr marL="342900" indent="-342900">
              <a:spcBef>
                <a:spcPct val="50000"/>
              </a:spcBef>
              <a:buFont typeface="Arial" charset="0"/>
              <a:buChar char="•"/>
            </a:pPr>
            <a:endParaRPr lang="it-IT" sz="1800" b="0"/>
          </a:p>
        </p:txBody>
      </p:sp>
      <p:sp>
        <p:nvSpPr>
          <p:cNvPr id="5" name="Text Box 5"/>
          <p:cNvSpPr txBox="1">
            <a:spLocks noChangeArrowheads="1"/>
          </p:cNvSpPr>
          <p:nvPr/>
        </p:nvSpPr>
        <p:spPr bwMode="auto">
          <a:xfrm>
            <a:off x="1428750" y="1785938"/>
            <a:ext cx="6786563" cy="928687"/>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a:t>ANTECEDENTE</a:t>
            </a:r>
            <a:r>
              <a:rPr lang="it-IT" sz="1800" b="0"/>
              <a:t>: 	semplicemente precede</a:t>
            </a:r>
          </a:p>
          <a:p>
            <a:pPr marL="342900" indent="-342900">
              <a:spcBef>
                <a:spcPct val="50000"/>
              </a:spcBef>
              <a:buFont typeface="Arial" charset="0"/>
              <a:buChar char="•"/>
            </a:pPr>
            <a:r>
              <a:rPr lang="it-IT" sz="1800"/>
              <a:t>ATTIVANTE</a:t>
            </a:r>
            <a:r>
              <a:rPr lang="it-IT" sz="1800" b="0"/>
              <a:t>: 		l’azione attivante è sul B non sul 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461"/>
                                        </p:tgtEl>
                                        <p:attrNameLst>
                                          <p:attrName>style.visibility</p:attrName>
                                        </p:attrNameLst>
                                      </p:cBhvr>
                                      <p:to>
                                        <p:strVal val="visible"/>
                                      </p:to>
                                    </p:set>
                                    <p:animEffect transition="in" filter="dissolve">
                                      <p:cBhvr>
                                        <p:cTn id="12" dur="500"/>
                                        <p:tgtEl>
                                          <p:spTgt spid="19461"/>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6" grpId="0" animBg="1" autoUpdateAnimBg="0"/>
      <p:bldP spid="5" grpId="0" animBg="1"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1428750" y="1785938"/>
            <a:ext cx="6786563" cy="714375"/>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Aspetto centrale della tecnica degli ABC riguarda la distinzione delle attività e dei processi cognitivi rappresentati dal B.</a:t>
            </a:r>
          </a:p>
        </p:txBody>
      </p:sp>
      <p:sp>
        <p:nvSpPr>
          <p:cNvPr id="5" name="Text Box 5"/>
          <p:cNvSpPr txBox="1">
            <a:spLocks noChangeArrowheads="1"/>
          </p:cNvSpPr>
          <p:nvPr/>
        </p:nvSpPr>
        <p:spPr bwMode="auto">
          <a:xfrm>
            <a:off x="1428750" y="2643188"/>
            <a:ext cx="6786563" cy="928687"/>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sono prese in considerazione le seguenti attività mentali (o </a:t>
            </a:r>
            <a:r>
              <a:rPr lang="it-IT" sz="1800" b="0" i="1"/>
              <a:t>cognitive</a:t>
            </a:r>
            <a:r>
              <a:rPr lang="it-IT" sz="1800" b="0"/>
              <a:t>): immagini, inferenze, valutazioni, assunzioni personali, credenze, schemi.</a:t>
            </a:r>
            <a:endParaRPr lang="it-IT" sz="1800" b="0">
              <a:solidFill>
                <a:srgbClr val="FF0000"/>
              </a:solidFill>
            </a:endParaRPr>
          </a:p>
        </p:txBody>
      </p:sp>
      <p:sp>
        <p:nvSpPr>
          <p:cNvPr id="6" name="Text Box 5"/>
          <p:cNvSpPr txBox="1">
            <a:spLocks noChangeArrowheads="1"/>
          </p:cNvSpPr>
          <p:nvPr/>
        </p:nvSpPr>
        <p:spPr bwMode="auto">
          <a:xfrm>
            <a:off x="1428750" y="3714750"/>
            <a:ext cx="6786563" cy="1214438"/>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Per definizione si iniziano a scandagliare i </a:t>
            </a:r>
            <a:r>
              <a:rPr lang="it-IT" sz="1800">
                <a:solidFill>
                  <a:srgbClr val="FF0000"/>
                </a:solidFill>
              </a:rPr>
              <a:t>B “irrazionali”. </a:t>
            </a:r>
            <a:r>
              <a:rPr lang="it-IT" sz="1800" b="0"/>
              <a:t>Quei pensieri o interpretazioni che possono cioè, da un punto di vista logico, essere messi in discussione. Ad essi si possono accostare pensieri e interpretazioni più logici e razionali.</a:t>
            </a:r>
            <a:endParaRPr lang="it-IT" sz="1800" b="0">
              <a:solidFill>
                <a:srgbClr val="FF0000"/>
              </a:solidFill>
            </a:endParaRPr>
          </a:p>
        </p:txBody>
      </p:sp>
      <p:sp>
        <p:nvSpPr>
          <p:cNvPr id="7" name="Text Box 5"/>
          <p:cNvSpPr txBox="1">
            <a:spLocks noChangeArrowheads="1"/>
          </p:cNvSpPr>
          <p:nvPr/>
        </p:nvSpPr>
        <p:spPr bwMode="auto">
          <a:xfrm>
            <a:off x="1428750" y="5072063"/>
            <a:ext cx="6786563" cy="1214437"/>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Esistono però anche i </a:t>
            </a:r>
            <a:r>
              <a:rPr lang="it-IT" sz="1800">
                <a:solidFill>
                  <a:srgbClr val="FF0000"/>
                </a:solidFill>
              </a:rPr>
              <a:t>B “disfunzionali”. </a:t>
            </a:r>
            <a:r>
              <a:rPr lang="it-IT" sz="1800" b="0"/>
              <a:t>Pensieri o interpretazioni che magari non sono così illogici ma che comunque producono degli effetti dannosi. E’ importante in questo caso esplorare i B alternativi.</a:t>
            </a:r>
            <a:endParaRPr lang="it-IT" sz="1800" b="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5" grpId="0" animBg="1" autoUpdateAnimBg="0"/>
      <p:bldP spid="6" grpId="0" animBg="1" autoUpdateAnimBg="0"/>
      <p:bldP spid="7" grpId="0" animBg="1"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 	</a:t>
            </a:r>
            <a:r>
              <a:rPr lang="it-IT" sz="4600" b="1" i="1" smtClean="0">
                <a:latin typeface="Tempus Sans ITC" pitchFamily="82" charset="0"/>
              </a:rPr>
              <a:t>--</a:t>
            </a:r>
            <a:r>
              <a:rPr lang="it-IT" sz="3000" smtClean="0">
                <a:latin typeface="Tempus Sans ITC" pitchFamily="82" charset="0"/>
                <a:sym typeface="Wingdings" pitchFamily="2" charset="2"/>
              </a:rPr>
              <a:t>  Le distorsioni cognitive</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571500" y="1785938"/>
            <a:ext cx="7929563" cy="4572000"/>
          </a:xfrm>
          <a:prstGeom prst="rect">
            <a:avLst/>
          </a:prstGeom>
          <a:noFill/>
          <a:ln w="9525">
            <a:solidFill>
              <a:schemeClr val="tx1"/>
            </a:solidFill>
            <a:prstDash val="dash"/>
            <a:miter lim="800000"/>
            <a:headEnd/>
            <a:tailEnd/>
          </a:ln>
        </p:spPr>
        <p:txBody>
          <a:bodyPr/>
          <a:lstStyle/>
          <a:p>
            <a:pPr>
              <a:defRPr/>
            </a:pPr>
            <a:endParaRPr lang="it-IT" sz="1800" dirty="0"/>
          </a:p>
          <a:p>
            <a:pPr>
              <a:defRPr/>
            </a:pPr>
            <a:endParaRPr lang="it-IT" sz="1800" dirty="0"/>
          </a:p>
          <a:p>
            <a:pPr>
              <a:defRPr/>
            </a:pPr>
            <a:r>
              <a:rPr lang="it-IT" sz="1800" cap="small" dirty="0"/>
              <a:t>Così come definite dalla </a:t>
            </a:r>
            <a:r>
              <a:rPr lang="it-IT" sz="1800" i="1" cap="small" dirty="0"/>
              <a:t>Cognitive</a:t>
            </a:r>
            <a:r>
              <a:rPr lang="it-IT" sz="1800" cap="small" dirty="0"/>
              <a:t> </a:t>
            </a:r>
            <a:r>
              <a:rPr lang="it-IT" sz="1800" i="1" cap="small" dirty="0" err="1"/>
              <a:t>Therapy</a:t>
            </a:r>
            <a:r>
              <a:rPr lang="it-IT" sz="1800" cap="small" dirty="0"/>
              <a:t> di Aaron Beck (1976): </a:t>
            </a:r>
          </a:p>
          <a:p>
            <a:pPr>
              <a:defRPr/>
            </a:pPr>
            <a:endParaRPr lang="it-IT" sz="1800" cap="small" dirty="0"/>
          </a:p>
          <a:p>
            <a:pPr algn="just">
              <a:defRPr/>
            </a:pPr>
            <a:endParaRPr lang="it-IT" sz="1800" cap="small" dirty="0"/>
          </a:p>
          <a:p>
            <a:pPr algn="just">
              <a:defRPr/>
            </a:pPr>
            <a:r>
              <a:rPr lang="it-IT" sz="1800" cap="small" dirty="0"/>
              <a:t>Pensiero dicotomico</a:t>
            </a:r>
            <a:r>
              <a:rPr lang="it-IT" sz="1800" dirty="0"/>
              <a:t>: 	</a:t>
            </a:r>
            <a:r>
              <a:rPr lang="it-IT" sz="1800" b="0" dirty="0"/>
              <a:t>le cose sono viste in termini di categorie che si escludono reciprocamente, senza gradi intermedi. Se una situazione non è un successo allora è un completo fallimento: </a:t>
            </a:r>
            <a:r>
              <a:rPr lang="it-IT" sz="1800" dirty="0">
                <a:solidFill>
                  <a:srgbClr val="FF0000"/>
                </a:solidFill>
              </a:rPr>
              <a:t>“o tutto o nulla”.</a:t>
            </a:r>
            <a:endParaRPr lang="it-IT" sz="1800" b="0" dirty="0"/>
          </a:p>
          <a:p>
            <a:pPr algn="just">
              <a:defRPr/>
            </a:pPr>
            <a:r>
              <a:rPr lang="it-IT" sz="1800" dirty="0"/>
              <a:t/>
            </a:r>
            <a:br>
              <a:rPr lang="it-IT" sz="1800" dirty="0"/>
            </a:br>
            <a:r>
              <a:rPr lang="it-IT" sz="1800" cap="small" dirty="0" err="1"/>
              <a:t>Ipergeneralizzazione</a:t>
            </a:r>
            <a:r>
              <a:rPr lang="it-IT" sz="1800" dirty="0"/>
              <a:t>: 	</a:t>
            </a:r>
            <a:r>
              <a:rPr lang="it-IT" sz="1800" b="0" dirty="0"/>
              <a:t>un evento specifico è assurto a modello universale. Un atteggiamento negativo occasionale diventa la prova del fatto che tutti ce l’hanno con il soggetto: </a:t>
            </a:r>
            <a:r>
              <a:rPr lang="it-IT" sz="1800" dirty="0">
                <a:solidFill>
                  <a:srgbClr val="FF0000"/>
                </a:solidFill>
              </a:rPr>
              <a:t>"di tutta l'erba un fascio”.</a:t>
            </a:r>
            <a:endParaRPr lang="it-IT" sz="1800" b="0" dirty="0"/>
          </a:p>
          <a:p>
            <a:pPr algn="just">
              <a:defRPr/>
            </a:pPr>
            <a:r>
              <a:rPr lang="it-IT" sz="1800" dirty="0"/>
              <a:t/>
            </a:r>
            <a:br>
              <a:rPr lang="it-IT" sz="1800" dirty="0"/>
            </a:br>
            <a:r>
              <a:rPr lang="it-IT" sz="1800" dirty="0"/>
              <a:t/>
            </a:r>
            <a:br>
              <a:rPr lang="it-IT" sz="1800" dirty="0"/>
            </a:br>
            <a:endParaRPr lang="it-IT"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 	</a:t>
            </a:r>
            <a:r>
              <a:rPr lang="it-IT" smtClean="0">
                <a:latin typeface="Tempus Sans ITC" pitchFamily="82" charset="0"/>
              </a:rPr>
              <a:t>--</a:t>
            </a:r>
            <a:r>
              <a:rPr lang="it-IT" sz="3000" smtClean="0">
                <a:latin typeface="Tempus Sans ITC" pitchFamily="82" charset="0"/>
                <a:sym typeface="Wingdings" pitchFamily="2" charset="2"/>
              </a:rPr>
              <a:t>  Le distorsioni cognitive</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571500" y="1785938"/>
            <a:ext cx="7929563" cy="4572000"/>
          </a:xfrm>
          <a:prstGeom prst="rect">
            <a:avLst/>
          </a:prstGeom>
          <a:noFill/>
          <a:ln w="9525">
            <a:solidFill>
              <a:schemeClr val="tx1"/>
            </a:solidFill>
            <a:prstDash val="dash"/>
            <a:miter lim="800000"/>
            <a:headEnd/>
            <a:tailEnd/>
          </a:ln>
        </p:spPr>
        <p:txBody>
          <a:bodyPr/>
          <a:lstStyle/>
          <a:p>
            <a:pPr algn="just">
              <a:defRPr/>
            </a:pPr>
            <a:r>
              <a:rPr lang="it-IT" sz="1800" cap="small" dirty="0"/>
              <a:t>Astrazione selettiva</a:t>
            </a:r>
            <a:r>
              <a:rPr lang="it-IT" sz="1800" dirty="0"/>
              <a:t>: </a:t>
            </a:r>
            <a:r>
              <a:rPr lang="it-IT" sz="1800" b="0" dirty="0"/>
              <a:t>nel contesto di una situazione complessa un solo dettaglio cattura l’intera attenzione, mentre altri aspetti evidenti e rilevanti vengono ignorati. Focalizzarsi su un commento negativo in un giudizio sul proprio lavoro trascurando altri commenti positivi:</a:t>
            </a:r>
            <a:r>
              <a:rPr lang="it-IT" sz="1800" dirty="0"/>
              <a:t> </a:t>
            </a:r>
            <a:r>
              <a:rPr lang="it-IT" sz="1800" dirty="0">
                <a:solidFill>
                  <a:srgbClr val="FF0000"/>
                </a:solidFill>
              </a:rPr>
              <a:t>"bicchiere mezzo vuoto”.</a:t>
            </a:r>
          </a:p>
          <a:p>
            <a:pPr algn="just">
              <a:defRPr/>
            </a:pPr>
            <a:endParaRPr lang="it-IT" sz="1800" dirty="0"/>
          </a:p>
          <a:p>
            <a:pPr algn="just">
              <a:defRPr/>
            </a:pPr>
            <a:r>
              <a:rPr lang="it-IT" sz="1800" cap="small" dirty="0"/>
              <a:t>Squalificazione del lato positivo</a:t>
            </a:r>
            <a:r>
              <a:rPr lang="it-IT" sz="1800" b="0" dirty="0"/>
              <a:t>: le esperienze positive che contraddicono la visione negativa vengono trascurate, ignorate, neglette o minimizzate. Non credere ai commenti positivi di amici e colleghi sostenendo che dicano ciò solo per gentilezza: </a:t>
            </a:r>
            <a:r>
              <a:rPr lang="it-IT" sz="1800" dirty="0">
                <a:solidFill>
                  <a:srgbClr val="FF0000"/>
                </a:solidFill>
              </a:rPr>
              <a:t>“ogni </a:t>
            </a:r>
            <a:r>
              <a:rPr lang="it-IT" sz="1800" dirty="0" err="1">
                <a:solidFill>
                  <a:srgbClr val="FF0000"/>
                </a:solidFill>
              </a:rPr>
              <a:t>scarrafone</a:t>
            </a:r>
            <a:r>
              <a:rPr lang="it-IT" sz="1800" dirty="0">
                <a:solidFill>
                  <a:srgbClr val="FF0000"/>
                </a:solidFill>
              </a:rPr>
              <a:t> e bello a mamma sua“.</a:t>
            </a:r>
          </a:p>
          <a:p>
            <a:pPr algn="just">
              <a:defRPr/>
            </a:pPr>
            <a:endParaRPr lang="it-IT" sz="1800" dirty="0"/>
          </a:p>
          <a:p>
            <a:pPr algn="just">
              <a:defRPr/>
            </a:pPr>
            <a:r>
              <a:rPr lang="it-IT" sz="1800" cap="small" dirty="0"/>
              <a:t>Salto alle conclusioni (inferenza arbitraria):</a:t>
            </a:r>
          </a:p>
          <a:p>
            <a:pPr>
              <a:defRPr/>
            </a:pPr>
            <a:r>
              <a:rPr lang="it-IT" sz="1800" cap="small" dirty="0"/>
              <a:t>	Lettura del pensiero:</a:t>
            </a:r>
            <a:r>
              <a:rPr lang="it-IT" sz="1800" dirty="0"/>
              <a:t> </a:t>
            </a:r>
            <a:r>
              <a:rPr lang="it-IT" sz="1800" b="0" dirty="0"/>
              <a:t>sostenere che altri stiano formulando giudizi 	negativi senza alcuna prova evidente: </a:t>
            </a:r>
            <a:r>
              <a:rPr lang="it-IT" sz="1800" dirty="0">
                <a:solidFill>
                  <a:srgbClr val="FF0000"/>
                </a:solidFill>
              </a:rPr>
              <a:t>“ti conosco mascherina”.</a:t>
            </a:r>
            <a:r>
              <a:rPr lang="it-IT" sz="1800" b="0" dirty="0"/>
              <a:t> </a:t>
            </a:r>
          </a:p>
          <a:p>
            <a:pPr>
              <a:defRPr/>
            </a:pPr>
            <a:r>
              <a:rPr lang="it-IT" sz="1800" cap="small" dirty="0">
                <a:solidFill>
                  <a:srgbClr val="000000"/>
                </a:solidFill>
              </a:rPr>
              <a:t>	Riferimento al destino: </a:t>
            </a:r>
            <a:r>
              <a:rPr lang="it-IT" sz="1800" b="0" dirty="0">
                <a:solidFill>
                  <a:srgbClr val="000000"/>
                </a:solidFill>
              </a:rPr>
              <a:t>come se le proprie aspettative negative sugli 	eventi futuri fossero fatti già stabiliti. Penso che la mia fidanzata mi 	abbandonerà, </a:t>
            </a:r>
            <a:r>
              <a:rPr lang="it-IT" sz="1800" b="0" i="1" dirty="0">
                <a:solidFill>
                  <a:srgbClr val="000000"/>
                </a:solidFill>
              </a:rPr>
              <a:t>lo so già</a:t>
            </a:r>
            <a:r>
              <a:rPr lang="it-IT" sz="1800" b="0" dirty="0">
                <a:solidFill>
                  <a:srgbClr val="000000"/>
                </a:solidFill>
              </a:rPr>
              <a:t>, e agisco quindi come se ciò fosse già accaduto.</a:t>
            </a:r>
          </a:p>
          <a:p>
            <a:pPr>
              <a:defRPr/>
            </a:pPr>
            <a:r>
              <a:rPr lang="it-IT" sz="1800" b="0" dirty="0"/>
              <a:t/>
            </a:r>
            <a:br>
              <a:rPr lang="it-IT" sz="1800" b="0" dirty="0"/>
            </a:br>
            <a:r>
              <a:rPr lang="it-IT" sz="1800" b="0" dirty="0"/>
              <a:t/>
            </a:r>
            <a:br>
              <a:rPr lang="it-IT" sz="1800" b="0" dirty="0"/>
            </a:br>
            <a:endParaRPr lang="it-IT"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 	</a:t>
            </a:r>
            <a:r>
              <a:rPr lang="it-IT" smtClean="0">
                <a:latin typeface="Tempus Sans ITC" pitchFamily="82" charset="0"/>
              </a:rPr>
              <a:t>--</a:t>
            </a:r>
            <a:r>
              <a:rPr lang="it-IT" sz="3000" smtClean="0">
                <a:latin typeface="Tempus Sans ITC" pitchFamily="82" charset="0"/>
                <a:sym typeface="Wingdings" pitchFamily="2" charset="2"/>
              </a:rPr>
              <a:t>  Le distorsioni cognitive</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571500" y="1785938"/>
            <a:ext cx="7929563" cy="4572000"/>
          </a:xfrm>
          <a:prstGeom prst="rect">
            <a:avLst/>
          </a:prstGeom>
          <a:noFill/>
          <a:ln w="9525">
            <a:solidFill>
              <a:schemeClr val="tx1"/>
            </a:solidFill>
            <a:prstDash val="dash"/>
            <a:miter lim="800000"/>
            <a:headEnd/>
            <a:tailEnd/>
          </a:ln>
        </p:spPr>
        <p:txBody>
          <a:bodyPr/>
          <a:lstStyle/>
          <a:p>
            <a:pPr algn="just">
              <a:defRPr/>
            </a:pPr>
            <a:endParaRPr lang="it-IT" sz="1800" cap="small" dirty="0"/>
          </a:p>
          <a:p>
            <a:pPr algn="just">
              <a:defRPr/>
            </a:pPr>
            <a:r>
              <a:rPr lang="it-IT" sz="1800" cap="small" dirty="0" err="1"/>
              <a:t>catastrofizzazione</a:t>
            </a:r>
            <a:r>
              <a:rPr lang="it-IT" sz="1800" b="0" dirty="0"/>
              <a:t>: gli eventi negativi sono considerati catastrofi intollerabili e non riescono ad essere visti in una prospettiva più moderata e realistica. Una brutta figura è una catastrofe terribile e non una situazione semplicemente imbarazzante e spiacevole. </a:t>
            </a:r>
          </a:p>
          <a:p>
            <a:pPr algn="just">
              <a:defRPr/>
            </a:pPr>
            <a:endParaRPr lang="it-IT" sz="1800" dirty="0"/>
          </a:p>
          <a:p>
            <a:pPr algn="just">
              <a:defRPr/>
            </a:pPr>
            <a:r>
              <a:rPr lang="it-IT" sz="1800" cap="small" dirty="0"/>
              <a:t>Minimizzazione</a:t>
            </a:r>
            <a:r>
              <a:rPr lang="it-IT" sz="1800" b="0" dirty="0"/>
              <a:t>:</a:t>
            </a:r>
            <a:r>
              <a:rPr lang="it-IT" sz="1800" dirty="0"/>
              <a:t> </a:t>
            </a:r>
            <a:r>
              <a:rPr lang="it-IT" sz="1800" b="0" dirty="0"/>
              <a:t>le esperienze positive, pur reali, appaiono insignificanti: </a:t>
            </a:r>
            <a:r>
              <a:rPr lang="it-IT" sz="1800" dirty="0">
                <a:solidFill>
                  <a:srgbClr val="FF0000"/>
                </a:solidFill>
              </a:rPr>
              <a:t>"niente conta veramente di quello che faccio”.</a:t>
            </a:r>
          </a:p>
          <a:p>
            <a:pPr algn="just">
              <a:defRPr/>
            </a:pPr>
            <a:r>
              <a:rPr lang="it-IT" sz="1800" dirty="0"/>
              <a:t/>
            </a:r>
            <a:br>
              <a:rPr lang="it-IT" sz="1800" dirty="0"/>
            </a:br>
            <a:r>
              <a:rPr lang="it-IT" sz="1800" cap="small" dirty="0"/>
              <a:t>ragionamento emotivo</a:t>
            </a:r>
            <a:r>
              <a:rPr lang="it-IT" sz="1800" b="0" dirty="0"/>
              <a:t>: le reazioni emotive convalidano l’interpretazione che le causa: </a:t>
            </a:r>
            <a:r>
              <a:rPr lang="it-IT" sz="1800" dirty="0">
                <a:solidFill>
                  <a:srgbClr val="FF0000"/>
                </a:solidFill>
              </a:rPr>
              <a:t>"se mi sento così allora è vero”.</a:t>
            </a:r>
          </a:p>
          <a:p>
            <a:pPr algn="just">
              <a:defRPr/>
            </a:pPr>
            <a:endParaRPr lang="it-IT" sz="1800" dirty="0"/>
          </a:p>
          <a:p>
            <a:pPr algn="just">
              <a:defRPr/>
            </a:pPr>
            <a:r>
              <a:rPr lang="it-IT" sz="1800" cap="small" dirty="0" err="1"/>
              <a:t>doverizzazioni</a:t>
            </a:r>
            <a:r>
              <a:rPr lang="it-IT" sz="1800" dirty="0"/>
              <a:t>: </a:t>
            </a:r>
            <a:r>
              <a:rPr lang="it-IT" sz="1800" b="0" dirty="0"/>
              <a:t>l'uso di "dovrei", "devo", "bisogna", si deve", segnala la presenza di un atteggiamento rigido che tende alla confusione tra “esigere" e "desiderare o preferire“. </a:t>
            </a:r>
          </a:p>
          <a:p>
            <a:pPr>
              <a:defRPr/>
            </a:pPr>
            <a:endParaRPr lang="it-IT" sz="1800" dirty="0"/>
          </a:p>
          <a:p>
            <a:pPr>
              <a:defRPr/>
            </a:pPr>
            <a:endParaRPr lang="it-IT" sz="1800" dirty="0"/>
          </a:p>
          <a:p>
            <a:pPr marL="342900" indent="-342900" algn="just">
              <a:spcBef>
                <a:spcPct val="50000"/>
              </a:spcBef>
              <a:buFont typeface="Arial" charset="0"/>
              <a:buChar char="•"/>
              <a:defRPr/>
            </a:pPr>
            <a:endParaRPr lang="it-IT"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 	</a:t>
            </a:r>
            <a:r>
              <a:rPr lang="it-IT" smtClean="0">
                <a:latin typeface="Tempus Sans ITC" pitchFamily="82" charset="0"/>
              </a:rPr>
              <a:t>--</a:t>
            </a:r>
            <a:r>
              <a:rPr lang="it-IT" sz="3000" smtClean="0">
                <a:latin typeface="Tempus Sans ITC" pitchFamily="82" charset="0"/>
                <a:sym typeface="Wingdings" pitchFamily="2" charset="2"/>
              </a:rPr>
              <a:t>  Le distorsioni cognitive</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571500" y="1785938"/>
            <a:ext cx="7929563" cy="4572000"/>
          </a:xfrm>
          <a:prstGeom prst="rect">
            <a:avLst/>
          </a:prstGeom>
          <a:noFill/>
          <a:ln w="9525">
            <a:solidFill>
              <a:schemeClr val="tx1"/>
            </a:solidFill>
            <a:prstDash val="dash"/>
            <a:miter lim="800000"/>
            <a:headEnd/>
            <a:tailEnd/>
          </a:ln>
        </p:spPr>
        <p:txBody>
          <a:bodyPr/>
          <a:lstStyle/>
          <a:p>
            <a:pPr algn="just">
              <a:defRPr/>
            </a:pPr>
            <a:endParaRPr lang="it-IT" sz="2000" dirty="0"/>
          </a:p>
          <a:p>
            <a:pPr algn="just">
              <a:defRPr/>
            </a:pPr>
            <a:endParaRPr lang="it-IT" sz="2000" dirty="0"/>
          </a:p>
          <a:p>
            <a:pPr algn="just">
              <a:defRPr/>
            </a:pPr>
            <a:r>
              <a:rPr lang="it-IT" sz="2000" dirty="0"/>
              <a:t/>
            </a:r>
            <a:br>
              <a:rPr lang="it-IT" sz="2000" dirty="0"/>
            </a:br>
            <a:r>
              <a:rPr lang="it-IT" sz="2000" cap="small" dirty="0" err="1"/>
              <a:t>etichettamento</a:t>
            </a:r>
            <a:r>
              <a:rPr lang="it-IT" sz="2000" cap="small" dirty="0"/>
              <a:t>: </a:t>
            </a:r>
            <a:r>
              <a:rPr lang="it-IT" sz="2000" b="0" dirty="0"/>
              <a:t>identificare qualcuno tramite una etichetta globale piuttosto che riferirsi a specifici eventi o azioni (stigmatizzare).</a:t>
            </a:r>
          </a:p>
          <a:p>
            <a:pPr algn="just">
              <a:defRPr/>
            </a:pPr>
            <a:endParaRPr lang="it-IT" sz="2000" dirty="0"/>
          </a:p>
          <a:p>
            <a:pPr algn="just">
              <a:defRPr/>
            </a:pPr>
            <a:r>
              <a:rPr lang="it-IT" sz="2000" dirty="0"/>
              <a:t/>
            </a:r>
            <a:br>
              <a:rPr lang="it-IT" sz="2000" dirty="0"/>
            </a:br>
            <a:r>
              <a:rPr lang="it-IT" sz="2000" cap="small" dirty="0"/>
              <a:t>personalizzazione</a:t>
            </a:r>
            <a:r>
              <a:rPr lang="it-IT" sz="2000" dirty="0"/>
              <a:t>: </a:t>
            </a:r>
            <a:r>
              <a:rPr lang="it-IT" sz="2000" b="0" dirty="0"/>
              <a:t>assumere che il soggetto stesso è la causa di un particolare evento quando nei fatti, sono responsabili altri fattori. Ad esempio, considerare che una momentanea assenza di amicizie è il riflesso della propria inadeguatezza piuttosto che un caso: </a:t>
            </a:r>
            <a:r>
              <a:rPr lang="it-IT" sz="2000" dirty="0">
                <a:solidFill>
                  <a:srgbClr val="FF0000"/>
                </a:solidFill>
              </a:rPr>
              <a:t>"è tutta colpa mia se...“</a:t>
            </a:r>
            <a:r>
              <a:rPr lang="it-IT" sz="2000" b="0" dirty="0"/>
              <a:t>.</a:t>
            </a:r>
            <a:r>
              <a:rPr lang="it-IT" sz="2000" dirty="0"/>
              <a:t/>
            </a:r>
            <a:br>
              <a:rPr lang="it-IT" sz="2000" dirty="0"/>
            </a:br>
            <a:endParaRPr lang="it-IT" sz="2000" dirty="0"/>
          </a:p>
          <a:p>
            <a:pPr marL="342900" indent="-342900" algn="just">
              <a:spcBef>
                <a:spcPct val="50000"/>
              </a:spcBef>
              <a:buFont typeface="Arial" charset="0"/>
              <a:buChar char="•"/>
              <a:defRPr/>
            </a:pPr>
            <a:endParaRPr lang="it-IT" sz="20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D:\DOCUMENTI\Alberto\Immagini\Inferenza.gif"/>
          <p:cNvPicPr>
            <a:picLocks noChangeAspect="1" noChangeArrowheads="1"/>
          </p:cNvPicPr>
          <p:nvPr/>
        </p:nvPicPr>
        <p:blipFill>
          <a:blip r:embed="rId2"/>
          <a:srcRect/>
          <a:stretch>
            <a:fillRect/>
          </a:stretch>
        </p:blipFill>
        <p:spPr bwMode="auto">
          <a:xfrm>
            <a:off x="1071563" y="1857375"/>
            <a:ext cx="7072312" cy="3857625"/>
          </a:xfrm>
          <a:prstGeom prst="rect">
            <a:avLst/>
          </a:prstGeom>
          <a:noFill/>
          <a:ln w="9525">
            <a:noFill/>
            <a:miter lim="800000"/>
            <a:headEnd/>
            <a:tailEnd/>
          </a:ln>
        </p:spPr>
      </p:pic>
      <p:pic>
        <p:nvPicPr>
          <p:cNvPr id="34819" name="Picture 4" descr="Cap. 3, Unità 9 - Il concetto di popolazione"/>
          <p:cNvPicPr>
            <a:picLocks noChangeAspect="1" noChangeArrowheads="1"/>
          </p:cNvPicPr>
          <p:nvPr/>
        </p:nvPicPr>
        <p:blipFill>
          <a:blip r:embed="rId3"/>
          <a:srcRect/>
          <a:stretch>
            <a:fillRect/>
          </a:stretch>
        </p:blipFill>
        <p:spPr bwMode="auto">
          <a:xfrm>
            <a:off x="18172113" y="46038"/>
            <a:ext cx="114300" cy="85725"/>
          </a:xfrm>
          <a:prstGeom prst="rect">
            <a:avLst/>
          </a:prstGeom>
          <a:noFill/>
          <a:ln w="9525">
            <a:noFill/>
            <a:miter lim="800000"/>
            <a:headEnd/>
            <a:tailEnd/>
          </a:ln>
        </p:spPr>
      </p:pic>
      <p:sp>
        <p:nvSpPr>
          <p:cNvPr id="34820" name="Rectangle 2"/>
          <p:cNvSpPr>
            <a:spLocks noGrp="1" noChangeArrowheads="1"/>
          </p:cNvSpPr>
          <p:nvPr>
            <p:ph type="title"/>
          </p:nvPr>
        </p:nvSpPr>
        <p:spPr>
          <a:xfrm>
            <a:off x="685800" y="285750"/>
            <a:ext cx="7772400" cy="1143000"/>
          </a:xfrm>
        </p:spPr>
        <p:txBody>
          <a:bodyPr/>
          <a:lstStyle/>
          <a:p>
            <a:pPr eaLnBrk="1" hangingPunct="1"/>
            <a:r>
              <a:rPr lang="it-IT" b="1" smtClean="0">
                <a:latin typeface="Tempus Sans ITC" pitchFamily="82" charset="0"/>
              </a:rPr>
              <a:t>Campionamento e inferenza</a:t>
            </a:r>
          </a:p>
        </p:txBody>
      </p:sp>
    </p:spTree>
  </p:cSld>
  <p:clrMapOvr>
    <a:masterClrMapping/>
  </p:clrMapOvr>
  <p:transition>
    <p:random/>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1428750" y="2000250"/>
            <a:ext cx="6786563" cy="1214438"/>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Occorre innanzitutto esplorare l’interpretazione che il soggetto dà dell’evento attivante. Tenendo conto che spesso l’evento presenta più sfaccettature che potranno corrispondere a più di un’interpretazione.</a:t>
            </a:r>
          </a:p>
        </p:txBody>
      </p:sp>
      <p:sp>
        <p:nvSpPr>
          <p:cNvPr id="5" name="Text Box 5"/>
          <p:cNvSpPr txBox="1">
            <a:spLocks noChangeArrowheads="1"/>
          </p:cNvSpPr>
          <p:nvPr/>
        </p:nvSpPr>
        <p:spPr bwMode="auto">
          <a:xfrm>
            <a:off x="1428750" y="3357563"/>
            <a:ext cx="6786563" cy="1428750"/>
          </a:xfrm>
          <a:prstGeom prst="rect">
            <a:avLst/>
          </a:prstGeom>
          <a:noFill/>
          <a:ln w="9525">
            <a:solidFill>
              <a:schemeClr val="tx1"/>
            </a:solidFill>
            <a:prstDash val="dash"/>
            <a:miter lim="800000"/>
            <a:headEnd/>
            <a:tailEnd/>
          </a:ln>
        </p:spPr>
        <p:txBody>
          <a:bodyPr/>
          <a:lstStyle/>
          <a:p>
            <a:pPr marL="342900" indent="-342900" algn="just">
              <a:spcBef>
                <a:spcPct val="50000"/>
              </a:spcBef>
              <a:buFont typeface="Arial" charset="0"/>
              <a:buChar char="•"/>
            </a:pPr>
            <a:r>
              <a:rPr lang="it-IT" sz="1800" b="0"/>
              <a:t>Il </a:t>
            </a:r>
            <a:r>
              <a:rPr lang="it-IT" b="0"/>
              <a:t>B</a:t>
            </a:r>
            <a:r>
              <a:rPr lang="it-IT" sz="1800" b="0"/>
              <a:t> è spesso inconsapevole, o meglio </a:t>
            </a:r>
            <a:r>
              <a:rPr lang="it-IT" sz="1800">
                <a:solidFill>
                  <a:srgbClr val="FF0000"/>
                </a:solidFill>
              </a:rPr>
              <a:t>AUTOMATICO</a:t>
            </a:r>
            <a:r>
              <a:rPr lang="it-IT" sz="1800" b="0">
                <a:solidFill>
                  <a:srgbClr val="FF0000"/>
                </a:solidFill>
              </a:rPr>
              <a:t>. </a:t>
            </a:r>
          </a:p>
          <a:p>
            <a:pPr marL="342900" indent="-342900" algn="just">
              <a:spcBef>
                <a:spcPct val="50000"/>
              </a:spcBef>
            </a:pPr>
            <a:r>
              <a:rPr lang="it-IT" sz="1800" b="0">
                <a:solidFill>
                  <a:srgbClr val="FF0000"/>
                </a:solidFill>
              </a:rPr>
              <a:t>	</a:t>
            </a:r>
            <a:r>
              <a:rPr lang="it-IT" sz="1800" b="0"/>
              <a:t>E’ invisibile, impalpabile e veloce e sfuggente. E’ dato per scontato dal soggetto e </a:t>
            </a:r>
            <a:r>
              <a:rPr lang="it-IT" sz="1800" b="0" u="sng"/>
              <a:t>non viene quindi preso in considerazione come determinante.</a:t>
            </a:r>
            <a:endParaRPr lang="it-IT" sz="1800" b="0"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5"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2"/>
          <a:srcRect/>
          <a:stretch>
            <a:fillRect/>
          </a:stretch>
        </p:blipFill>
        <p:spPr bwMode="auto">
          <a:xfrm>
            <a:off x="0" y="0"/>
            <a:ext cx="9144000" cy="4929188"/>
          </a:xfrm>
          <a:prstGeom prst="rect">
            <a:avLst/>
          </a:prstGeom>
          <a:noFill/>
          <a:ln w="9525">
            <a:noFill/>
            <a:miter lim="800000"/>
            <a:headEnd/>
            <a:tailEnd/>
          </a:ln>
        </p:spPr>
      </p:pic>
      <p:pic>
        <p:nvPicPr>
          <p:cNvPr id="11267" name="Picture 2" descr="http://webspace.ship.edu/cgboer/skinner.jpeg"/>
          <p:cNvPicPr>
            <a:picLocks noChangeAspect="1" noChangeArrowheads="1"/>
          </p:cNvPicPr>
          <p:nvPr/>
        </p:nvPicPr>
        <p:blipFill>
          <a:blip r:embed="rId3"/>
          <a:srcRect/>
          <a:stretch>
            <a:fillRect/>
          </a:stretch>
        </p:blipFill>
        <p:spPr bwMode="auto">
          <a:xfrm>
            <a:off x="-11113" y="-17463"/>
            <a:ext cx="1797051" cy="2073276"/>
          </a:xfrm>
          <a:prstGeom prst="rect">
            <a:avLst/>
          </a:prstGeom>
          <a:noFill/>
          <a:ln w="9525">
            <a:solidFill>
              <a:srgbClr val="FF3300"/>
            </a:solidFill>
            <a:prstDash val="sysDash"/>
            <a:miter lim="800000"/>
            <a:headEnd/>
            <a:tailEnd/>
          </a:ln>
        </p:spPr>
      </p:pic>
      <p:sp>
        <p:nvSpPr>
          <p:cNvPr id="7171" name="Rectangle 3"/>
          <p:cNvSpPr>
            <a:spLocks noChangeArrowheads="1"/>
          </p:cNvSpPr>
          <p:nvPr/>
        </p:nvSpPr>
        <p:spPr bwMode="auto">
          <a:xfrm>
            <a:off x="214313" y="4960938"/>
            <a:ext cx="8610600" cy="1754187"/>
          </a:xfrm>
          <a:prstGeom prst="rect">
            <a:avLst/>
          </a:prstGeom>
          <a:noFill/>
          <a:ln w="9525">
            <a:noFill/>
            <a:miter lim="800000"/>
            <a:headEnd/>
            <a:tailEnd/>
          </a:ln>
          <a:effectLst/>
        </p:spPr>
        <p:txBody>
          <a:bodyPr anchor="ctr">
            <a:spAutoFit/>
          </a:bodyPr>
          <a:lstStyle/>
          <a:p>
            <a:pPr algn="just">
              <a:defRPr/>
            </a:pPr>
            <a:r>
              <a:rPr lang="it-IT" sz="1800" cap="small" dirty="0">
                <a:solidFill>
                  <a:srgbClr val="FF0000"/>
                </a:solidFill>
                <a:latin typeface="+mj-lt"/>
              </a:rPr>
              <a:t>Condizionamento operante o Strumentale</a:t>
            </a:r>
          </a:p>
          <a:p>
            <a:pPr algn="just">
              <a:defRPr/>
            </a:pPr>
            <a:r>
              <a:rPr lang="it-IT" sz="1800" b="0" dirty="0">
                <a:latin typeface="+mj-lt"/>
              </a:rPr>
              <a:t>Un topo compie una determinata azione all'interno di una scatola (premere una leva), costruita secondo la teoria del condizionamento strumentale. Questa teoria venne formulata dallo psicologo statunitense </a:t>
            </a:r>
            <a:r>
              <a:rPr lang="it-IT" sz="1800" b="0" dirty="0" err="1">
                <a:latin typeface="+mj-lt"/>
              </a:rPr>
              <a:t>Skinner</a:t>
            </a:r>
            <a:r>
              <a:rPr lang="it-IT" sz="1800" b="0" dirty="0">
                <a:latin typeface="+mj-lt"/>
              </a:rPr>
              <a:t>, ritenuto un pioniere nel campo del behaviorismo. La tecnica di </a:t>
            </a:r>
            <a:r>
              <a:rPr lang="it-IT" sz="1800" b="0" dirty="0" err="1">
                <a:latin typeface="+mj-lt"/>
              </a:rPr>
              <a:t>Skinner</a:t>
            </a:r>
            <a:r>
              <a:rPr lang="it-IT" sz="1800" b="0" dirty="0">
                <a:latin typeface="+mj-lt"/>
              </a:rPr>
              <a:t> si avvale di punizioni e ricompense per condizionare e programmare un certo tipo di comportamento nell'animale.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11267"/>
                                        </p:tgtEl>
                                        <p:attrNameLst>
                                          <p:attrName>style.visibility</p:attrName>
                                        </p:attrNameLst>
                                      </p:cBhvr>
                                      <p:to>
                                        <p:strVal val="visible"/>
                                      </p:to>
                                    </p:set>
                                    <p:anim calcmode="lin" valueType="num">
                                      <p:cBhvr>
                                        <p:cTn id="7" dur="500" fill="hold"/>
                                        <p:tgtEl>
                                          <p:spTgt spid="11267"/>
                                        </p:tgtEl>
                                        <p:attrNameLst>
                                          <p:attrName>ppt_w</p:attrName>
                                        </p:attrNameLst>
                                      </p:cBhvr>
                                      <p:tavLst>
                                        <p:tav tm="0">
                                          <p:val>
                                            <p:strVal val="2/3*#ppt_w"/>
                                          </p:val>
                                        </p:tav>
                                        <p:tav tm="100000">
                                          <p:val>
                                            <p:strVal val="#ppt_w"/>
                                          </p:val>
                                        </p:tav>
                                      </p:tavLst>
                                    </p:anim>
                                    <p:anim calcmode="lin" valueType="num">
                                      <p:cBhvr>
                                        <p:cTn id="8" dur="500" fill="hold"/>
                                        <p:tgtEl>
                                          <p:spTgt spid="1126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lgn="l" eaLnBrk="1" hangingPunct="1"/>
            <a:r>
              <a:rPr lang="it-IT" smtClean="0"/>
              <a:t>A-</a:t>
            </a:r>
            <a:r>
              <a:rPr lang="it-IT" sz="9600" smtClean="0">
                <a:solidFill>
                  <a:srgbClr val="FF0000"/>
                </a:solidFill>
              </a:rPr>
              <a:t>B</a:t>
            </a:r>
            <a:r>
              <a:rPr lang="it-IT" smtClean="0"/>
              <a:t>-C</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142875" y="1785938"/>
            <a:ext cx="8858250" cy="4572000"/>
          </a:xfrm>
          <a:prstGeom prst="rect">
            <a:avLst/>
          </a:prstGeom>
          <a:noFill/>
          <a:ln w="9525">
            <a:noFill/>
            <a:prstDash val="dash"/>
            <a:miter lim="800000"/>
            <a:headEnd/>
            <a:tailEnd/>
          </a:ln>
        </p:spPr>
        <p:txBody>
          <a:bodyPr/>
          <a:lstStyle/>
          <a:p>
            <a:pPr>
              <a:spcAft>
                <a:spcPts val="600"/>
              </a:spcAft>
              <a:defRPr/>
            </a:pPr>
            <a:r>
              <a:rPr lang="it-IT" sz="1600" cap="small" dirty="0">
                <a:solidFill>
                  <a:srgbClr val="FF0000"/>
                </a:solidFill>
                <a:latin typeface="Times New Roman" charset="0"/>
              </a:rPr>
              <a:t>Gli 11 B irrazionali in “Ragione e emozione in psicoterapia” </a:t>
            </a:r>
            <a:r>
              <a:rPr lang="it-IT" sz="1400" b="0" cap="small" dirty="0">
                <a:latin typeface="Times New Roman" charset="0"/>
              </a:rPr>
              <a:t>(A. </a:t>
            </a:r>
            <a:r>
              <a:rPr lang="it-IT" sz="1400" b="0" cap="small" dirty="0" err="1">
                <a:latin typeface="Times New Roman" charset="0"/>
              </a:rPr>
              <a:t>Ellis</a:t>
            </a:r>
            <a:r>
              <a:rPr lang="it-IT" sz="1400" b="0" cap="small" dirty="0">
                <a:latin typeface="Times New Roman" charset="0"/>
              </a:rPr>
              <a:t>, 1989)</a:t>
            </a:r>
            <a:r>
              <a:rPr lang="it-IT" sz="1400" cap="small" dirty="0">
                <a:latin typeface="Times New Roman" charset="0"/>
              </a:rPr>
              <a:t>:</a:t>
            </a:r>
          </a:p>
          <a:p>
            <a:pPr>
              <a:spcAft>
                <a:spcPts val="600"/>
              </a:spcAft>
              <a:defRPr/>
            </a:pPr>
            <a:r>
              <a:rPr lang="it-IT" sz="1600" b="0" dirty="0">
                <a:latin typeface="Times New Roman" charset="0"/>
              </a:rPr>
              <a:t>1. 	Dovrei essere amato da tutti;</a:t>
            </a:r>
          </a:p>
          <a:p>
            <a:pPr>
              <a:spcAft>
                <a:spcPts val="600"/>
              </a:spcAft>
              <a:defRPr/>
            </a:pPr>
            <a:r>
              <a:rPr lang="it-IT" sz="1600" b="0" dirty="0">
                <a:latin typeface="Times New Roman" charset="0"/>
              </a:rPr>
              <a:t>2. 	Si deve essere totalmente competenti;</a:t>
            </a:r>
          </a:p>
          <a:p>
            <a:pPr>
              <a:spcAft>
                <a:spcPts val="600"/>
              </a:spcAft>
              <a:defRPr/>
            </a:pPr>
            <a:r>
              <a:rPr lang="it-IT" sz="1600" b="0" dirty="0">
                <a:latin typeface="Times New Roman" charset="0"/>
              </a:rPr>
              <a:t>3. 	Certe persone sono cattive, perfide e infami e dovrebbero essere punite;</a:t>
            </a:r>
          </a:p>
          <a:p>
            <a:pPr>
              <a:spcAft>
                <a:spcPts val="600"/>
              </a:spcAft>
              <a:defRPr/>
            </a:pPr>
            <a:r>
              <a:rPr lang="it-IT" sz="1600" b="0" dirty="0">
                <a:latin typeface="Times New Roman" charset="0"/>
              </a:rPr>
              <a:t>4. 	È tremendo e catastrofico che le cose non vadano come vorrei;</a:t>
            </a:r>
          </a:p>
          <a:p>
            <a:pPr>
              <a:spcAft>
                <a:spcPts val="600"/>
              </a:spcAft>
              <a:defRPr/>
            </a:pPr>
            <a:r>
              <a:rPr lang="it-IT" sz="1600" b="0" dirty="0">
                <a:latin typeface="Times New Roman" charset="0"/>
              </a:rPr>
              <a:t>5. 	L’infelicità umana dipende da cause esterne e gli individui hanno poca capacità di controllo;</a:t>
            </a:r>
          </a:p>
          <a:p>
            <a:pPr>
              <a:spcAft>
                <a:spcPts val="600"/>
              </a:spcAft>
              <a:defRPr/>
            </a:pPr>
            <a:r>
              <a:rPr lang="it-IT" sz="1600" b="0" dirty="0">
                <a:latin typeface="Times New Roman" charset="0"/>
              </a:rPr>
              <a:t>6. 	Se qualcosa è pericolosa, occorre preoccuparsene terribilmente e continuare a pensare alla 	possibilità che accada;</a:t>
            </a:r>
          </a:p>
          <a:p>
            <a:pPr>
              <a:spcAft>
                <a:spcPts val="600"/>
              </a:spcAft>
              <a:defRPr/>
            </a:pPr>
            <a:r>
              <a:rPr lang="it-IT" sz="1600" b="0" dirty="0">
                <a:latin typeface="Times New Roman" charset="0"/>
              </a:rPr>
              <a:t>7. 	È più facile evitare certe difficoltà piuttosto che affrontarle;</a:t>
            </a:r>
          </a:p>
          <a:p>
            <a:pPr>
              <a:spcAft>
                <a:spcPts val="600"/>
              </a:spcAft>
              <a:defRPr/>
            </a:pPr>
            <a:r>
              <a:rPr lang="it-IT" sz="1600" b="0" dirty="0">
                <a:latin typeface="Times New Roman" charset="0"/>
              </a:rPr>
              <a:t>8.	Bisogna dipendere dagli altri e abbiamo bisogno di qualcuno di più forte da cui 	dipendere;</a:t>
            </a:r>
          </a:p>
          <a:p>
            <a:pPr>
              <a:spcAft>
                <a:spcPts val="600"/>
              </a:spcAft>
              <a:defRPr/>
            </a:pPr>
            <a:r>
              <a:rPr lang="it-IT" sz="1600" b="0" dirty="0">
                <a:latin typeface="Times New Roman" charset="0"/>
              </a:rPr>
              <a:t>9. 	Il nostro passato è una determinante essenziale del nostro comportamento attuale, e ciò che 	una volta ha influenzato la nostra vita deve continuare per sempre ad avere lo stesso effetto</a:t>
            </a:r>
          </a:p>
          <a:p>
            <a:pPr>
              <a:spcAft>
                <a:spcPts val="600"/>
              </a:spcAft>
              <a:defRPr/>
            </a:pPr>
            <a:r>
              <a:rPr lang="it-IT" sz="1600" b="0" dirty="0">
                <a:latin typeface="Times New Roman" charset="0"/>
              </a:rPr>
              <a:t>10. 	Dobbiamo sconvolgerci terribilmente per i problemi degli altri</a:t>
            </a:r>
          </a:p>
          <a:p>
            <a:pPr>
              <a:spcAft>
                <a:spcPts val="600"/>
              </a:spcAft>
              <a:defRPr/>
            </a:pPr>
            <a:r>
              <a:rPr lang="it-IT" sz="1600" b="0" dirty="0">
                <a:latin typeface="Times New Roman" charset="0"/>
              </a:rPr>
              <a:t>11. 	C’è sempre una soluzione giusta, esatta e perfetta per tutti i problemi umani, ed è una 	catastrofe se non la si trova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title"/>
          </p:nvPr>
        </p:nvSpPr>
        <p:spPr>
          <a:xfrm>
            <a:off x="714348" y="500042"/>
            <a:ext cx="7772400" cy="1143000"/>
          </a:xfrm>
        </p:spPr>
        <p:txBody>
          <a:bodyPr/>
          <a:lstStyle/>
          <a:p>
            <a:pPr eaLnBrk="1" hangingPunct="1"/>
            <a:r>
              <a:rPr lang="it-IT" dirty="0" smtClean="0">
                <a:solidFill>
                  <a:srgbClr val="FF0000"/>
                </a:solidFill>
              </a:rPr>
              <a:t>Pensieri razionali ed irrazionali</a:t>
            </a:r>
          </a:p>
        </p:txBody>
      </p:sp>
      <p:sp>
        <p:nvSpPr>
          <p:cNvPr id="3" name="Segnaposto contenuto 2"/>
          <p:cNvSpPr>
            <a:spLocks noGrp="1"/>
          </p:cNvSpPr>
          <p:nvPr>
            <p:ph idx="1"/>
          </p:nvPr>
        </p:nvSpPr>
        <p:spPr/>
        <p:txBody>
          <a:bodyPr rtlCol="0">
            <a:normAutofit fontScale="62500" lnSpcReduction="20000"/>
          </a:bodyPr>
          <a:lstStyle/>
          <a:p>
            <a:pPr algn="just" eaLnBrk="1" fontAlgn="auto" hangingPunct="1">
              <a:spcAft>
                <a:spcPts val="0"/>
              </a:spcAft>
              <a:buFont typeface="Wingdings" pitchFamily="2" charset="2"/>
              <a:buChar char="§"/>
              <a:defRPr/>
            </a:pPr>
            <a:r>
              <a:rPr lang="it-IT" dirty="0" smtClean="0"/>
              <a:t>Uno studente si sente ansioso in vista di un esame importante</a:t>
            </a:r>
          </a:p>
          <a:p>
            <a:pPr algn="just" eaLnBrk="1" fontAlgn="auto" hangingPunct="1">
              <a:spcAft>
                <a:spcPts val="0"/>
              </a:spcAft>
              <a:buFont typeface="Wingdings" pitchFamily="2" charset="2"/>
              <a:buChar char="§"/>
              <a:defRPr/>
            </a:pPr>
            <a:r>
              <a:rPr lang="it-IT" dirty="0" smtClean="0"/>
              <a:t>Al punto A abbiamo un evento attivante, a cui viene attribuita la "causa" del disturbo al punto C (ansia)</a:t>
            </a:r>
          </a:p>
          <a:p>
            <a:pPr algn="just" eaLnBrk="1" fontAlgn="auto" hangingPunct="1">
              <a:spcAft>
                <a:spcPts val="0"/>
              </a:spcAft>
              <a:buFont typeface="Wingdings" pitchFamily="2" charset="2"/>
              <a:buChar char="§"/>
              <a:defRPr/>
            </a:pPr>
            <a:r>
              <a:rPr lang="it-IT" dirty="0" smtClean="0"/>
              <a:t>Al punto B lo studente avrà qualche pensiero o idea riguardo l'evento attivante al punto A. </a:t>
            </a:r>
          </a:p>
          <a:p>
            <a:pPr lvl="1" algn="just" eaLnBrk="1" fontAlgn="auto" hangingPunct="1">
              <a:spcAft>
                <a:spcPts val="0"/>
              </a:spcAft>
              <a:buFont typeface="Symbol" pitchFamily="18" charset="2"/>
              <a:buChar char="-"/>
              <a:defRPr/>
            </a:pPr>
            <a:r>
              <a:rPr lang="it-IT" dirty="0" smtClean="0"/>
              <a:t>Si può trattare di pensieri, idee o convinzioni razionali, ragionevoli, realistiche (</a:t>
            </a:r>
            <a:r>
              <a:rPr lang="it-IT" dirty="0" err="1" smtClean="0"/>
              <a:t>rational</a:t>
            </a:r>
            <a:r>
              <a:rPr lang="it-IT" dirty="0" smtClean="0"/>
              <a:t> </a:t>
            </a:r>
            <a:r>
              <a:rPr lang="it-IT" dirty="0" err="1" smtClean="0"/>
              <a:t>Beliefs</a:t>
            </a:r>
            <a:r>
              <a:rPr lang="it-IT" dirty="0" smtClean="0"/>
              <a:t>:  </a:t>
            </a:r>
            <a:r>
              <a:rPr lang="it-IT" dirty="0" err="1" smtClean="0"/>
              <a:t>rB</a:t>
            </a:r>
            <a:r>
              <a:rPr lang="it-IT" dirty="0" smtClean="0"/>
              <a:t>);</a:t>
            </a:r>
          </a:p>
          <a:p>
            <a:pPr lvl="1" algn="just" eaLnBrk="1" fontAlgn="auto" hangingPunct="1">
              <a:spcAft>
                <a:spcPts val="0"/>
              </a:spcAft>
              <a:buFont typeface="Symbol" pitchFamily="18" charset="2"/>
              <a:buChar char="-"/>
              <a:defRPr/>
            </a:pPr>
            <a:r>
              <a:rPr lang="it-IT" dirty="0" smtClean="0"/>
              <a:t>Ovvero irrazionali, irragionevoli, inappropriate (</a:t>
            </a:r>
            <a:r>
              <a:rPr lang="it-IT" dirty="0" err="1" smtClean="0"/>
              <a:t>irrational</a:t>
            </a:r>
            <a:r>
              <a:rPr lang="it-IT" dirty="0" smtClean="0"/>
              <a:t> </a:t>
            </a:r>
            <a:r>
              <a:rPr lang="it-IT" dirty="0" err="1" smtClean="0"/>
              <a:t>Beliefs</a:t>
            </a:r>
            <a:r>
              <a:rPr lang="it-IT" dirty="0" smtClean="0"/>
              <a:t>: </a:t>
            </a:r>
            <a:r>
              <a:rPr lang="it-IT" dirty="0" err="1" smtClean="0"/>
              <a:t>iB</a:t>
            </a:r>
            <a:r>
              <a:rPr lang="it-IT" dirty="0" smtClean="0"/>
              <a:t>).  </a:t>
            </a:r>
          </a:p>
          <a:p>
            <a:pPr algn="just" eaLnBrk="1" fontAlgn="auto" hangingPunct="1">
              <a:spcAft>
                <a:spcPts val="0"/>
              </a:spcAft>
              <a:buFont typeface="Wingdings" pitchFamily="2" charset="2"/>
              <a:buChar char="§"/>
              <a:defRPr/>
            </a:pPr>
            <a:r>
              <a:rPr lang="it-IT" dirty="0" smtClean="0"/>
              <a:t>I pensieri del punto </a:t>
            </a:r>
            <a:r>
              <a:rPr lang="it-IT" dirty="0" err="1" smtClean="0"/>
              <a:t>rB</a:t>
            </a:r>
            <a:r>
              <a:rPr lang="it-IT" dirty="0" smtClean="0"/>
              <a:t>, i pensieri razionali, possono venir sostenuti da prove empiriche e risultano abbastanza aderenti alla realtà obiettiva dei fatti che avvengono  al punto A. </a:t>
            </a:r>
          </a:p>
          <a:p>
            <a:pPr algn="just" eaLnBrk="1" fontAlgn="auto" hangingPunct="1">
              <a:spcAft>
                <a:spcPts val="0"/>
              </a:spcAft>
              <a:buFont typeface="Wingdings" pitchFamily="2" charset="2"/>
              <a:buChar char="§"/>
              <a:defRPr/>
            </a:pPr>
            <a:r>
              <a:rPr lang="it-IT" dirty="0" smtClean="0"/>
              <a:t>I pensieri del punto </a:t>
            </a:r>
            <a:r>
              <a:rPr lang="it-IT" dirty="0" err="1" smtClean="0"/>
              <a:t>iB</a:t>
            </a:r>
            <a:r>
              <a:rPr lang="it-IT" dirty="0" smtClean="0"/>
              <a:t>, quelli irrazionali, non possono invece venir sostenuti da alcuna prova empirica, e non sembrano quindi affatto adeguati alla realtà obiettiva di quanto sta accadendo al punto A. </a:t>
            </a:r>
          </a:p>
        </p:txBody>
      </p:sp>
    </p:spTree>
  </p:cSld>
  <p:clrMapOvr>
    <a:masterClrMapping/>
  </p:clrMapOvr>
  <p:transition>
    <p:random/>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p:txBody>
          <a:bodyPr/>
          <a:lstStyle/>
          <a:p>
            <a:pPr eaLnBrk="1" hangingPunct="1"/>
            <a:r>
              <a:rPr lang="it-IT" dirty="0" smtClean="0">
                <a:solidFill>
                  <a:srgbClr val="FF0000"/>
                </a:solidFill>
              </a:rPr>
              <a:t>Pensieri razionali ed irrazionali</a:t>
            </a:r>
          </a:p>
        </p:txBody>
      </p:sp>
      <p:sp>
        <p:nvSpPr>
          <p:cNvPr id="3" name="Segnaposto contenuto 2"/>
          <p:cNvSpPr>
            <a:spLocks noGrp="1"/>
          </p:cNvSpPr>
          <p:nvPr>
            <p:ph idx="1"/>
          </p:nvPr>
        </p:nvSpPr>
        <p:spPr/>
        <p:txBody>
          <a:bodyPr rtlCol="0">
            <a:normAutofit fontScale="85000" lnSpcReduction="10000"/>
          </a:bodyPr>
          <a:lstStyle/>
          <a:p>
            <a:pPr algn="just" eaLnBrk="1" fontAlgn="auto" hangingPunct="1">
              <a:spcAft>
                <a:spcPts val="0"/>
              </a:spcAft>
              <a:buFont typeface="Wingdings" pitchFamily="2" charset="2"/>
              <a:buChar char="§"/>
              <a:defRPr/>
            </a:pPr>
            <a:r>
              <a:rPr lang="it-IT" dirty="0" smtClean="0"/>
              <a:t>Al punto </a:t>
            </a:r>
            <a:r>
              <a:rPr lang="it-IT" dirty="0" err="1" smtClean="0"/>
              <a:t>rC</a:t>
            </a:r>
            <a:r>
              <a:rPr lang="it-IT" dirty="0" smtClean="0"/>
              <a:t> (</a:t>
            </a:r>
            <a:r>
              <a:rPr lang="it-IT" dirty="0" err="1" smtClean="0"/>
              <a:t>rational</a:t>
            </a:r>
            <a:r>
              <a:rPr lang="it-IT" dirty="0" smtClean="0"/>
              <a:t> </a:t>
            </a:r>
            <a:r>
              <a:rPr lang="it-IT" dirty="0" err="1" smtClean="0"/>
              <a:t>Consequences</a:t>
            </a:r>
            <a:r>
              <a:rPr lang="it-IT" dirty="0" smtClean="0"/>
              <a:t>), lo studente sentirà e manifesterà le conseguenze emotive e comportamentali razionali, ragionevoli, vale a dire appropriate e adeguate, dei suoi pensieri razionali o realistici presenti al punto </a:t>
            </a:r>
            <a:r>
              <a:rPr lang="it-IT" dirty="0" err="1" smtClean="0"/>
              <a:t>rB</a:t>
            </a:r>
            <a:r>
              <a:rPr lang="it-IT" dirty="0" smtClean="0"/>
              <a:t>. </a:t>
            </a:r>
          </a:p>
          <a:p>
            <a:pPr algn="just" eaLnBrk="1" fontAlgn="auto" hangingPunct="1">
              <a:spcAft>
                <a:spcPts val="0"/>
              </a:spcAft>
              <a:buFont typeface="Wingdings" pitchFamily="2" charset="2"/>
              <a:buChar char="§"/>
              <a:defRPr/>
            </a:pPr>
            <a:r>
              <a:rPr lang="it-IT" dirty="0" smtClean="0"/>
              <a:t>Al punto </a:t>
            </a:r>
            <a:r>
              <a:rPr lang="it-IT" dirty="0" err="1" smtClean="0"/>
              <a:t>iC</a:t>
            </a:r>
            <a:r>
              <a:rPr lang="it-IT" dirty="0" smtClean="0"/>
              <a:t> (</a:t>
            </a:r>
            <a:r>
              <a:rPr lang="it-IT" dirty="0" err="1" smtClean="0"/>
              <a:t>irrational</a:t>
            </a:r>
            <a:r>
              <a:rPr lang="it-IT" dirty="0" smtClean="0"/>
              <a:t> </a:t>
            </a:r>
            <a:r>
              <a:rPr lang="it-IT" dirty="0" err="1" smtClean="0"/>
              <a:t>Consequences</a:t>
            </a:r>
            <a:r>
              <a:rPr lang="it-IT" dirty="0" smtClean="0"/>
              <a:t>) egli sentirà e manifesterà, invece, le conseguenze emotive e comportamentali irrazionali, inappropriate e inadeguate dei suoi pensieri irrazionali </a:t>
            </a:r>
            <a:r>
              <a:rPr lang="it-IT" dirty="0" err="1" smtClean="0"/>
              <a:t>iB</a:t>
            </a:r>
            <a:r>
              <a:rPr lang="it-IT" dirty="0" smtClean="0"/>
              <a:t>, presenti al punto </a:t>
            </a:r>
            <a:r>
              <a:rPr lang="it-IT" dirty="0" err="1" smtClean="0"/>
              <a:t>iB</a:t>
            </a:r>
            <a:r>
              <a:rPr lang="it-IT" dirty="0" smtClean="0"/>
              <a:t>.</a:t>
            </a:r>
          </a:p>
        </p:txBody>
      </p:sp>
    </p:spTree>
  </p:cSld>
  <p:clrMapOvr>
    <a:masterClrMapping/>
  </p:clrMapOvr>
  <p:transition>
    <p:random/>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p:txBody>
          <a:bodyPr/>
          <a:lstStyle/>
          <a:p>
            <a:pPr eaLnBrk="1" hangingPunct="1"/>
            <a:r>
              <a:rPr lang="it-IT" dirty="0" smtClean="0">
                <a:solidFill>
                  <a:srgbClr val="FF0000"/>
                </a:solidFill>
              </a:rPr>
              <a:t>Le idee irrazionali</a:t>
            </a:r>
          </a:p>
        </p:txBody>
      </p:sp>
      <p:sp>
        <p:nvSpPr>
          <p:cNvPr id="3" name="Segnaposto contenuto 2"/>
          <p:cNvSpPr>
            <a:spLocks noGrp="1"/>
          </p:cNvSpPr>
          <p:nvPr>
            <p:ph idx="1"/>
          </p:nvPr>
        </p:nvSpPr>
        <p:spPr/>
        <p:txBody>
          <a:bodyPr rtlCol="0">
            <a:normAutofit fontScale="85000" lnSpcReduction="10000"/>
          </a:bodyPr>
          <a:lstStyle/>
          <a:p>
            <a:pPr algn="just" eaLnBrk="1" fontAlgn="auto" hangingPunct="1">
              <a:spcAft>
                <a:spcPts val="0"/>
              </a:spcAft>
              <a:buFont typeface="Wingdings" pitchFamily="2" charset="2"/>
              <a:buChar char="§"/>
              <a:defRPr/>
            </a:pPr>
            <a:r>
              <a:rPr lang="it-IT" dirty="0" err="1" smtClean="0"/>
              <a:t>Ellis</a:t>
            </a:r>
            <a:r>
              <a:rPr lang="it-IT" dirty="0" smtClean="0"/>
              <a:t> parla  di "sistema di convinzioni“, intendendo un insieme di concetti, principi, idee, e pensieri che risultano collegati tra loro in modo tale da influenzarsi e rinforzarsi reciprocamente, non necessariamente in modo coerente o logico, ma quasi sempre fortemente asseverativo. </a:t>
            </a:r>
          </a:p>
          <a:p>
            <a:pPr algn="just" eaLnBrk="1" fontAlgn="auto" hangingPunct="1">
              <a:spcAft>
                <a:spcPts val="0"/>
              </a:spcAft>
              <a:buFont typeface="Wingdings" pitchFamily="2" charset="2"/>
              <a:buChar char="§"/>
              <a:defRPr/>
            </a:pPr>
            <a:r>
              <a:rPr lang="it-IT" dirty="0" smtClean="0"/>
              <a:t>Le contraddizioni non sembrano aver quasi mai l'effetto di provocare ripensamenti critici spontanei. </a:t>
            </a:r>
          </a:p>
          <a:p>
            <a:pPr lvl="1" algn="just" eaLnBrk="1" fontAlgn="auto" hangingPunct="1">
              <a:spcAft>
                <a:spcPts val="0"/>
              </a:spcAft>
              <a:buFont typeface="Symbol" pitchFamily="18" charset="2"/>
              <a:buChar char="-"/>
              <a:defRPr/>
            </a:pPr>
            <a:r>
              <a:rPr lang="it-IT" dirty="0" smtClean="0"/>
              <a:t>Solo dopo averle mostrate al paziente, diviene possibile usarle nel lavoro di ristrutturazione cognitiva.</a:t>
            </a:r>
          </a:p>
        </p:txBody>
      </p:sp>
    </p:spTree>
  </p:cSld>
  <p:clrMapOvr>
    <a:masterClrMapping/>
  </p:clrMapOvr>
  <p:transition>
    <p:random/>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olo 1"/>
          <p:cNvSpPr>
            <a:spLocks noGrp="1"/>
          </p:cNvSpPr>
          <p:nvPr>
            <p:ph type="title"/>
          </p:nvPr>
        </p:nvSpPr>
        <p:spPr>
          <a:xfrm>
            <a:off x="714348" y="214290"/>
            <a:ext cx="7772400" cy="1143000"/>
          </a:xfrm>
        </p:spPr>
        <p:txBody>
          <a:bodyPr/>
          <a:lstStyle/>
          <a:p>
            <a:r>
              <a:rPr lang="it-IT" dirty="0" smtClean="0">
                <a:solidFill>
                  <a:srgbClr val="FF0000"/>
                </a:solidFill>
              </a:rPr>
              <a:t>Le idee irrazionali</a:t>
            </a:r>
          </a:p>
        </p:txBody>
      </p:sp>
      <p:sp>
        <p:nvSpPr>
          <p:cNvPr id="7171" name="Segnaposto contenuto 2"/>
          <p:cNvSpPr>
            <a:spLocks noGrp="1"/>
          </p:cNvSpPr>
          <p:nvPr>
            <p:ph idx="1"/>
          </p:nvPr>
        </p:nvSpPr>
        <p:spPr>
          <a:xfrm>
            <a:off x="785786" y="1571612"/>
            <a:ext cx="7772400" cy="4114800"/>
          </a:xfrm>
        </p:spPr>
        <p:txBody>
          <a:bodyPr/>
          <a:lstStyle/>
          <a:p>
            <a:r>
              <a:rPr lang="it-IT" sz="2800" dirty="0" smtClean="0"/>
              <a:t>La componente effettivamente terapeutica del trattamento diventa (…) l’esplorazione delle “sciocche frasi” (</a:t>
            </a:r>
            <a:r>
              <a:rPr lang="it-IT" sz="2800" dirty="0" err="1" smtClean="0"/>
              <a:t>Ellis</a:t>
            </a:r>
            <a:r>
              <a:rPr lang="it-IT" sz="2800" dirty="0" smtClean="0"/>
              <a:t>, 1962). </a:t>
            </a:r>
          </a:p>
          <a:p>
            <a:r>
              <a:rPr lang="it-IT" sz="2800" dirty="0" smtClean="0"/>
              <a:t>La patologia è generata da queste piccole frasi, istruzioni autosomministrate e che generano sofferenza sul momento. </a:t>
            </a:r>
          </a:p>
          <a:p>
            <a:r>
              <a:rPr lang="it-IT" sz="2800" dirty="0" smtClean="0"/>
              <a:t>Quindi, non si tratta più di andare a cercare le cause lontane della sofferenza, ma le cause immediate, presenti ed agenti qui ed ora.</a:t>
            </a:r>
          </a:p>
        </p:txBody>
      </p:sp>
    </p:spTree>
  </p:cSld>
  <p:clrMapOvr>
    <a:masterClrMapping/>
  </p:clrMapOvr>
  <p:transition>
    <p:random/>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olo 1"/>
          <p:cNvSpPr>
            <a:spLocks noGrp="1"/>
          </p:cNvSpPr>
          <p:nvPr>
            <p:ph type="title"/>
          </p:nvPr>
        </p:nvSpPr>
        <p:spPr/>
        <p:txBody>
          <a:bodyPr/>
          <a:lstStyle/>
          <a:p>
            <a:r>
              <a:rPr lang="it-IT" dirty="0" smtClean="0">
                <a:solidFill>
                  <a:srgbClr val="FF0000"/>
                </a:solidFill>
              </a:rPr>
              <a:t>Le idee irrazionali</a:t>
            </a:r>
          </a:p>
        </p:txBody>
      </p:sp>
      <p:sp>
        <p:nvSpPr>
          <p:cNvPr id="8195" name="Segnaposto contenuto 2"/>
          <p:cNvSpPr>
            <a:spLocks noGrp="1"/>
          </p:cNvSpPr>
          <p:nvPr>
            <p:ph idx="1"/>
          </p:nvPr>
        </p:nvSpPr>
        <p:spPr/>
        <p:txBody>
          <a:bodyPr/>
          <a:lstStyle/>
          <a:p>
            <a:r>
              <a:rPr lang="it-IT" smtClean="0"/>
              <a:t>La terapia cognitiva è esplorazione degli stati emotivi che accadono nel presente, attraverso la ricerca e la modificazione dei pensieri del paziente che ne condizionano negativamente la vita generando la sofferenza emotiva.</a:t>
            </a:r>
          </a:p>
        </p:txBody>
      </p:sp>
    </p:spTree>
  </p:cSld>
  <p:clrMapOvr>
    <a:masterClrMapping/>
  </p:clrMapOvr>
  <p:transition>
    <p:random/>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642910" y="357166"/>
            <a:ext cx="7772400" cy="1143000"/>
          </a:xfrm>
        </p:spPr>
        <p:txBody>
          <a:bodyPr/>
          <a:lstStyle/>
          <a:p>
            <a:pPr eaLnBrk="1" hangingPunct="1"/>
            <a:r>
              <a:rPr lang="it-IT" dirty="0" smtClean="0">
                <a:solidFill>
                  <a:srgbClr val="FF0000"/>
                </a:solidFill>
              </a:rPr>
              <a:t>Le idee irrazionali</a:t>
            </a:r>
          </a:p>
        </p:txBody>
      </p:sp>
      <p:sp>
        <p:nvSpPr>
          <p:cNvPr id="9219" name="Segnaposto contenuto 2"/>
          <p:cNvSpPr>
            <a:spLocks noGrp="1"/>
          </p:cNvSpPr>
          <p:nvPr>
            <p:ph idx="1"/>
          </p:nvPr>
        </p:nvSpPr>
        <p:spPr>
          <a:xfrm>
            <a:off x="642910" y="1785926"/>
            <a:ext cx="7772400" cy="4114800"/>
          </a:xfrm>
        </p:spPr>
        <p:txBody>
          <a:bodyPr/>
          <a:lstStyle/>
          <a:p>
            <a:pPr algn="just" eaLnBrk="1" hangingPunct="1"/>
            <a:r>
              <a:rPr lang="it-IT" sz="2800" dirty="0" smtClean="0"/>
              <a:t>Parlare di razionalità (o, al contrario, di irrazionalità), non vuol dire parlare di razionalismo.</a:t>
            </a:r>
          </a:p>
          <a:p>
            <a:pPr lvl="1" algn="just" eaLnBrk="1" hangingPunct="1"/>
            <a:r>
              <a:rPr lang="it-IT" sz="2400" dirty="0" smtClean="0"/>
              <a:t>La razionalità non è definito da principi “a priori”, da cui discendono criteri universali.</a:t>
            </a:r>
          </a:p>
          <a:p>
            <a:pPr lvl="1" algn="just" eaLnBrk="1" hangingPunct="1"/>
            <a:r>
              <a:rPr lang="it-IT" sz="2400" dirty="0" smtClean="0"/>
              <a:t>La razionalità può essere più utilmente intesa con riferimento alla capacità di adattamento che è espressa dal sistema cognitivo.</a:t>
            </a:r>
          </a:p>
          <a:p>
            <a:pPr lvl="1" algn="just" eaLnBrk="1" hangingPunct="1"/>
            <a:r>
              <a:rPr lang="it-IT" sz="2400" dirty="0" smtClean="0"/>
              <a:t>In questo senso, si può utilmente parlare di:</a:t>
            </a:r>
          </a:p>
          <a:p>
            <a:pPr lvl="2" algn="just" eaLnBrk="1" hangingPunct="1">
              <a:buFont typeface="Wingdings" pitchFamily="2" charset="2"/>
              <a:buChar char="ü"/>
            </a:pPr>
            <a:r>
              <a:rPr lang="it-IT" dirty="0" smtClean="0"/>
              <a:t>Funzionalità (al posto di Razionalità)</a:t>
            </a:r>
          </a:p>
          <a:p>
            <a:pPr lvl="2" algn="just" eaLnBrk="1" hangingPunct="1">
              <a:buFont typeface="Wingdings" pitchFamily="2" charset="2"/>
              <a:buChar char="ü"/>
            </a:pPr>
            <a:r>
              <a:rPr lang="it-IT" dirty="0" smtClean="0"/>
              <a:t>Disfunzionalità (al posto di Irrazionalità).</a:t>
            </a:r>
          </a:p>
        </p:txBody>
      </p:sp>
    </p:spTree>
  </p:cSld>
  <p:clrMapOvr>
    <a:masterClrMapping/>
  </p:clrMapOvr>
  <p:transition>
    <p:random/>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olo 1"/>
          <p:cNvSpPr>
            <a:spLocks noGrp="1"/>
          </p:cNvSpPr>
          <p:nvPr>
            <p:ph type="title"/>
          </p:nvPr>
        </p:nvSpPr>
        <p:spPr>
          <a:xfrm>
            <a:off x="714348" y="500042"/>
            <a:ext cx="7772400" cy="1143000"/>
          </a:xfrm>
        </p:spPr>
        <p:txBody>
          <a:bodyPr/>
          <a:lstStyle/>
          <a:p>
            <a:pPr eaLnBrk="1" hangingPunct="1"/>
            <a:r>
              <a:rPr lang="it-IT" dirty="0" smtClean="0">
                <a:solidFill>
                  <a:srgbClr val="FF0000"/>
                </a:solidFill>
              </a:rPr>
              <a:t>Pensieri razionali ed irrazionali</a:t>
            </a:r>
          </a:p>
        </p:txBody>
      </p:sp>
      <p:sp>
        <p:nvSpPr>
          <p:cNvPr id="3" name="Segnaposto contenuto 2"/>
          <p:cNvSpPr>
            <a:spLocks noGrp="1"/>
          </p:cNvSpPr>
          <p:nvPr>
            <p:ph idx="1"/>
          </p:nvPr>
        </p:nvSpPr>
        <p:spPr/>
        <p:txBody>
          <a:bodyPr rtlCol="0">
            <a:normAutofit fontScale="77500" lnSpcReduction="20000"/>
          </a:bodyPr>
          <a:lstStyle/>
          <a:p>
            <a:pPr algn="just" eaLnBrk="1" fontAlgn="auto" hangingPunct="1">
              <a:spcAft>
                <a:spcPts val="0"/>
              </a:spcAft>
              <a:buFont typeface="Wingdings" pitchFamily="2" charset="2"/>
              <a:buChar char="§"/>
              <a:defRPr/>
            </a:pPr>
            <a:r>
              <a:rPr lang="it-IT" dirty="0" smtClean="0"/>
              <a:t>Proprio sulla base di queste osservazioni, nella pratica clinica, </a:t>
            </a:r>
            <a:r>
              <a:rPr lang="it-IT" dirty="0" err="1" smtClean="0"/>
              <a:t>Maultsby</a:t>
            </a:r>
            <a:r>
              <a:rPr lang="it-IT" dirty="0" smtClean="0"/>
              <a:t> propone di utilizzare cinque criteri di razionalità:</a:t>
            </a:r>
          </a:p>
          <a:p>
            <a:pPr algn="just" eaLnBrk="1" fontAlgn="auto" hangingPunct="1">
              <a:spcAft>
                <a:spcPts val="0"/>
              </a:spcAft>
              <a:buFont typeface="Arial" charset="0"/>
              <a:buNone/>
              <a:defRPr/>
            </a:pPr>
            <a:r>
              <a:rPr lang="it-IT" dirty="0" smtClean="0"/>
              <a:t>Un pensiero è Razionale quando:</a:t>
            </a:r>
          </a:p>
          <a:p>
            <a:pPr lvl="1" algn="just" eaLnBrk="1" fontAlgn="auto" hangingPunct="1">
              <a:spcAft>
                <a:spcPts val="0"/>
              </a:spcAft>
              <a:buFont typeface="Wingdings" pitchFamily="2" charset="2"/>
              <a:buChar char="§"/>
              <a:defRPr/>
            </a:pPr>
            <a:r>
              <a:rPr lang="it-IT" dirty="0" smtClean="0"/>
              <a:t>si basa sulla realtà verificabile dei fatti conosciuti in una situazione di vita</a:t>
            </a:r>
          </a:p>
          <a:p>
            <a:pPr lvl="1" algn="just" eaLnBrk="1" fontAlgn="auto" hangingPunct="1">
              <a:spcAft>
                <a:spcPts val="0"/>
              </a:spcAft>
              <a:buFont typeface="Wingdings" pitchFamily="2" charset="2"/>
              <a:buChar char="§"/>
              <a:defRPr/>
            </a:pPr>
            <a:r>
              <a:rPr lang="it-IT" dirty="0" smtClean="0"/>
              <a:t>consente di proteggere la propria vita</a:t>
            </a:r>
          </a:p>
          <a:p>
            <a:pPr lvl="1" algn="just" eaLnBrk="1" fontAlgn="auto" hangingPunct="1">
              <a:spcAft>
                <a:spcPts val="0"/>
              </a:spcAft>
              <a:buFont typeface="Wingdings" pitchFamily="2" charset="2"/>
              <a:buChar char="§"/>
              <a:defRPr/>
            </a:pPr>
            <a:r>
              <a:rPr lang="it-IT" dirty="0" smtClean="0"/>
              <a:t>consente di conseguire i propri obiettivi</a:t>
            </a:r>
          </a:p>
          <a:p>
            <a:pPr lvl="1" algn="just" eaLnBrk="1" fontAlgn="auto" hangingPunct="1">
              <a:spcAft>
                <a:spcPts val="0"/>
              </a:spcAft>
              <a:buFont typeface="Wingdings" pitchFamily="2" charset="2"/>
              <a:buChar char="§"/>
              <a:defRPr/>
            </a:pPr>
            <a:r>
              <a:rPr lang="it-IT" dirty="0" smtClean="0"/>
              <a:t>consente di evitare grossi problemi con gli altri (con la società)</a:t>
            </a:r>
          </a:p>
          <a:p>
            <a:pPr lvl="1" algn="just" eaLnBrk="1" fontAlgn="auto" hangingPunct="1">
              <a:spcAft>
                <a:spcPts val="0"/>
              </a:spcAft>
              <a:buFont typeface="Wingdings" pitchFamily="2" charset="2"/>
              <a:buChar char="§"/>
              <a:defRPr/>
            </a:pPr>
            <a:r>
              <a:rPr lang="it-IT" dirty="0" smtClean="0"/>
              <a:t>consente di prevenire o eliminare rapidamente i conflitti personali o emozionali significativi</a:t>
            </a:r>
          </a:p>
        </p:txBody>
      </p:sp>
    </p:spTree>
  </p:cSld>
  <p:clrMapOvr>
    <a:masterClrMapping/>
  </p:clrMapOvr>
  <p:transition>
    <p:random/>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p:txBody>
          <a:bodyPr/>
          <a:lstStyle/>
          <a:p>
            <a:pPr eaLnBrk="1" hangingPunct="1"/>
            <a:r>
              <a:rPr lang="it-IT" dirty="0" smtClean="0">
                <a:solidFill>
                  <a:srgbClr val="FF0000"/>
                </a:solidFill>
              </a:rPr>
              <a:t>Pensieri razionali ed irrazionali</a:t>
            </a:r>
          </a:p>
        </p:txBody>
      </p:sp>
      <p:sp>
        <p:nvSpPr>
          <p:cNvPr id="3" name="Segnaposto contenuto 2"/>
          <p:cNvSpPr>
            <a:spLocks noGrp="1"/>
          </p:cNvSpPr>
          <p:nvPr>
            <p:ph idx="1"/>
          </p:nvPr>
        </p:nvSpPr>
        <p:spPr/>
        <p:txBody>
          <a:bodyPr rtlCol="0">
            <a:normAutofit fontScale="77500" lnSpcReduction="20000"/>
          </a:bodyPr>
          <a:lstStyle/>
          <a:p>
            <a:pPr algn="just" eaLnBrk="1" fontAlgn="auto" hangingPunct="1">
              <a:spcAft>
                <a:spcPts val="0"/>
              </a:spcAft>
              <a:buFont typeface="Wingdings" pitchFamily="2" charset="2"/>
              <a:buChar char="§"/>
              <a:defRPr/>
            </a:pPr>
            <a:r>
              <a:rPr lang="it-IT" dirty="0" smtClean="0"/>
              <a:t>Un criterio clinico per provare la razionalità di un pensiero è quello di fornire delle prove empiriche (osservabili) di ciò che si afferma. </a:t>
            </a:r>
          </a:p>
          <a:p>
            <a:pPr algn="just" eaLnBrk="1" fontAlgn="auto" hangingPunct="1">
              <a:spcAft>
                <a:spcPts val="0"/>
              </a:spcAft>
              <a:buFont typeface="Wingdings" pitchFamily="2" charset="2"/>
              <a:buChar char="§"/>
              <a:defRPr/>
            </a:pPr>
            <a:r>
              <a:rPr lang="it-IT" dirty="0" smtClean="0"/>
              <a:t>Quindi, un pensiero irrazionale implica valutazioni che derivano da premesse non empiriche (non osservabili) espresse in un linguaggio assolutistico. </a:t>
            </a:r>
          </a:p>
          <a:p>
            <a:pPr lvl="1" algn="just" eaLnBrk="1" fontAlgn="auto" hangingPunct="1">
              <a:spcAft>
                <a:spcPts val="0"/>
              </a:spcAft>
              <a:buFont typeface="Symbol" pitchFamily="18" charset="2"/>
              <a:buChar char="-"/>
              <a:defRPr/>
            </a:pPr>
            <a:r>
              <a:rPr lang="it-IT" dirty="0" smtClean="0"/>
              <a:t>I pensieri irrazionali ignorano la realtà a favore di ciò che la persona ritiene dovrebbe esistere. </a:t>
            </a:r>
          </a:p>
          <a:p>
            <a:pPr lvl="1" algn="just" eaLnBrk="1" fontAlgn="auto" hangingPunct="1">
              <a:spcAft>
                <a:spcPts val="0"/>
              </a:spcAft>
              <a:buFont typeface="Symbol" pitchFamily="18" charset="2"/>
              <a:buChar char="-"/>
              <a:defRPr/>
            </a:pPr>
            <a:r>
              <a:rPr lang="it-IT" dirty="0" smtClean="0"/>
              <a:t>Contengono parole come “devo”, “deve”, “ho bisogno”, che implicano un bisogno incondizionato. </a:t>
            </a:r>
          </a:p>
          <a:p>
            <a:pPr algn="just" eaLnBrk="1" fontAlgn="auto" hangingPunct="1">
              <a:spcAft>
                <a:spcPts val="0"/>
              </a:spcAft>
              <a:buFont typeface="Wingdings" pitchFamily="2" charset="2"/>
              <a:buChar char="§"/>
              <a:defRPr/>
            </a:pPr>
            <a:r>
              <a:rPr lang="it-IT" dirty="0" smtClean="0"/>
              <a:t>Su di uno stesso A, si possono produrre sia pensieri razionali che irrazionali</a:t>
            </a:r>
          </a:p>
        </p:txBody>
      </p:sp>
    </p:spTree>
  </p:cSld>
  <p:clrMapOvr>
    <a:masterClrMapping/>
  </p:clrMapOvr>
  <p:transition>
    <p:random/>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785786" y="357166"/>
            <a:ext cx="7772400" cy="1143000"/>
          </a:xfrm>
        </p:spPr>
        <p:txBody>
          <a:bodyPr/>
          <a:lstStyle/>
          <a:p>
            <a:pPr eaLnBrk="1" hangingPunct="1"/>
            <a:r>
              <a:rPr lang="it-IT" dirty="0" smtClean="0">
                <a:solidFill>
                  <a:srgbClr val="FF0000"/>
                </a:solidFill>
              </a:rPr>
              <a:t>Le idee irrazionali</a:t>
            </a:r>
          </a:p>
        </p:txBody>
      </p:sp>
      <p:sp>
        <p:nvSpPr>
          <p:cNvPr id="7171" name="Segnaposto contenuto 2"/>
          <p:cNvSpPr>
            <a:spLocks noGrp="1"/>
          </p:cNvSpPr>
          <p:nvPr>
            <p:ph idx="1"/>
          </p:nvPr>
        </p:nvSpPr>
        <p:spPr>
          <a:xfrm>
            <a:off x="642910" y="1714488"/>
            <a:ext cx="7772400" cy="4114800"/>
          </a:xfrm>
        </p:spPr>
        <p:txBody>
          <a:bodyPr/>
          <a:lstStyle/>
          <a:p>
            <a:pPr algn="just" eaLnBrk="1" hangingPunct="1">
              <a:buFont typeface="Arial" charset="0"/>
              <a:buNone/>
              <a:defRPr/>
            </a:pPr>
            <a:r>
              <a:rPr lang="it-IT" sz="2400" dirty="0" smtClean="0"/>
              <a:t>Nella pratica clinica, per definire se un’idea è irrazionale, si ricerca la eventuale presenza di:</a:t>
            </a:r>
          </a:p>
          <a:p>
            <a:pPr marL="914400" lvl="1" indent="-457200" algn="just" eaLnBrk="1" hangingPunct="1">
              <a:buFont typeface="+mj-lt"/>
              <a:buAutoNum type="arabicPeriod"/>
              <a:defRPr/>
            </a:pPr>
            <a:r>
              <a:rPr lang="it-IT" sz="2000" dirty="0" smtClean="0"/>
              <a:t>Pensiero assolutistico o dogmatico che si esprime come dovere, estrema necessità, estremo bisogno. Trasforma desideri, aspettative, preferenze personali, in bisogni assoluti.</a:t>
            </a:r>
          </a:p>
          <a:p>
            <a:pPr marL="914400" lvl="1" indent="-457200" algn="just" eaLnBrk="1" hangingPunct="1">
              <a:buFont typeface="+mj-lt"/>
              <a:buAutoNum type="arabicPeriod"/>
              <a:defRPr/>
            </a:pPr>
            <a:r>
              <a:rPr lang="it-IT" sz="2000" dirty="0" smtClean="0"/>
              <a:t>Idee di </a:t>
            </a:r>
            <a:r>
              <a:rPr lang="it-IT" sz="2000" dirty="0" err="1" smtClean="0"/>
              <a:t>catastroficità</a:t>
            </a:r>
            <a:r>
              <a:rPr lang="it-IT" sz="2000" dirty="0" smtClean="0"/>
              <a:t> e insopportabilità, per cui dall’evento auspicato (temuto) ne consegue sicuramente la distruzione della propria esistenza. Non esistono, perciò, alternative perseguibili al mancato raggiungimento dei propri scopi.</a:t>
            </a:r>
          </a:p>
          <a:p>
            <a:pPr marL="914400" lvl="1" indent="-457200" algn="just" eaLnBrk="1" hangingPunct="1">
              <a:buFont typeface="+mj-lt"/>
              <a:buAutoNum type="arabicPeriod"/>
              <a:defRPr/>
            </a:pPr>
            <a:r>
              <a:rPr lang="it-IT" sz="2000" dirty="0" smtClean="0"/>
              <a:t>Idee che esprimono il fatto che alcune prestazioni vengono utilizzate per definire il concetto di “valore personale intrinseco”.</a:t>
            </a:r>
          </a:p>
          <a:p>
            <a:pPr marL="514350" indent="-457200" algn="just" eaLnBrk="1" hangingPunct="1">
              <a:buNone/>
              <a:defRPr/>
            </a:pPr>
            <a:r>
              <a:rPr lang="it-IT" sz="2400" dirty="0" smtClean="0"/>
              <a:t>In un soggetto, la irrazionalità può essere espresso anche da una combinazione dei fattori espressi sopra</a:t>
            </a:r>
          </a:p>
        </p:txBody>
      </p:sp>
    </p:spTree>
  </p:cSld>
  <p:clrMapOvr>
    <a:masterClrMapping/>
  </p:clrMapOvr>
  <p:transition>
    <p:random/>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3" descr="t046260a"/>
          <p:cNvPicPr>
            <a:picLocks noChangeAspect="1" noChangeArrowheads="1"/>
          </p:cNvPicPr>
          <p:nvPr/>
        </p:nvPicPr>
        <p:blipFill>
          <a:blip r:embed="rId2"/>
          <a:srcRect/>
          <a:stretch>
            <a:fillRect/>
          </a:stretch>
        </p:blipFill>
        <p:spPr bwMode="auto">
          <a:xfrm>
            <a:off x="609600" y="0"/>
            <a:ext cx="7772400" cy="4183063"/>
          </a:xfrm>
          <a:prstGeom prst="rect">
            <a:avLst/>
          </a:prstGeom>
          <a:noFill/>
          <a:ln w="9525">
            <a:noFill/>
            <a:miter lim="800000"/>
            <a:headEnd/>
            <a:tailEnd/>
          </a:ln>
        </p:spPr>
      </p:pic>
      <p:sp>
        <p:nvSpPr>
          <p:cNvPr id="9220" name="Rectangle 4"/>
          <p:cNvSpPr>
            <a:spLocks noChangeArrowheads="1"/>
          </p:cNvSpPr>
          <p:nvPr/>
        </p:nvSpPr>
        <p:spPr bwMode="auto">
          <a:xfrm>
            <a:off x="304800" y="4335463"/>
            <a:ext cx="8610600" cy="2308225"/>
          </a:xfrm>
          <a:prstGeom prst="rect">
            <a:avLst/>
          </a:prstGeom>
          <a:noFill/>
          <a:ln w="9525">
            <a:noFill/>
            <a:miter lim="800000"/>
            <a:headEnd/>
            <a:tailEnd/>
          </a:ln>
          <a:effectLst/>
        </p:spPr>
        <p:txBody>
          <a:bodyPr anchor="ctr">
            <a:spAutoFit/>
          </a:bodyPr>
          <a:lstStyle/>
          <a:p>
            <a:pPr algn="just">
              <a:defRPr/>
            </a:pPr>
            <a:r>
              <a:rPr lang="it-IT" sz="1800" cap="small" dirty="0">
                <a:solidFill>
                  <a:srgbClr val="FF0000"/>
                </a:solidFill>
                <a:latin typeface="Times New Roman" charset="0"/>
              </a:rPr>
              <a:t>Condizionamento operante </a:t>
            </a:r>
            <a:r>
              <a:rPr lang="it-IT" sz="1800" cap="small" dirty="0">
                <a:solidFill>
                  <a:srgbClr val="FF0000"/>
                </a:solidFill>
                <a:latin typeface="Times New Roman" charset="0"/>
                <a:sym typeface="Wingdings" pitchFamily="2" charset="2"/>
              </a:rPr>
              <a:t> </a:t>
            </a:r>
            <a:r>
              <a:rPr lang="it-IT" sz="1800" cap="small" dirty="0" err="1">
                <a:solidFill>
                  <a:srgbClr val="FF0000"/>
                </a:solidFill>
                <a:latin typeface="Times New Roman" charset="0"/>
                <a:sym typeface="Wingdings" pitchFamily="2" charset="2"/>
              </a:rPr>
              <a:t>shaping</a:t>
            </a:r>
            <a:r>
              <a:rPr lang="it-IT" sz="1800" cap="small" dirty="0">
                <a:solidFill>
                  <a:srgbClr val="FF0000"/>
                </a:solidFill>
                <a:latin typeface="Times New Roman" charset="0"/>
                <a:sym typeface="Wingdings" pitchFamily="2" charset="2"/>
              </a:rPr>
              <a:t> o modellamento</a:t>
            </a:r>
            <a:endParaRPr lang="it-IT" sz="1800" cap="small" dirty="0">
              <a:solidFill>
                <a:srgbClr val="FF0000"/>
              </a:solidFill>
              <a:latin typeface="Times New Roman" charset="0"/>
            </a:endParaRPr>
          </a:p>
          <a:p>
            <a:pPr algn="just">
              <a:defRPr/>
            </a:pPr>
            <a:r>
              <a:rPr lang="it-IT" sz="1800" b="0" dirty="0">
                <a:latin typeface="+mj-lt"/>
              </a:rPr>
              <a:t>Nell'illustrazione, un rinforzo positivo condiziona il topolino a trovare l'uscita dal labirinto. Il topolino viene ricompensato con del cibo quando raggiunge la prima curva del labirinto (A). Una volta acquisito questo tipo di comportamento, il topolino non viene più ricompensato finché non raggiunge la seconda curva (B). Dopo molti tentativi all'interno del labirinto, il topolino deve raggiungere l'uscita (C) prima di ottenere la ricompensa. La ricerca sul condizionamento operante portò </a:t>
            </a:r>
            <a:r>
              <a:rPr lang="it-IT" sz="1800" b="0" dirty="0" err="1">
                <a:latin typeface="+mj-lt"/>
              </a:rPr>
              <a:t>Skinner</a:t>
            </a:r>
            <a:r>
              <a:rPr lang="it-IT" sz="1800" b="0" dirty="0">
                <a:latin typeface="+mj-lt"/>
              </a:rPr>
              <a:t> a concludere che </a:t>
            </a:r>
            <a:r>
              <a:rPr lang="it-IT" sz="1800" dirty="0">
                <a:latin typeface="+mj-lt"/>
              </a:rPr>
              <a:t>ricompensando azioni semplici fosse possibile condizionare forme di comportamento complesse.</a:t>
            </a:r>
          </a:p>
        </p:txBody>
      </p:sp>
      <p:sp>
        <p:nvSpPr>
          <p:cNvPr id="12292" name="Text Box 6"/>
          <p:cNvSpPr txBox="1">
            <a:spLocks noChangeArrowheads="1"/>
          </p:cNvSpPr>
          <p:nvPr/>
        </p:nvSpPr>
        <p:spPr bwMode="auto">
          <a:xfrm>
            <a:off x="2438400" y="0"/>
            <a:ext cx="685800" cy="641350"/>
          </a:xfrm>
          <a:prstGeom prst="rect">
            <a:avLst/>
          </a:prstGeom>
          <a:noFill/>
          <a:ln w="9525">
            <a:noFill/>
            <a:miter lim="800000"/>
            <a:headEnd/>
            <a:tailEnd/>
          </a:ln>
        </p:spPr>
        <p:txBody>
          <a:bodyPr>
            <a:spAutoFit/>
          </a:bodyPr>
          <a:lstStyle/>
          <a:p>
            <a:pPr algn="ctr">
              <a:spcBef>
                <a:spcPct val="50000"/>
              </a:spcBef>
            </a:pPr>
            <a:r>
              <a:rPr lang="it-IT" sz="3600">
                <a:solidFill>
                  <a:srgbClr val="CC3300"/>
                </a:solidFill>
              </a:rPr>
              <a:t>A</a:t>
            </a:r>
          </a:p>
        </p:txBody>
      </p:sp>
      <p:sp>
        <p:nvSpPr>
          <p:cNvPr id="12293" name="Text Box 7"/>
          <p:cNvSpPr txBox="1">
            <a:spLocks noChangeArrowheads="1"/>
          </p:cNvSpPr>
          <p:nvPr/>
        </p:nvSpPr>
        <p:spPr bwMode="auto">
          <a:xfrm>
            <a:off x="5029200" y="0"/>
            <a:ext cx="685800" cy="641350"/>
          </a:xfrm>
          <a:prstGeom prst="rect">
            <a:avLst/>
          </a:prstGeom>
          <a:noFill/>
          <a:ln w="9525">
            <a:noFill/>
            <a:miter lim="800000"/>
            <a:headEnd/>
            <a:tailEnd/>
          </a:ln>
        </p:spPr>
        <p:txBody>
          <a:bodyPr>
            <a:spAutoFit/>
          </a:bodyPr>
          <a:lstStyle/>
          <a:p>
            <a:pPr algn="ctr">
              <a:spcBef>
                <a:spcPct val="50000"/>
              </a:spcBef>
            </a:pPr>
            <a:r>
              <a:rPr lang="it-IT" sz="3600">
                <a:solidFill>
                  <a:srgbClr val="CC3300"/>
                </a:solidFill>
              </a:rPr>
              <a:t>B</a:t>
            </a:r>
          </a:p>
        </p:txBody>
      </p:sp>
      <p:sp>
        <p:nvSpPr>
          <p:cNvPr id="12294" name="Text Box 8"/>
          <p:cNvSpPr txBox="1">
            <a:spLocks noChangeArrowheads="1"/>
          </p:cNvSpPr>
          <p:nvPr/>
        </p:nvSpPr>
        <p:spPr bwMode="auto">
          <a:xfrm>
            <a:off x="7620000" y="44450"/>
            <a:ext cx="685800" cy="641350"/>
          </a:xfrm>
          <a:prstGeom prst="rect">
            <a:avLst/>
          </a:prstGeom>
          <a:noFill/>
          <a:ln w="9525">
            <a:noFill/>
            <a:miter lim="800000"/>
            <a:headEnd/>
            <a:tailEnd/>
          </a:ln>
        </p:spPr>
        <p:txBody>
          <a:bodyPr>
            <a:spAutoFit/>
          </a:bodyPr>
          <a:lstStyle/>
          <a:p>
            <a:pPr algn="ctr">
              <a:spcBef>
                <a:spcPct val="50000"/>
              </a:spcBef>
            </a:pPr>
            <a:r>
              <a:rPr lang="it-IT" sz="3600">
                <a:solidFill>
                  <a:srgbClr val="CC3300"/>
                </a:solidFill>
              </a:rPr>
              <a:t>C</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1000" fill="hold"/>
                                        <p:tgtEl>
                                          <p:spTgt spid="9220"/>
                                        </p:tgtEl>
                                        <p:attrNameLst>
                                          <p:attrName>ppt_x</p:attrName>
                                        </p:attrNameLst>
                                      </p:cBhvr>
                                      <p:tavLst>
                                        <p:tav tm="0">
                                          <p:val>
                                            <p:strVal val="#ppt_x"/>
                                          </p:val>
                                        </p:tav>
                                        <p:tav tm="100000">
                                          <p:val>
                                            <p:strVal val="#ppt_x"/>
                                          </p:val>
                                        </p:tav>
                                      </p:tavLst>
                                    </p:anim>
                                    <p:anim calcmode="lin" valueType="num">
                                      <p:cBhvr additive="base">
                                        <p:cTn id="8" dur="1000" fill="hold"/>
                                        <p:tgtEl>
                                          <p:spTgt spid="92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p:cNvSpPr>
            <a:spLocks noGrp="1"/>
          </p:cNvSpPr>
          <p:nvPr>
            <p:ph type="title"/>
          </p:nvPr>
        </p:nvSpPr>
        <p:spPr/>
        <p:txBody>
          <a:bodyPr/>
          <a:lstStyle/>
          <a:p>
            <a:pPr eaLnBrk="1" hangingPunct="1"/>
            <a:r>
              <a:rPr lang="it-IT" dirty="0" err="1" smtClean="0">
                <a:solidFill>
                  <a:srgbClr val="FF0000"/>
                </a:solidFill>
              </a:rPr>
              <a:t>Terribilizzazione</a:t>
            </a:r>
            <a:endParaRPr lang="it-IT" dirty="0" smtClean="0">
              <a:solidFill>
                <a:srgbClr val="FF0000"/>
              </a:solidFill>
            </a:endParaRPr>
          </a:p>
        </p:txBody>
      </p:sp>
      <p:sp>
        <p:nvSpPr>
          <p:cNvPr id="3" name="Segnaposto contenuto 2"/>
          <p:cNvSpPr>
            <a:spLocks noGrp="1"/>
          </p:cNvSpPr>
          <p:nvPr>
            <p:ph idx="1"/>
          </p:nvPr>
        </p:nvSpPr>
        <p:spPr/>
        <p:txBody>
          <a:bodyPr rtlCol="0">
            <a:normAutofit/>
          </a:bodyPr>
          <a:lstStyle/>
          <a:p>
            <a:pPr algn="just" eaLnBrk="1" fontAlgn="auto" hangingPunct="1">
              <a:spcAft>
                <a:spcPts val="0"/>
              </a:spcAft>
              <a:buFont typeface="Wingdings" pitchFamily="2" charset="2"/>
              <a:buChar char="§"/>
              <a:defRPr/>
            </a:pPr>
            <a:r>
              <a:rPr lang="it-IT" sz="1600" dirty="0" smtClean="0"/>
              <a:t>Definire una cosa come terribile, implica dire che è la peggior cosa che possa accadere (e, quindi, non deve accadere).</a:t>
            </a:r>
          </a:p>
          <a:p>
            <a:pPr algn="just" eaLnBrk="1" fontAlgn="auto" hangingPunct="1">
              <a:spcAft>
                <a:spcPts val="0"/>
              </a:spcAft>
              <a:buFont typeface="Wingdings" pitchFamily="2" charset="2"/>
              <a:buChar char="§"/>
              <a:defRPr/>
            </a:pPr>
            <a:r>
              <a:rPr lang="it-IT" sz="1600" dirty="0" smtClean="0"/>
              <a:t>Il concetto di terribilità è diverso da quello per cui si definisce un evento come “cattivo” o “negativo”. </a:t>
            </a:r>
          </a:p>
          <a:p>
            <a:pPr lvl="1" algn="just" eaLnBrk="1" fontAlgn="auto" hangingPunct="1">
              <a:spcAft>
                <a:spcPts val="0"/>
              </a:spcAft>
              <a:buFont typeface="Symbol" pitchFamily="18" charset="2"/>
              <a:buChar char=""/>
              <a:defRPr/>
            </a:pPr>
            <a:r>
              <a:rPr lang="it-IT" sz="1600" dirty="0" smtClean="0"/>
              <a:t>Nel secondo caso, l’impatto su di noi, sui nostri obiettivi – la gravità – è variabile. </a:t>
            </a:r>
          </a:p>
          <a:p>
            <a:pPr lvl="1" algn="just" eaLnBrk="1" fontAlgn="auto" hangingPunct="1">
              <a:spcAft>
                <a:spcPts val="0"/>
              </a:spcAft>
              <a:buFont typeface="Symbol" pitchFamily="18" charset="2"/>
              <a:buChar char=""/>
              <a:defRPr/>
            </a:pPr>
            <a:r>
              <a:rPr lang="it-IT" sz="1600" dirty="0" smtClean="0"/>
              <a:t>Il concetto di </a:t>
            </a:r>
            <a:r>
              <a:rPr lang="it-IT" sz="1600" dirty="0" err="1" smtClean="0"/>
              <a:t>terribilizzazione</a:t>
            </a:r>
            <a:r>
              <a:rPr lang="it-IT" sz="1600" dirty="0" smtClean="0"/>
              <a:t>, viceversa, implica la mancanza di prospettive nel poter affrontare l’evento, che finirà per distruggerci dal punto di vista mentale.</a:t>
            </a:r>
            <a:endParaRPr lang="it-IT" sz="1600" dirty="0"/>
          </a:p>
          <a:p>
            <a:pPr algn="just" eaLnBrk="1" fontAlgn="auto" hangingPunct="1">
              <a:spcAft>
                <a:spcPts val="0"/>
              </a:spcAft>
              <a:buFont typeface="Wingdings" pitchFamily="2" charset="2"/>
              <a:buChar char="§"/>
              <a:defRPr/>
            </a:pPr>
            <a:r>
              <a:rPr lang="it-IT" sz="1600" dirty="0" smtClean="0"/>
              <a:t>La CBT non richiede che ciò che ci terrorizza divenga "neutro", o “positivo", ma che venga concettualizzato come qualcosa di “negativo“, (ma non terribile) cioè come qualcosa che provocherà un danno affrontabile.</a:t>
            </a:r>
          </a:p>
          <a:p>
            <a:pPr algn="just" eaLnBrk="1" fontAlgn="auto" hangingPunct="1">
              <a:spcAft>
                <a:spcPts val="0"/>
              </a:spcAft>
              <a:buFont typeface="Wingdings" pitchFamily="2" charset="2"/>
              <a:buChar char="§"/>
              <a:defRPr/>
            </a:pPr>
            <a:r>
              <a:rPr lang="it-IT" sz="1600" dirty="0" smtClean="0"/>
              <a:t>E' da notare che difficilmente i pazienti portano problemi che sono da considerare estremi. </a:t>
            </a:r>
          </a:p>
          <a:p>
            <a:pPr lvl="1" algn="just" eaLnBrk="1" fontAlgn="auto" hangingPunct="1">
              <a:spcAft>
                <a:spcPts val="0"/>
              </a:spcAft>
              <a:buFont typeface="Symbol" pitchFamily="18" charset="2"/>
              <a:buChar char=""/>
              <a:defRPr/>
            </a:pPr>
            <a:r>
              <a:rPr lang="it-IT" sz="1600" dirty="0" smtClean="0"/>
              <a:t>In genere, si tratta del fatto di essere bocciato ad un esame, rifiutati da un amico, non essere in grado di parlare in pubblico, avere perso una persona di cui si è innamorati.</a:t>
            </a:r>
          </a:p>
        </p:txBody>
      </p:sp>
    </p:spTree>
  </p:cSld>
  <p:clrMapOvr>
    <a:masterClrMapping/>
  </p:clrMapOvr>
  <p:transition>
    <p:random/>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p:txBody>
          <a:bodyPr/>
          <a:lstStyle/>
          <a:p>
            <a:pPr eaLnBrk="1" hangingPunct="1"/>
            <a:r>
              <a:rPr lang="it-IT" dirty="0" smtClean="0">
                <a:solidFill>
                  <a:srgbClr val="FF0000"/>
                </a:solidFill>
              </a:rPr>
              <a:t>Richiesta assoluta</a:t>
            </a:r>
          </a:p>
        </p:txBody>
      </p:sp>
      <p:sp>
        <p:nvSpPr>
          <p:cNvPr id="3" name="Segnaposto contenuto 2"/>
          <p:cNvSpPr>
            <a:spLocks noGrp="1"/>
          </p:cNvSpPr>
          <p:nvPr>
            <p:ph idx="1"/>
          </p:nvPr>
        </p:nvSpPr>
        <p:spPr/>
        <p:txBody>
          <a:bodyPr rtlCol="0">
            <a:normAutofit fontScale="77500" lnSpcReduction="20000"/>
          </a:bodyPr>
          <a:lstStyle/>
          <a:p>
            <a:pPr algn="just" eaLnBrk="1" fontAlgn="auto" hangingPunct="1">
              <a:spcAft>
                <a:spcPts val="0"/>
              </a:spcAft>
              <a:buFont typeface="Wingdings" pitchFamily="2" charset="2"/>
              <a:buChar char="§"/>
              <a:defRPr/>
            </a:pPr>
            <a:r>
              <a:rPr lang="it-IT" dirty="0" smtClean="0"/>
              <a:t>Si riferisce al fatto che un certo evento o circostanza prefigura un obbligo assoluto, non eludibile.</a:t>
            </a:r>
          </a:p>
          <a:p>
            <a:pPr lvl="1" algn="just" eaLnBrk="1" fontAlgn="auto" hangingPunct="1">
              <a:spcAft>
                <a:spcPts val="0"/>
              </a:spcAft>
              <a:buFont typeface="Symbol" pitchFamily="18" charset="2"/>
              <a:buChar char=""/>
              <a:defRPr/>
            </a:pPr>
            <a:r>
              <a:rPr lang="it-IT" dirty="0" err="1" smtClean="0"/>
              <a:t>Es</a:t>
            </a:r>
            <a:r>
              <a:rPr lang="it-IT" dirty="0" smtClean="0"/>
              <a:t>: "Non devo sbagliare; la vita deve essere piacevole".</a:t>
            </a:r>
          </a:p>
          <a:p>
            <a:pPr algn="just" eaLnBrk="1" fontAlgn="auto" hangingPunct="1">
              <a:spcAft>
                <a:spcPts val="0"/>
              </a:spcAft>
              <a:buFont typeface="Wingdings" pitchFamily="2" charset="2"/>
              <a:buChar char="§"/>
              <a:defRPr/>
            </a:pPr>
            <a:r>
              <a:rPr lang="it-IT" dirty="0" smtClean="0"/>
              <a:t>La richiesta può riguardare sia noi stessi (“devo”), che gli altri (“devono”).</a:t>
            </a:r>
          </a:p>
          <a:p>
            <a:pPr algn="just" eaLnBrk="1" fontAlgn="auto" hangingPunct="1">
              <a:spcAft>
                <a:spcPts val="0"/>
              </a:spcAft>
              <a:buFont typeface="Wingdings" pitchFamily="2" charset="2"/>
              <a:buChar char="§"/>
              <a:defRPr/>
            </a:pPr>
            <a:r>
              <a:rPr lang="it-IT" dirty="0" smtClean="0"/>
              <a:t>Si perde di vista che l'idea del dovere non fa riferimento ad alcuna legge universale, ma solo a sistemi di convenzioni personali o sociali.</a:t>
            </a:r>
          </a:p>
          <a:p>
            <a:pPr algn="just" eaLnBrk="1" fontAlgn="auto" hangingPunct="1">
              <a:spcAft>
                <a:spcPts val="0"/>
              </a:spcAft>
              <a:buFont typeface="Wingdings" pitchFamily="2" charset="2"/>
              <a:buChar char="§"/>
              <a:defRPr/>
            </a:pPr>
            <a:r>
              <a:rPr lang="it-IT" dirty="0" smtClean="0"/>
              <a:t>Non vi sono quindi doveri assoluti, ma solo preferenze, che devono responsabilmente tener conto delle conseguenze a breve e a lungo termine del proprio comportamento.</a:t>
            </a:r>
          </a:p>
        </p:txBody>
      </p:sp>
    </p:spTree>
  </p:cSld>
  <p:clrMapOvr>
    <a:masterClrMapping/>
  </p:clrMapOvr>
  <p:transition>
    <p:random/>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p:cNvSpPr>
            <a:spLocks noGrp="1"/>
          </p:cNvSpPr>
          <p:nvPr>
            <p:ph type="title"/>
          </p:nvPr>
        </p:nvSpPr>
        <p:spPr/>
        <p:txBody>
          <a:bodyPr/>
          <a:lstStyle/>
          <a:p>
            <a:pPr eaLnBrk="1" hangingPunct="1"/>
            <a:r>
              <a:rPr lang="it-IT" dirty="0" smtClean="0">
                <a:solidFill>
                  <a:srgbClr val="FF0000"/>
                </a:solidFill>
              </a:rPr>
              <a:t>Valutazione di sé e degli altri</a:t>
            </a:r>
          </a:p>
        </p:txBody>
      </p:sp>
      <p:sp>
        <p:nvSpPr>
          <p:cNvPr id="3" name="Segnaposto contenuto 2"/>
          <p:cNvSpPr>
            <a:spLocks noGrp="1"/>
          </p:cNvSpPr>
          <p:nvPr>
            <p:ph idx="1"/>
          </p:nvPr>
        </p:nvSpPr>
        <p:spPr/>
        <p:txBody>
          <a:bodyPr rtlCol="0">
            <a:normAutofit fontScale="77500" lnSpcReduction="20000"/>
          </a:bodyPr>
          <a:lstStyle/>
          <a:p>
            <a:pPr algn="just" eaLnBrk="1" fontAlgn="auto" hangingPunct="1">
              <a:spcAft>
                <a:spcPts val="0"/>
              </a:spcAft>
              <a:buFont typeface="Wingdings" pitchFamily="2" charset="2"/>
              <a:buChar char="§"/>
              <a:defRPr/>
            </a:pPr>
            <a:r>
              <a:rPr lang="it-IT" dirty="0" smtClean="0"/>
              <a:t>I criteri attraverso i quali si valuta se stessi, non sono necessariamente gli stessi utilizzati per valutare gli altri.</a:t>
            </a:r>
          </a:p>
          <a:p>
            <a:pPr algn="just" eaLnBrk="1" fontAlgn="auto" hangingPunct="1">
              <a:spcAft>
                <a:spcPts val="0"/>
              </a:spcAft>
              <a:buFont typeface="Wingdings" pitchFamily="2" charset="2"/>
              <a:buChar char="§"/>
              <a:defRPr/>
            </a:pPr>
            <a:r>
              <a:rPr lang="it-IT" dirty="0" smtClean="0"/>
              <a:t>Le persone sono riluttanti ad abbandonare i criteri sulla valutazione di sé perché una implicazione nella valutazione di sé è l'autostima.</a:t>
            </a:r>
          </a:p>
          <a:p>
            <a:pPr algn="just" eaLnBrk="1" fontAlgn="auto" hangingPunct="1">
              <a:spcAft>
                <a:spcPts val="0"/>
              </a:spcAft>
              <a:buFont typeface="Wingdings" pitchFamily="2" charset="2"/>
              <a:buChar char="§"/>
              <a:defRPr/>
            </a:pPr>
            <a:r>
              <a:rPr lang="it-IT" dirty="0" smtClean="0"/>
              <a:t>La valutazione di sé è irrazionale quando si applica alla globalità della persona e ne determina il valore, attraverso un'etichetta </a:t>
            </a:r>
            <a:r>
              <a:rPr lang="it-IT" dirty="0"/>
              <a:t>valutativa </a:t>
            </a:r>
            <a:r>
              <a:rPr lang="it-IT" dirty="0" smtClean="0"/>
              <a:t>. </a:t>
            </a:r>
          </a:p>
          <a:p>
            <a:pPr lvl="1" algn="just" eaLnBrk="1" fontAlgn="auto" hangingPunct="1">
              <a:spcAft>
                <a:spcPts val="0"/>
              </a:spcAft>
              <a:buFont typeface="Wingdings" pitchFamily="2" charset="2"/>
              <a:buChar char="§"/>
              <a:defRPr/>
            </a:pPr>
            <a:r>
              <a:rPr lang="it-IT" dirty="0" smtClean="0"/>
              <a:t>Ciò viene tradotto in affermazioni come: "Non sono buono", "Sono un verme", "Sono grande". </a:t>
            </a:r>
          </a:p>
          <a:p>
            <a:pPr algn="just" eaLnBrk="1" fontAlgn="auto" hangingPunct="1">
              <a:spcAft>
                <a:spcPts val="0"/>
              </a:spcAft>
              <a:buFont typeface="Wingdings" pitchFamily="2" charset="2"/>
              <a:buChar char="§"/>
              <a:defRPr/>
            </a:pPr>
            <a:r>
              <a:rPr lang="it-IT" dirty="0" smtClean="0"/>
              <a:t>Questo modo di ragionare crea emozioni come la colpa, la vergogna, l'ansia, la depressione, l'orgoglio e l'euforia.</a:t>
            </a:r>
          </a:p>
        </p:txBody>
      </p:sp>
    </p:spTree>
  </p:cSld>
  <p:clrMapOvr>
    <a:masterClrMapping/>
  </p:clrMapOvr>
  <p:transition>
    <p:random/>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685800" y="214290"/>
            <a:ext cx="7772400" cy="1143000"/>
          </a:xfrm>
        </p:spPr>
        <p:txBody>
          <a:bodyPr/>
          <a:lstStyle/>
          <a:p>
            <a:pPr eaLnBrk="1" hangingPunct="1"/>
            <a:r>
              <a:rPr lang="it-IT" dirty="0" smtClean="0">
                <a:solidFill>
                  <a:srgbClr val="FF0000"/>
                </a:solidFill>
              </a:rPr>
              <a:t>Valutazione di sé e degli altri</a:t>
            </a:r>
          </a:p>
        </p:txBody>
      </p:sp>
      <p:sp>
        <p:nvSpPr>
          <p:cNvPr id="3" name="Segnaposto contenuto 2"/>
          <p:cNvSpPr>
            <a:spLocks noGrp="1"/>
          </p:cNvSpPr>
          <p:nvPr>
            <p:ph idx="1"/>
          </p:nvPr>
        </p:nvSpPr>
        <p:spPr>
          <a:xfrm>
            <a:off x="685800" y="1428736"/>
            <a:ext cx="7772400" cy="4114800"/>
          </a:xfrm>
        </p:spPr>
        <p:txBody>
          <a:bodyPr rtlCol="0">
            <a:noAutofit/>
          </a:bodyPr>
          <a:lstStyle/>
          <a:p>
            <a:pPr algn="just" eaLnBrk="1" fontAlgn="auto" hangingPunct="1">
              <a:spcAft>
                <a:spcPts val="0"/>
              </a:spcAft>
              <a:buFont typeface="Wingdings" pitchFamily="2" charset="2"/>
              <a:buChar char="§"/>
              <a:defRPr/>
            </a:pPr>
            <a:r>
              <a:rPr lang="it-IT" sz="1600" dirty="0" smtClean="0"/>
              <a:t>L’approccio CBT rifiuta l'idea stessa che si possa determinare il valore dell’essere umano: il valore dei singolo individuo è intrinseco all’individuo stesso</a:t>
            </a:r>
          </a:p>
          <a:p>
            <a:pPr algn="just" eaLnBrk="1" fontAlgn="auto" hangingPunct="1">
              <a:spcAft>
                <a:spcPts val="0"/>
              </a:spcAft>
              <a:buFont typeface="Wingdings" pitchFamily="2" charset="2"/>
              <a:buChar char="§"/>
              <a:defRPr/>
            </a:pPr>
            <a:r>
              <a:rPr lang="it-IT" sz="1600" dirty="0" smtClean="0"/>
              <a:t> </a:t>
            </a:r>
          </a:p>
          <a:p>
            <a:pPr algn="just" eaLnBrk="1" fontAlgn="auto" hangingPunct="1">
              <a:spcAft>
                <a:spcPts val="0"/>
              </a:spcAft>
              <a:buFont typeface="Wingdings" pitchFamily="2" charset="2"/>
              <a:buChar char="§"/>
              <a:defRPr/>
            </a:pPr>
            <a:r>
              <a:rPr lang="it-IT" sz="1600" dirty="0" smtClean="0"/>
              <a:t>Rifiuta quindi, come illogici, i giudizi sul valore umano che derivano da valutazioni dei singoli comportamenti</a:t>
            </a:r>
          </a:p>
          <a:p>
            <a:pPr algn="just" eaLnBrk="1" fontAlgn="auto" hangingPunct="1">
              <a:spcAft>
                <a:spcPts val="0"/>
              </a:spcAft>
              <a:buFont typeface="Wingdings" pitchFamily="2" charset="2"/>
              <a:buChar char="§"/>
              <a:defRPr/>
            </a:pPr>
            <a:endParaRPr lang="it-IT" sz="1600" dirty="0" smtClean="0"/>
          </a:p>
          <a:p>
            <a:pPr algn="just" eaLnBrk="1" fontAlgn="auto" hangingPunct="1">
              <a:spcAft>
                <a:spcPts val="0"/>
              </a:spcAft>
              <a:buFont typeface="Wingdings" pitchFamily="2" charset="2"/>
              <a:buChar char="§"/>
              <a:defRPr/>
            </a:pPr>
            <a:r>
              <a:rPr lang="it-IT" sz="1600" dirty="0" smtClean="0"/>
              <a:t>Li ritiene illogici, in quanto costituiscono un caso di </a:t>
            </a:r>
            <a:r>
              <a:rPr lang="it-IT" sz="1600" dirty="0" err="1" smtClean="0"/>
              <a:t>sovrageneralizzazione</a:t>
            </a:r>
            <a:r>
              <a:rPr lang="it-IT" sz="1600" dirty="0" smtClean="0"/>
              <a:t>, derivando da specifiche e limitate azioni della persona, o dagli effetti (limitati) di queste azioni</a:t>
            </a:r>
          </a:p>
          <a:p>
            <a:pPr algn="just" eaLnBrk="1" fontAlgn="auto" hangingPunct="1">
              <a:spcAft>
                <a:spcPts val="0"/>
              </a:spcAft>
              <a:buFont typeface="Wingdings" pitchFamily="2" charset="2"/>
              <a:buChar char="§"/>
              <a:defRPr/>
            </a:pPr>
            <a:endParaRPr lang="it-IT" sz="1600" dirty="0" smtClean="0"/>
          </a:p>
          <a:p>
            <a:pPr algn="just" eaLnBrk="1" fontAlgn="auto" hangingPunct="1">
              <a:spcAft>
                <a:spcPts val="0"/>
              </a:spcAft>
              <a:buFont typeface="Wingdings" pitchFamily="2" charset="2"/>
              <a:buChar char="§"/>
              <a:defRPr/>
            </a:pPr>
            <a:r>
              <a:rPr lang="it-IT" sz="1600" dirty="0" smtClean="0"/>
              <a:t>L’aspetto della </a:t>
            </a:r>
            <a:r>
              <a:rPr lang="it-IT" sz="1600" dirty="0" err="1" smtClean="0"/>
              <a:t>sovrageneralizzazione</a:t>
            </a:r>
            <a:r>
              <a:rPr lang="it-IT" sz="1600" dirty="0" smtClean="0"/>
              <a:t> si riferisce a due aspetti:</a:t>
            </a:r>
          </a:p>
          <a:p>
            <a:pPr lvl="1" algn="just" eaLnBrk="1" fontAlgn="auto" hangingPunct="1">
              <a:spcAft>
                <a:spcPts val="0"/>
              </a:spcAft>
              <a:buFont typeface="Symbol" pitchFamily="18" charset="2"/>
              <a:buChar char="-"/>
              <a:defRPr/>
            </a:pPr>
            <a:r>
              <a:rPr lang="it-IT" sz="1600" dirty="0" smtClean="0"/>
              <a:t>Quando si applica una "tabella di valore" ad una persona, al più tale tabella è la somma algebrica dei "+" e dei "-" ascritti alle azioni della persona fino a quel momento. Nulla si può dire, tuttavia, per quanto riguarda il futuro e le sue potenzialità di cambiamento.</a:t>
            </a:r>
          </a:p>
          <a:p>
            <a:pPr lvl="1" algn="just" eaLnBrk="1" fontAlgn="auto" hangingPunct="1">
              <a:spcAft>
                <a:spcPts val="0"/>
              </a:spcAft>
              <a:buFont typeface="Symbol" pitchFamily="18" charset="2"/>
              <a:buChar char="-"/>
              <a:defRPr/>
            </a:pPr>
            <a:r>
              <a:rPr lang="it-IT" sz="1600" dirty="0" smtClean="0"/>
              <a:t>Nella valutazione di noi stessi e degli altri ci focalizziamo solo su alcune caratteristiche o comportamenti, valutandoli secondo standard (relativi) di desiderabilità o valore.</a:t>
            </a:r>
          </a:p>
          <a:p>
            <a:pPr lvl="1" algn="just" eaLnBrk="1" fontAlgn="auto" hangingPunct="1">
              <a:spcAft>
                <a:spcPts val="0"/>
              </a:spcAft>
              <a:buFont typeface="Symbol" pitchFamily="18" charset="2"/>
              <a:buChar char="-"/>
              <a:defRPr/>
            </a:pPr>
            <a:r>
              <a:rPr lang="it-IT" sz="1600" dirty="0" smtClean="0"/>
              <a:t>Quindi, applichiamo la regola che: "poiché è un'azione cattiva, sono una persona cattiva" </a:t>
            </a:r>
          </a:p>
        </p:txBody>
      </p:sp>
    </p:spTree>
  </p:cSld>
  <p:clrMapOvr>
    <a:masterClrMapping/>
  </p:clrMapOvr>
  <p:transition>
    <p:random/>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685800" y="357166"/>
            <a:ext cx="7772400" cy="1143000"/>
          </a:xfrm>
        </p:spPr>
        <p:txBody>
          <a:bodyPr/>
          <a:lstStyle/>
          <a:p>
            <a:pPr eaLnBrk="1" hangingPunct="1"/>
            <a:r>
              <a:rPr lang="it-IT" dirty="0" smtClean="0">
                <a:solidFill>
                  <a:srgbClr val="FF0000"/>
                </a:solidFill>
              </a:rPr>
              <a:t>Valutazione di sé e degli altri</a:t>
            </a:r>
          </a:p>
        </p:txBody>
      </p:sp>
      <p:sp>
        <p:nvSpPr>
          <p:cNvPr id="17411" name="Segnaposto contenuto 2"/>
          <p:cNvSpPr>
            <a:spLocks noGrp="1"/>
          </p:cNvSpPr>
          <p:nvPr>
            <p:ph idx="1"/>
          </p:nvPr>
        </p:nvSpPr>
        <p:spPr/>
        <p:txBody>
          <a:bodyPr/>
          <a:lstStyle/>
          <a:p>
            <a:pPr algn="just" eaLnBrk="1" hangingPunct="1">
              <a:buFont typeface="Symbol" pitchFamily="18" charset="2"/>
              <a:buChar char="-"/>
            </a:pPr>
            <a:r>
              <a:rPr lang="it-IT" sz="2800" dirty="0" smtClean="0"/>
              <a:t>La CBT ritiene utile valutare le proprie azioni, e gli affetti delle proprie azioni, in modo da vivere in maniera migliore.</a:t>
            </a:r>
          </a:p>
          <a:p>
            <a:pPr algn="just" eaLnBrk="1" hangingPunct="1">
              <a:buFont typeface="Symbol" pitchFamily="18" charset="2"/>
              <a:buChar char="-"/>
            </a:pPr>
            <a:r>
              <a:rPr lang="it-IT" sz="2800" dirty="0" smtClean="0"/>
              <a:t>La CBT scoraggia, invece, la tendenza a pervenire a valutazioni di sé totali partendo dalla valutazione dei comportamenti.</a:t>
            </a:r>
          </a:p>
          <a:p>
            <a:pPr algn="just" eaLnBrk="1" hangingPunct="1">
              <a:buFont typeface="Symbol" pitchFamily="18" charset="2"/>
              <a:buChar char="-"/>
            </a:pPr>
            <a:r>
              <a:rPr lang="it-IT" sz="2800" dirty="0" smtClean="0"/>
              <a:t>Un motto della CBT: "Valuta l'atto, non la persona”.</a:t>
            </a:r>
          </a:p>
        </p:txBody>
      </p:sp>
    </p:spTree>
  </p:cSld>
  <p:clrMapOvr>
    <a:masterClrMapping/>
  </p:clrMapOvr>
  <p:transition>
    <p:random/>
  </p:transition>
</p:sld>
</file>

<file path=ppt/slides/slide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l" eaLnBrk="1" hangingPunct="1"/>
            <a:r>
              <a:rPr lang="it-IT" smtClean="0"/>
              <a:t>A-B-</a:t>
            </a:r>
            <a:r>
              <a:rPr lang="it-IT" sz="9600" smtClean="0">
                <a:solidFill>
                  <a:srgbClr val="FF0000"/>
                </a:solidFill>
              </a:rPr>
              <a:t>C</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1428750" y="1928813"/>
            <a:ext cx="6786563" cy="500062"/>
          </a:xfrm>
          <a:prstGeom prst="rect">
            <a:avLst/>
          </a:prstGeom>
          <a:noFill/>
          <a:ln w="9525">
            <a:solidFill>
              <a:schemeClr val="tx1"/>
            </a:solidFill>
            <a:prstDash val="dash"/>
            <a:miter lim="800000"/>
            <a:headEnd/>
            <a:tailEnd/>
          </a:ln>
        </p:spPr>
        <p:txBody>
          <a:bodyPr/>
          <a:lstStyle/>
          <a:p>
            <a:pPr marL="342900" indent="-342900">
              <a:spcBef>
                <a:spcPct val="50000"/>
              </a:spcBef>
              <a:buFont typeface="Arial" charset="0"/>
              <a:buChar char="•"/>
            </a:pPr>
            <a:r>
              <a:rPr lang="it-IT" sz="1800" b="0"/>
              <a:t>Comportamenti ed emozioni, conseguenza di un evento attivante. </a:t>
            </a:r>
          </a:p>
        </p:txBody>
      </p:sp>
      <p:sp>
        <p:nvSpPr>
          <p:cNvPr id="6" name="Text Box 5"/>
          <p:cNvSpPr txBox="1">
            <a:spLocks noChangeArrowheads="1"/>
          </p:cNvSpPr>
          <p:nvPr/>
        </p:nvSpPr>
        <p:spPr bwMode="auto">
          <a:xfrm>
            <a:off x="1428750" y="2714625"/>
            <a:ext cx="6786563" cy="3357563"/>
          </a:xfrm>
          <a:prstGeom prst="rect">
            <a:avLst/>
          </a:prstGeom>
          <a:noFill/>
          <a:ln w="9525">
            <a:solidFill>
              <a:schemeClr val="tx1"/>
            </a:solidFill>
            <a:prstDash val="dash"/>
            <a:miter lim="800000"/>
            <a:headEnd/>
            <a:tailEnd/>
          </a:ln>
        </p:spPr>
        <p:txBody>
          <a:bodyPr/>
          <a:lstStyle/>
          <a:p>
            <a:pPr marL="342900" indent="-342900">
              <a:spcBef>
                <a:spcPct val="50000"/>
              </a:spcBef>
              <a:buFont typeface="Arial" pitchFamily="34" charset="0"/>
              <a:buChar char="•"/>
              <a:defRPr/>
            </a:pPr>
            <a:r>
              <a:rPr lang="it-IT" sz="1800" b="0" dirty="0"/>
              <a:t>Focalizzarsi su emozioni negative e comportamenti disfunzionali.</a:t>
            </a:r>
          </a:p>
          <a:p>
            <a:pPr marL="342900" indent="-342900">
              <a:spcBef>
                <a:spcPct val="50000"/>
              </a:spcBef>
              <a:defRPr/>
            </a:pPr>
            <a:r>
              <a:rPr lang="it-IT" sz="1800" b="0" dirty="0">
                <a:solidFill>
                  <a:srgbClr val="FF0000"/>
                </a:solidFill>
              </a:rPr>
              <a:t>	Principali emozioni negative:</a:t>
            </a:r>
          </a:p>
          <a:p>
            <a:pPr marL="622300" indent="-266700">
              <a:spcBef>
                <a:spcPct val="50000"/>
              </a:spcBef>
              <a:buFont typeface="Courier New" pitchFamily="49" charset="0"/>
              <a:buChar char="o"/>
              <a:defRPr/>
            </a:pPr>
            <a:r>
              <a:rPr lang="it-IT" sz="1800" b="0" dirty="0">
                <a:solidFill>
                  <a:srgbClr val="FF0000"/>
                </a:solidFill>
              </a:rPr>
              <a:t>ansia</a:t>
            </a:r>
          </a:p>
          <a:p>
            <a:pPr marL="622300" indent="-266700">
              <a:spcBef>
                <a:spcPct val="50000"/>
              </a:spcBef>
              <a:buFont typeface="Courier New" pitchFamily="49" charset="0"/>
              <a:buChar char="o"/>
              <a:defRPr/>
            </a:pPr>
            <a:r>
              <a:rPr lang="it-IT" sz="1800" b="0" dirty="0">
                <a:solidFill>
                  <a:srgbClr val="FF0000"/>
                </a:solidFill>
              </a:rPr>
              <a:t>depressione </a:t>
            </a:r>
          </a:p>
          <a:p>
            <a:pPr marL="622300" indent="-266700">
              <a:spcBef>
                <a:spcPct val="50000"/>
              </a:spcBef>
              <a:buFont typeface="Courier New" pitchFamily="49" charset="0"/>
              <a:buChar char="o"/>
              <a:defRPr/>
            </a:pPr>
            <a:r>
              <a:rPr lang="it-IT" sz="1800" b="0" dirty="0">
                <a:solidFill>
                  <a:srgbClr val="FF0000"/>
                </a:solidFill>
              </a:rPr>
              <a:t>rabbia</a:t>
            </a:r>
          </a:p>
          <a:p>
            <a:pPr marL="622300" indent="-266700">
              <a:spcBef>
                <a:spcPct val="50000"/>
              </a:spcBef>
              <a:buFont typeface="Courier New" pitchFamily="49" charset="0"/>
              <a:buChar char="o"/>
              <a:defRPr/>
            </a:pPr>
            <a:r>
              <a:rPr lang="it-IT" sz="1800" b="0" dirty="0">
                <a:solidFill>
                  <a:srgbClr val="FF0000"/>
                </a:solidFill>
              </a:rPr>
              <a:t>intolleranza alla frustrazione</a:t>
            </a:r>
          </a:p>
          <a:p>
            <a:pPr marL="622300" indent="-266700">
              <a:spcBef>
                <a:spcPct val="50000"/>
              </a:spcBef>
              <a:buFont typeface="Courier New" pitchFamily="49" charset="0"/>
              <a:buChar char="o"/>
              <a:defRPr/>
            </a:pPr>
            <a:r>
              <a:rPr lang="it-IT" sz="1800" b="0" dirty="0">
                <a:solidFill>
                  <a:srgbClr val="FF0000"/>
                </a:solidFill>
              </a:rPr>
              <a:t>vergogna/imbarazzo</a:t>
            </a:r>
          </a:p>
          <a:p>
            <a:pPr marL="622300" indent="-266700">
              <a:spcBef>
                <a:spcPct val="50000"/>
              </a:spcBef>
              <a:buFont typeface="Courier New" pitchFamily="49" charset="0"/>
              <a:buChar char="o"/>
              <a:defRPr/>
            </a:pPr>
            <a:r>
              <a:rPr lang="it-IT" sz="1800" b="0" dirty="0">
                <a:solidFill>
                  <a:srgbClr val="FF0000"/>
                </a:solidFill>
              </a:rPr>
              <a:t>colpa</a:t>
            </a:r>
          </a:p>
          <a:p>
            <a:pPr marL="342900" indent="-342900">
              <a:spcBef>
                <a:spcPct val="50000"/>
              </a:spcBef>
              <a:buFont typeface="Arial" pitchFamily="34" charset="0"/>
              <a:buChar char="•"/>
              <a:defRPr/>
            </a:pPr>
            <a:endParaRPr lang="it-IT" sz="1800" b="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P spid="6"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it-IT" dirty="0">
                <a:solidFill>
                  <a:srgbClr val="FF0000"/>
                </a:solidFill>
              </a:rPr>
              <a:t>Soluzioni Terapeutiche</a:t>
            </a:r>
          </a:p>
        </p:txBody>
      </p:sp>
      <p:sp>
        <p:nvSpPr>
          <p:cNvPr id="14339" name="Rectangle 3"/>
          <p:cNvSpPr>
            <a:spLocks noGrp="1" noChangeArrowheads="1"/>
          </p:cNvSpPr>
          <p:nvPr>
            <p:ph type="body" idx="1"/>
          </p:nvPr>
        </p:nvSpPr>
        <p:spPr/>
        <p:txBody>
          <a:bodyPr/>
          <a:lstStyle/>
          <a:p>
            <a:pPr algn="just"/>
            <a:r>
              <a:rPr lang="it-IT"/>
              <a:t>In terapia, è possibile intervenire su ciascuno degli elementi che costituiscono l’episodio emozionale</a:t>
            </a:r>
          </a:p>
          <a:p>
            <a:pPr algn="just"/>
            <a:r>
              <a:rPr lang="it-IT"/>
              <a:t>Tuttavia, l’intervento di gran lunga più efficace e duraturo è quello che modifica le valutazioni del paziente a ciascun livello </a:t>
            </a:r>
          </a:p>
        </p:txBody>
      </p:sp>
    </p:spTree>
  </p:cSld>
  <p:clrMapOvr>
    <a:masterClrMapping/>
  </p:clrMapOvr>
  <p:transition>
    <p:rand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it-IT" dirty="0">
                <a:solidFill>
                  <a:srgbClr val="FF0000"/>
                </a:solidFill>
              </a:rPr>
              <a:t>Soluzioni terapeutiche</a:t>
            </a:r>
          </a:p>
        </p:txBody>
      </p:sp>
      <p:sp>
        <p:nvSpPr>
          <p:cNvPr id="18435" name="Rectangle 3"/>
          <p:cNvSpPr>
            <a:spLocks noGrp="1" noChangeArrowheads="1"/>
          </p:cNvSpPr>
          <p:nvPr>
            <p:ph type="body" idx="1"/>
          </p:nvPr>
        </p:nvSpPr>
        <p:spPr/>
        <p:txBody>
          <a:bodyPr/>
          <a:lstStyle/>
          <a:p>
            <a:pPr algn="just">
              <a:lnSpc>
                <a:spcPct val="90000"/>
              </a:lnSpc>
            </a:pPr>
            <a:r>
              <a:rPr lang="it-IT" sz="2400"/>
              <a:t>Evitare lo stimolo può non essere praticabile in alcune occasioni o può portare a fenomeni di impoverimento della personalità</a:t>
            </a:r>
          </a:p>
          <a:p>
            <a:pPr algn="just">
              <a:lnSpc>
                <a:spcPct val="90000"/>
              </a:lnSpc>
            </a:pPr>
            <a:r>
              <a:rPr lang="it-IT" sz="2400"/>
              <a:t>La distrazione è la strategia più usata, ma è una soluzione a breve termine il cambiamento della definizione implica il cambiamento dell’attenzione: è difficile da modificare, perché fuori della coscienza; il cambiamento della descrizione è proprio di molte terapie, come la Gestalt: da “i miei amici non mi parlano” a “sono amareggiato che i miei amici non mi parlino”. Non è particolarmente valida nel lungo periodo.</a:t>
            </a:r>
          </a:p>
          <a:p>
            <a:pPr algn="just">
              <a:lnSpc>
                <a:spcPct val="90000"/>
              </a:lnSpc>
            </a:pPr>
            <a:r>
              <a:rPr lang="it-IT" sz="2400"/>
              <a:t>L’interpretazione implica una ricostruzione più realistica o più razionale dell’avvenimento.</a:t>
            </a:r>
          </a:p>
        </p:txBody>
      </p:sp>
    </p:spTree>
  </p:cSld>
  <p:clrMapOvr>
    <a:masterClrMapping/>
  </p:clrMapOvr>
  <p:transition>
    <p:random/>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it-IT" dirty="0">
                <a:solidFill>
                  <a:srgbClr val="FF0000"/>
                </a:solidFill>
              </a:rPr>
              <a:t>Soluzioni terapeutiche</a:t>
            </a:r>
          </a:p>
        </p:txBody>
      </p:sp>
      <p:sp>
        <p:nvSpPr>
          <p:cNvPr id="19459" name="Rectangle 3"/>
          <p:cNvSpPr>
            <a:spLocks noGrp="1" noChangeArrowheads="1"/>
          </p:cNvSpPr>
          <p:nvPr>
            <p:ph type="body" idx="1"/>
          </p:nvPr>
        </p:nvSpPr>
        <p:spPr/>
        <p:txBody>
          <a:bodyPr/>
          <a:lstStyle/>
          <a:p>
            <a:pPr algn="just">
              <a:lnSpc>
                <a:spcPct val="90000"/>
              </a:lnSpc>
            </a:pPr>
            <a:r>
              <a:rPr lang="it-IT" dirty="0"/>
              <a:t>Il cambiamento delle valutazioni è la soluzione preferita della </a:t>
            </a:r>
            <a:r>
              <a:rPr lang="it-IT" dirty="0" smtClean="0"/>
              <a:t>CBT. </a:t>
            </a:r>
            <a:r>
              <a:rPr lang="it-IT" dirty="0"/>
              <a:t>Implica il cambiamento delle idee irrazionali che sottostanno all’ansia, alla colpa e ad altre emozioni negative. Ciò porta a vivere lo stimolo in maniera </a:t>
            </a:r>
            <a:r>
              <a:rPr lang="it-IT" dirty="0" err="1"/>
              <a:t>emotivmente</a:t>
            </a:r>
            <a:r>
              <a:rPr lang="it-IT" dirty="0"/>
              <a:t> meno drammatica.</a:t>
            </a:r>
          </a:p>
          <a:p>
            <a:pPr algn="just">
              <a:lnSpc>
                <a:spcPct val="90000"/>
              </a:lnSpc>
            </a:pPr>
            <a:r>
              <a:rPr lang="it-IT" dirty="0"/>
              <a:t>Per essere efficace, deve essere vissuta come realistica dal paziente.</a:t>
            </a:r>
          </a:p>
        </p:txBody>
      </p:sp>
    </p:spTree>
  </p:cSld>
  <p:clrMapOvr>
    <a:masterClrMapping/>
  </p:clrMapOvr>
  <p:transition>
    <p:random/>
  </p:transition>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l" eaLnBrk="1" hangingPunct="1"/>
            <a:r>
              <a:rPr lang="it-IT" smtClean="0"/>
              <a:t>A-</a:t>
            </a:r>
            <a:r>
              <a:rPr lang="it-IT" smtClean="0">
                <a:solidFill>
                  <a:srgbClr val="FF0000"/>
                </a:solidFill>
              </a:rPr>
              <a:t>B</a:t>
            </a:r>
            <a:r>
              <a:rPr lang="it-IT" smtClean="0"/>
              <a:t>-C </a:t>
            </a:r>
            <a:r>
              <a:rPr lang="it-IT" b="1" smtClean="0"/>
              <a:t>--</a:t>
            </a:r>
            <a:r>
              <a:rPr lang="it-IT" sz="3000" smtClean="0">
                <a:sym typeface="Wingdings" pitchFamily="2" charset="2"/>
              </a:rPr>
              <a:t> </a:t>
            </a:r>
            <a:r>
              <a:rPr lang="it-IT" sz="9600" smtClean="0">
                <a:solidFill>
                  <a:srgbClr val="FF0000"/>
                </a:solidFill>
                <a:sym typeface="Wingdings" pitchFamily="2" charset="2"/>
              </a:rPr>
              <a:t>D</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571500" y="1785938"/>
            <a:ext cx="8072438" cy="4714875"/>
          </a:xfrm>
          <a:prstGeom prst="rect">
            <a:avLst/>
          </a:prstGeom>
          <a:noFill/>
          <a:ln w="9525">
            <a:solidFill>
              <a:schemeClr val="tx1"/>
            </a:solidFill>
            <a:prstDash val="dash"/>
            <a:miter lim="800000"/>
            <a:headEnd/>
            <a:tailEnd/>
          </a:ln>
        </p:spPr>
        <p:txBody>
          <a:bodyPr/>
          <a:lstStyle/>
          <a:p>
            <a:pPr>
              <a:defRPr/>
            </a:pPr>
            <a:r>
              <a:rPr lang="it-IT" sz="2500" cap="small" dirty="0">
                <a:solidFill>
                  <a:srgbClr val="FF0000"/>
                </a:solidFill>
                <a:latin typeface="Times New Roman" charset="0"/>
              </a:rPr>
              <a:t>D</a:t>
            </a:r>
            <a:r>
              <a:rPr lang="it-IT" sz="1800" cap="small" dirty="0">
                <a:solidFill>
                  <a:srgbClr val="FF0000"/>
                </a:solidFill>
                <a:latin typeface="Times New Roman" charset="0"/>
              </a:rPr>
              <a:t>: 	</a:t>
            </a:r>
            <a:r>
              <a:rPr lang="it-IT" sz="2500" cap="small" dirty="0" err="1">
                <a:solidFill>
                  <a:srgbClr val="FF0000"/>
                </a:solidFill>
                <a:latin typeface="Times New Roman" charset="0"/>
              </a:rPr>
              <a:t>disputing</a:t>
            </a:r>
            <a:endParaRPr lang="it-IT" sz="2500" cap="small" dirty="0">
              <a:solidFill>
                <a:srgbClr val="FF0000"/>
              </a:solidFill>
              <a:latin typeface="Times New Roman" charset="0"/>
            </a:endParaRPr>
          </a:p>
          <a:p>
            <a:pPr>
              <a:defRPr/>
            </a:pPr>
            <a:endParaRPr lang="it-IT" sz="1800" cap="small" dirty="0">
              <a:solidFill>
                <a:srgbClr val="FF0000"/>
              </a:solidFill>
              <a:latin typeface="Times New Roman" charset="0"/>
            </a:endParaRPr>
          </a:p>
          <a:p>
            <a:pPr>
              <a:buFont typeface="Arial" pitchFamily="34" charset="0"/>
              <a:buChar char="•"/>
              <a:defRPr/>
            </a:pPr>
            <a:r>
              <a:rPr lang="it-IT" sz="1800" dirty="0">
                <a:latin typeface="Times New Roman" charset="0"/>
              </a:rPr>
              <a:t>	Disputare significa mettere in discussione i B</a:t>
            </a:r>
          </a:p>
          <a:p>
            <a:pPr>
              <a:defRPr/>
            </a:pPr>
            <a:endParaRPr lang="it-IT" sz="1800" dirty="0">
              <a:latin typeface="Times New Roman" charset="0"/>
            </a:endParaRPr>
          </a:p>
          <a:p>
            <a:pPr>
              <a:buFont typeface="Arial" pitchFamily="34" charset="0"/>
              <a:buChar char="•"/>
              <a:defRPr/>
            </a:pPr>
            <a:r>
              <a:rPr lang="it-IT" sz="1800" dirty="0">
                <a:latin typeface="Times New Roman" charset="0"/>
              </a:rPr>
              <a:t>	La tecnica è quella del Dialogo Socratico: 	</a:t>
            </a:r>
            <a:r>
              <a:rPr lang="it-IT" sz="1800" cap="small" dirty="0">
                <a:solidFill>
                  <a:srgbClr val="FF0000"/>
                </a:solidFill>
                <a:latin typeface="Perpetua Titling MT" pitchFamily="18" charset="0"/>
              </a:rPr>
              <a:t>maieutica</a:t>
            </a:r>
            <a:endParaRPr lang="it-IT" sz="1800" dirty="0">
              <a:latin typeface="Perpetua Titling MT" pitchFamily="18" charset="0"/>
            </a:endParaRPr>
          </a:p>
          <a:p>
            <a:pPr>
              <a:defRPr/>
            </a:pPr>
            <a:endParaRPr lang="it-IT" sz="1800" dirty="0">
              <a:latin typeface="Times New Roman" charset="0"/>
            </a:endParaRPr>
          </a:p>
          <a:p>
            <a:pPr algn="just">
              <a:defRPr/>
            </a:pPr>
            <a:r>
              <a:rPr lang="it-IT" sz="1800" b="0" dirty="0">
                <a:latin typeface="Times New Roman" charset="0"/>
              </a:rPr>
              <a:t>Sta per "l'arte della levatrice” è un metodo dialettico descritto da Platone. Il filosofo intendeva "tirar fuori" all'allievo pensieri assolutamente personali, al contrario di quanti volevano imporre le proprie vedute agli altri con la retorica, l’autorità e l'arte della persuasione.</a:t>
            </a:r>
          </a:p>
          <a:p>
            <a:pPr algn="just">
              <a:defRPr/>
            </a:pPr>
            <a:endParaRPr lang="it-IT" sz="1800" b="0" dirty="0">
              <a:latin typeface="Times New Roman" charset="0"/>
            </a:endParaRPr>
          </a:p>
          <a:p>
            <a:pPr algn="just">
              <a:defRPr/>
            </a:pPr>
            <a:r>
              <a:rPr lang="it-IT" sz="1800" b="0" dirty="0">
                <a:latin typeface="Times New Roman" charset="0"/>
              </a:rPr>
              <a:t>Basato su domande e risposte tra Socrate e l’allievo, </a:t>
            </a:r>
            <a:r>
              <a:rPr lang="it-IT" sz="1800" b="0" u="sng" dirty="0">
                <a:latin typeface="Times New Roman" charset="0"/>
              </a:rPr>
              <a:t>procede per confutazione</a:t>
            </a:r>
            <a:r>
              <a:rPr lang="it-IT" sz="1800" b="0" dirty="0">
                <a:latin typeface="Times New Roman" charset="0"/>
              </a:rPr>
              <a:t>, ossia per eliminazione successiva delle ipotesi contraddittorie o infondate. Esso consiste nel portare gradualmente alla luce l’infondatezza di tutte quelle convinzioni personali che siamo abituati a considerare come scontate, come vere, e che invece rivelano, ad un attento esame, </a:t>
            </a:r>
            <a:r>
              <a:rPr lang="it-IT" sz="1800" dirty="0">
                <a:latin typeface="Times New Roman" charset="0"/>
              </a:rPr>
              <a:t>la loro natura di “opinioni”</a:t>
            </a:r>
            <a:r>
              <a:rPr lang="it-IT" sz="1800" b="0" dirty="0">
                <a:latin typeface="Times New Roman" charset="0"/>
              </a:rPr>
              <a:t>. </a:t>
            </a:r>
          </a:p>
        </p:txBody>
      </p:sp>
      <p:pic>
        <p:nvPicPr>
          <p:cNvPr id="37892" name="Picture 2" descr="http://t1.gstatic.com/images?q=tbn:0ScR3sGfEeMRhM:http://fiak.files.wordpress.com/2007/10/socrate.jpg">
            <a:hlinkClick r:id="rId2"/>
          </p:cNvPr>
          <p:cNvPicPr>
            <a:picLocks noChangeAspect="1" noChangeArrowheads="1"/>
          </p:cNvPicPr>
          <p:nvPr/>
        </p:nvPicPr>
        <p:blipFill>
          <a:blip r:embed="rId3"/>
          <a:srcRect/>
          <a:stretch>
            <a:fillRect/>
          </a:stretch>
        </p:blipFill>
        <p:spPr bwMode="auto">
          <a:xfrm>
            <a:off x="7196138" y="214313"/>
            <a:ext cx="1447800" cy="15001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571500" y="2000250"/>
            <a:ext cx="8286750" cy="4643438"/>
          </a:xfrm>
          <a:prstGeom prst="rect">
            <a:avLst/>
          </a:prstGeom>
          <a:noFill/>
          <a:ln w="9525">
            <a:noFill/>
            <a:miter lim="800000"/>
            <a:headEnd/>
            <a:tailEnd/>
          </a:ln>
        </p:spPr>
        <p:txBody>
          <a:bodyPr/>
          <a:lstStyle/>
          <a:p>
            <a:pPr>
              <a:defRPr/>
            </a:pPr>
            <a:r>
              <a:rPr lang="it-IT" sz="1500" cap="small" dirty="0">
                <a:solidFill>
                  <a:srgbClr val="FF0000"/>
                </a:solidFill>
              </a:rPr>
              <a:t>Apprendimento selettivo</a:t>
            </a:r>
          </a:p>
          <a:p>
            <a:pPr algn="just">
              <a:defRPr/>
            </a:pPr>
            <a:r>
              <a:rPr lang="it-IT" sz="1500" b="0" dirty="0"/>
              <a:t>Una risposta viene ricompensata (o punita) in una situazione ma non in un’altra. Il comportamento dipende quindi da uno specifico </a:t>
            </a:r>
            <a:r>
              <a:rPr lang="it-IT" sz="1500" dirty="0"/>
              <a:t>controllo dello stimolo </a:t>
            </a:r>
            <a:r>
              <a:rPr lang="it-IT" sz="1500" b="0" dirty="0"/>
              <a:t>(vedi CBT dell’insonnia). </a:t>
            </a:r>
          </a:p>
          <a:p>
            <a:pPr algn="just">
              <a:defRPr/>
            </a:pPr>
            <a:endParaRPr lang="it-IT" sz="1500" cap="small" dirty="0">
              <a:solidFill>
                <a:srgbClr val="FF0000"/>
              </a:solidFill>
            </a:endParaRPr>
          </a:p>
          <a:p>
            <a:pPr algn="just">
              <a:defRPr/>
            </a:pPr>
            <a:r>
              <a:rPr lang="it-IT" sz="1500" cap="small" dirty="0">
                <a:solidFill>
                  <a:srgbClr val="FF0000"/>
                </a:solidFill>
              </a:rPr>
              <a:t>Generalizzazione</a:t>
            </a:r>
          </a:p>
          <a:p>
            <a:pPr algn="just">
              <a:defRPr/>
            </a:pPr>
            <a:r>
              <a:rPr lang="it-IT" sz="1500" b="0" dirty="0"/>
              <a:t>Si riferisce al verificarsi del comportamento in situazioni diverse da quelle in cui si è verificato.</a:t>
            </a:r>
          </a:p>
          <a:p>
            <a:pPr algn="just">
              <a:defRPr/>
            </a:pPr>
            <a:endParaRPr lang="it-IT" sz="1500" dirty="0"/>
          </a:p>
          <a:p>
            <a:pPr algn="just">
              <a:defRPr/>
            </a:pPr>
            <a:r>
              <a:rPr lang="it-IT" sz="1500" cap="small" dirty="0" err="1">
                <a:solidFill>
                  <a:srgbClr val="FF0000"/>
                </a:solidFill>
              </a:rPr>
              <a:t>Abituazione</a:t>
            </a:r>
            <a:endParaRPr lang="it-IT" sz="1500" cap="small" dirty="0">
              <a:solidFill>
                <a:srgbClr val="FF0000"/>
              </a:solidFill>
            </a:endParaRPr>
          </a:p>
          <a:p>
            <a:pPr algn="just">
              <a:defRPr/>
            </a:pPr>
            <a:r>
              <a:rPr lang="it-IT" sz="1500" b="0" dirty="0"/>
              <a:t>Consiste nel decremento di una risposta ad uno stimolo, qualora tale stimolo viene presentato ripetutamente (vedi esposizione in vivo). </a:t>
            </a:r>
          </a:p>
          <a:p>
            <a:pPr algn="just">
              <a:defRPr/>
            </a:pPr>
            <a:r>
              <a:rPr lang="it-IT" sz="1500" b="0" dirty="0"/>
              <a:t>le sue variabili sono:</a:t>
            </a:r>
          </a:p>
          <a:p>
            <a:pPr algn="just">
              <a:defRPr/>
            </a:pPr>
            <a:r>
              <a:rPr lang="it-IT" sz="1500" b="0" dirty="0"/>
              <a:t>A) l’intensità dello stimolo;</a:t>
            </a:r>
          </a:p>
          <a:p>
            <a:pPr algn="just">
              <a:defRPr/>
            </a:pPr>
            <a:r>
              <a:rPr lang="it-IT" sz="1500" b="0" dirty="0"/>
              <a:t>B) il livello di </a:t>
            </a:r>
            <a:r>
              <a:rPr lang="it-IT" sz="1500" b="0" dirty="0" err="1"/>
              <a:t>arousal</a:t>
            </a:r>
            <a:r>
              <a:rPr lang="it-IT" sz="1500" b="0" dirty="0"/>
              <a:t> (attivazione basale). </a:t>
            </a:r>
          </a:p>
          <a:p>
            <a:pPr algn="just">
              <a:defRPr/>
            </a:pPr>
            <a:endParaRPr lang="it-IT" sz="1500" dirty="0"/>
          </a:p>
          <a:p>
            <a:pPr algn="just">
              <a:defRPr/>
            </a:pPr>
            <a:r>
              <a:rPr lang="it-IT" sz="1500" cap="small" dirty="0">
                <a:solidFill>
                  <a:srgbClr val="FF0000"/>
                </a:solidFill>
              </a:rPr>
              <a:t>Inibizione Reciproca</a:t>
            </a:r>
          </a:p>
          <a:p>
            <a:pPr algn="just">
              <a:defRPr/>
            </a:pPr>
            <a:r>
              <a:rPr lang="it-IT" sz="1500" b="0" dirty="0"/>
              <a:t>Gli stimoli che </a:t>
            </a:r>
            <a:r>
              <a:rPr lang="it-IT" sz="1500" b="0" dirty="0" err="1"/>
              <a:t>elicitano</a:t>
            </a:r>
            <a:r>
              <a:rPr lang="it-IT" sz="1500" b="0" dirty="0"/>
              <a:t> ansia possono essere neutralizzati se sono abbinati ad una risposta incompatibile con l’ansia.</a:t>
            </a:r>
          </a:p>
          <a:p>
            <a:pPr algn="just">
              <a:defRPr/>
            </a:pPr>
            <a:r>
              <a:rPr lang="it-IT" sz="1500" b="0" dirty="0"/>
              <a:t>Gli eventi che </a:t>
            </a:r>
            <a:r>
              <a:rPr lang="it-IT" sz="1500" b="0" dirty="0" err="1"/>
              <a:t>elicitano</a:t>
            </a:r>
            <a:r>
              <a:rPr lang="it-IT" sz="1500" b="0" dirty="0"/>
              <a:t> disagio possono essere neutralizzati se sono abbinati a comportamenti incompatibili con l’ansia (vedi CBT dell’insonnia e desensibilizzazione sistematica)</a:t>
            </a:r>
            <a:endParaRPr lang="it-IT" sz="1500" b="0" dirty="0">
              <a:solidFill>
                <a:schemeClr val="bg2"/>
              </a:solidFill>
              <a:latin typeface="+mn-lt"/>
            </a:endParaRPr>
          </a:p>
        </p:txBody>
      </p:sp>
      <p:sp>
        <p:nvSpPr>
          <p:cNvPr id="5" name="Rectangle 2"/>
          <p:cNvSpPr>
            <a:spLocks noGrp="1" noChangeArrowheads="1"/>
          </p:cNvSpPr>
          <p:nvPr>
            <p:ph type="ctrTitle"/>
          </p:nvPr>
        </p:nvSpPr>
        <p:spPr>
          <a:xfrm>
            <a:off x="685800" y="642938"/>
            <a:ext cx="7772400" cy="1085850"/>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Stimolo </a:t>
            </a:r>
            <a:r>
              <a:rPr lang="it-IT" sz="2500" dirty="0" smtClean="0">
                <a:solidFill>
                  <a:schemeClr val="tx1"/>
                </a:solidFill>
                <a:effectLst>
                  <a:outerShdw blurRad="38100" dist="38100" dir="2700000" algn="tl">
                    <a:srgbClr val="C0C0C0"/>
                  </a:outerShdw>
                </a:effectLst>
                <a:latin typeface="Tempus Sans ITC" pitchFamily="82" charset="0"/>
                <a:sym typeface="Wingdings" pitchFamily="2" charset="2"/>
              </a:rPr>
              <a:t>-Risposta</a:t>
            </a:r>
            <a:endParaRPr lang="it-IT" sz="2500" dirty="0" smtClean="0">
              <a:solidFill>
                <a:schemeClr val="tx1"/>
              </a:solidFill>
              <a:effectLst>
                <a:outerShdw blurRad="38100" dist="38100" dir="2700000" algn="tl">
                  <a:srgbClr val="C0C0C0"/>
                </a:outerShdw>
              </a:effectLst>
              <a:latin typeface="Tempus Sans ITC" pitchFamily="82" charset="0"/>
            </a:endParaRPr>
          </a:p>
        </p:txBody>
      </p:sp>
    </p:spTree>
  </p:cSld>
  <p:clrMapOvr>
    <a:masterClrMapping/>
  </p:clrMapOvr>
  <p:transition>
    <p:random/>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l" eaLnBrk="1" hangingPunct="1"/>
            <a:r>
              <a:rPr lang="it-IT" smtClean="0"/>
              <a:t>A-</a:t>
            </a:r>
            <a:r>
              <a:rPr lang="it-IT" smtClean="0">
                <a:solidFill>
                  <a:srgbClr val="FF0000"/>
                </a:solidFill>
              </a:rPr>
              <a:t>B</a:t>
            </a:r>
            <a:r>
              <a:rPr lang="it-IT" smtClean="0"/>
              <a:t>-C </a:t>
            </a:r>
            <a:r>
              <a:rPr lang="it-IT" b="1" smtClean="0"/>
              <a:t>--</a:t>
            </a:r>
            <a:r>
              <a:rPr lang="it-IT" sz="3000" smtClean="0">
                <a:sym typeface="Wingdings" pitchFamily="2" charset="2"/>
              </a:rPr>
              <a:t> </a:t>
            </a:r>
            <a:r>
              <a:rPr lang="it-IT" sz="9600" smtClean="0">
                <a:solidFill>
                  <a:srgbClr val="FF0000"/>
                </a:solidFill>
                <a:sym typeface="Wingdings" pitchFamily="2" charset="2"/>
              </a:rPr>
              <a:t>D</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285750" y="1714500"/>
            <a:ext cx="8643938" cy="4857750"/>
          </a:xfrm>
          <a:prstGeom prst="rect">
            <a:avLst/>
          </a:prstGeom>
          <a:noFill/>
          <a:ln w="9525">
            <a:solidFill>
              <a:schemeClr val="tx1"/>
            </a:solidFill>
            <a:prstDash val="dash"/>
            <a:miter lim="800000"/>
            <a:headEnd/>
            <a:tailEnd/>
          </a:ln>
        </p:spPr>
        <p:txBody>
          <a:bodyPr/>
          <a:lstStyle/>
          <a:p>
            <a:pPr algn="just"/>
            <a:endParaRPr lang="it-IT" sz="1000"/>
          </a:p>
          <a:p>
            <a:pPr algn="just"/>
            <a:endParaRPr lang="it-IT" sz="200"/>
          </a:p>
          <a:p>
            <a:pPr algn="just">
              <a:buFont typeface="Arial" charset="0"/>
              <a:buChar char="•"/>
            </a:pPr>
            <a:r>
              <a:rPr lang="it-IT" sz="1800"/>
              <a:t>	Disputa empirica: </a:t>
            </a:r>
          </a:p>
          <a:p>
            <a:pPr algn="just"/>
            <a:r>
              <a:rPr lang="it-IT" sz="1800"/>
              <a:t>	</a:t>
            </a:r>
            <a:r>
              <a:rPr lang="it-IT" sz="1800" b="0"/>
              <a:t>Sono provati dai fatti? Su cosa si basano? Su quali prove di fatto si 	appoggiano?</a:t>
            </a:r>
          </a:p>
          <a:p>
            <a:pPr algn="just"/>
            <a:endParaRPr lang="it-IT" sz="1500" b="0"/>
          </a:p>
          <a:p>
            <a:pPr algn="just">
              <a:buFont typeface="Arial" charset="0"/>
              <a:buChar char="•"/>
            </a:pPr>
            <a:r>
              <a:rPr lang="it-IT" sz="1800"/>
              <a:t> 	Disputa logica: </a:t>
            </a:r>
          </a:p>
          <a:p>
            <a:pPr algn="just"/>
            <a:r>
              <a:rPr lang="it-IT" sz="1800"/>
              <a:t>	</a:t>
            </a:r>
            <a:r>
              <a:rPr lang="it-IT" sz="1800" b="0"/>
              <a:t>Sono sostenuti dalla logica? Da quali ragionamenti emergono?</a:t>
            </a:r>
          </a:p>
          <a:p>
            <a:pPr algn="just"/>
            <a:endParaRPr lang="it-IT" sz="1500" b="0"/>
          </a:p>
          <a:p>
            <a:pPr algn="just">
              <a:buFont typeface="Arial" charset="0"/>
              <a:buChar char="•"/>
            </a:pPr>
            <a:r>
              <a:rPr lang="it-IT" sz="1800"/>
              <a:t> 	Disputa della catastrofizzazione: </a:t>
            </a:r>
          </a:p>
          <a:p>
            <a:pPr algn="just"/>
            <a:r>
              <a:rPr lang="it-IT" sz="1800"/>
              <a:t>	</a:t>
            </a:r>
            <a:r>
              <a:rPr lang="it-IT" sz="1800" b="0"/>
              <a:t>le conseguenze che temo sono davvero terribili?</a:t>
            </a:r>
          </a:p>
          <a:p>
            <a:pPr algn="just"/>
            <a:endParaRPr lang="it-IT" sz="1500" b="0"/>
          </a:p>
          <a:p>
            <a:pPr algn="just">
              <a:buFont typeface="Arial" charset="0"/>
              <a:buChar char="•"/>
            </a:pPr>
            <a:r>
              <a:rPr lang="it-IT" sz="1800"/>
              <a:t> 	Disputa pragmatica: </a:t>
            </a:r>
          </a:p>
          <a:p>
            <a:pPr algn="just"/>
            <a:r>
              <a:rPr lang="it-IT" sz="1800"/>
              <a:t>	</a:t>
            </a:r>
            <a:r>
              <a:rPr lang="it-IT" sz="1800" b="0"/>
              <a:t>sono utili o dannosi? Dove mi stanno portando? A che mi servono?</a:t>
            </a:r>
          </a:p>
          <a:p>
            <a:pPr algn="just"/>
            <a:endParaRPr lang="it-IT" sz="1500" b="0"/>
          </a:p>
          <a:p>
            <a:pPr algn="just">
              <a:buFont typeface="Arial" charset="0"/>
              <a:buChar char="•"/>
            </a:pPr>
            <a:r>
              <a:rPr lang="it-IT" sz="1800"/>
              <a:t> 	Disputa della intollerenza della frustrazione: </a:t>
            </a:r>
          </a:p>
          <a:p>
            <a:r>
              <a:rPr lang="it-IT" sz="1800"/>
              <a:t>	</a:t>
            </a:r>
            <a:r>
              <a:rPr lang="it-IT" sz="1800" b="0"/>
              <a:t>Davvero non sono in grado si sopportare? Che significa sopportare? Significa non</a:t>
            </a:r>
          </a:p>
          <a:p>
            <a:r>
              <a:rPr lang="it-IT" sz="1800" b="0"/>
              <a:t>	provare nulla, oppure significa fare quello che ho fatto finora? Forse sono già in 	grado di sopportare e non lo sapevo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l" eaLnBrk="1" hangingPunct="1"/>
            <a:r>
              <a:rPr lang="it-IT" smtClean="0"/>
              <a:t>A-</a:t>
            </a:r>
            <a:r>
              <a:rPr lang="it-IT" smtClean="0">
                <a:solidFill>
                  <a:srgbClr val="FF0000"/>
                </a:solidFill>
              </a:rPr>
              <a:t>B</a:t>
            </a:r>
            <a:r>
              <a:rPr lang="it-IT" smtClean="0"/>
              <a:t>-C </a:t>
            </a:r>
            <a:r>
              <a:rPr lang="it-IT" b="1" smtClean="0"/>
              <a:t>--</a:t>
            </a:r>
            <a:r>
              <a:rPr lang="it-IT" sz="3000" smtClean="0">
                <a:sym typeface="Wingdings" pitchFamily="2" charset="2"/>
              </a:rPr>
              <a:t> </a:t>
            </a:r>
            <a:r>
              <a:rPr lang="it-IT" sz="9600" smtClean="0">
                <a:solidFill>
                  <a:srgbClr val="FF0000"/>
                </a:solidFill>
                <a:sym typeface="Wingdings" pitchFamily="2" charset="2"/>
              </a:rPr>
              <a:t>D</a:t>
            </a:r>
            <a:r>
              <a:rPr lang="it-IT" smtClean="0"/>
              <a:t/>
            </a:r>
            <a:br>
              <a:rPr lang="it-IT" smtClean="0"/>
            </a:br>
            <a:endParaRPr lang="it-IT" sz="2000" smtClean="0">
              <a:solidFill>
                <a:srgbClr val="FF0000"/>
              </a:solidFill>
            </a:endParaRPr>
          </a:p>
        </p:txBody>
      </p:sp>
      <p:sp>
        <p:nvSpPr>
          <p:cNvPr id="19461" name="Text Box 5"/>
          <p:cNvSpPr txBox="1">
            <a:spLocks noChangeArrowheads="1"/>
          </p:cNvSpPr>
          <p:nvPr/>
        </p:nvSpPr>
        <p:spPr bwMode="auto">
          <a:xfrm>
            <a:off x="285750" y="2000250"/>
            <a:ext cx="8643938" cy="4000500"/>
          </a:xfrm>
          <a:prstGeom prst="rect">
            <a:avLst/>
          </a:prstGeom>
          <a:noFill/>
          <a:ln w="9525">
            <a:solidFill>
              <a:schemeClr val="tx1"/>
            </a:solidFill>
            <a:prstDash val="dash"/>
            <a:miter lim="800000"/>
            <a:headEnd/>
            <a:tailEnd/>
          </a:ln>
        </p:spPr>
        <p:txBody>
          <a:bodyPr/>
          <a:lstStyle/>
          <a:p>
            <a:pPr>
              <a:defRPr/>
            </a:pPr>
            <a:r>
              <a:rPr lang="it-IT" sz="2500" cap="small" dirty="0">
                <a:solidFill>
                  <a:srgbClr val="FF0000"/>
                </a:solidFill>
                <a:latin typeface="Times New Roman" charset="0"/>
              </a:rPr>
              <a:t>RB</a:t>
            </a:r>
            <a:r>
              <a:rPr lang="it-IT" sz="1800" cap="small" dirty="0">
                <a:solidFill>
                  <a:srgbClr val="FF0000"/>
                </a:solidFill>
                <a:latin typeface="Times New Roman" charset="0"/>
              </a:rPr>
              <a:t>: 	</a:t>
            </a:r>
            <a:r>
              <a:rPr lang="it-IT" sz="2500" cap="small" dirty="0" err="1">
                <a:solidFill>
                  <a:srgbClr val="FF0000"/>
                </a:solidFill>
                <a:latin typeface="Times New Roman" charset="0"/>
              </a:rPr>
              <a:t>rational</a:t>
            </a:r>
            <a:r>
              <a:rPr lang="it-IT" sz="2500" cap="small" dirty="0">
                <a:solidFill>
                  <a:srgbClr val="FF0000"/>
                </a:solidFill>
                <a:latin typeface="Times New Roman" charset="0"/>
              </a:rPr>
              <a:t> </a:t>
            </a:r>
            <a:r>
              <a:rPr lang="it-IT" sz="2500" cap="small" dirty="0" err="1">
                <a:solidFill>
                  <a:srgbClr val="FF0000"/>
                </a:solidFill>
                <a:latin typeface="Times New Roman" charset="0"/>
              </a:rPr>
              <a:t>beliefs</a:t>
            </a:r>
            <a:endParaRPr lang="it-IT" sz="2500" cap="small" dirty="0">
              <a:solidFill>
                <a:srgbClr val="FF0000"/>
              </a:solidFill>
              <a:latin typeface="Times New Roman" charset="0"/>
            </a:endParaRPr>
          </a:p>
          <a:p>
            <a:pPr>
              <a:defRPr/>
            </a:pPr>
            <a:endParaRPr lang="it-IT" sz="1500" cap="small" dirty="0">
              <a:solidFill>
                <a:srgbClr val="FF0000"/>
              </a:solidFill>
              <a:latin typeface="Times New Roman" charset="0"/>
            </a:endParaRPr>
          </a:p>
          <a:p>
            <a:pPr>
              <a:buFont typeface="Arial" pitchFamily="34" charset="0"/>
              <a:buChar char="•"/>
              <a:defRPr/>
            </a:pPr>
            <a:r>
              <a:rPr lang="it-IT" sz="1800" dirty="0">
                <a:latin typeface="Times New Roman" charset="0"/>
              </a:rPr>
              <a:t>  	</a:t>
            </a:r>
            <a:r>
              <a:rPr lang="it-IT" sz="1800" b="0" dirty="0">
                <a:latin typeface="Times New Roman" charset="0"/>
              </a:rPr>
              <a:t>Preferenze non dogmatiche al posto di richieste dogmatiche.</a:t>
            </a:r>
          </a:p>
          <a:p>
            <a:pPr>
              <a:defRPr/>
            </a:pPr>
            <a:endParaRPr lang="it-IT" sz="1500" b="0" dirty="0">
              <a:latin typeface="Times New Roman" charset="0"/>
            </a:endParaRPr>
          </a:p>
          <a:p>
            <a:pPr>
              <a:buFont typeface="Arial" pitchFamily="34" charset="0"/>
              <a:buChar char="•"/>
              <a:defRPr/>
            </a:pPr>
            <a:r>
              <a:rPr lang="it-IT" sz="1800" b="0" dirty="0">
                <a:latin typeface="Times New Roman" charset="0"/>
              </a:rPr>
              <a:t> 	Desideri e scopi.</a:t>
            </a:r>
          </a:p>
          <a:p>
            <a:pPr>
              <a:buFont typeface="Arial" pitchFamily="34" charset="0"/>
              <a:buChar char="•"/>
              <a:defRPr/>
            </a:pPr>
            <a:endParaRPr lang="it-IT" sz="1500" b="0" dirty="0">
              <a:latin typeface="Times New Roman" charset="0"/>
            </a:endParaRPr>
          </a:p>
          <a:p>
            <a:pPr>
              <a:buFont typeface="Arial" pitchFamily="34" charset="0"/>
              <a:buChar char="•"/>
              <a:defRPr/>
            </a:pPr>
            <a:r>
              <a:rPr lang="it-IT" sz="1800" b="0" dirty="0">
                <a:latin typeface="Times New Roman" charset="0"/>
              </a:rPr>
              <a:t>	Valutazioni negative non catastrofiche.</a:t>
            </a:r>
          </a:p>
          <a:p>
            <a:pPr>
              <a:buFont typeface="Arial" pitchFamily="34" charset="0"/>
              <a:buChar char="•"/>
              <a:defRPr/>
            </a:pPr>
            <a:endParaRPr lang="it-IT" sz="1500" b="0" dirty="0">
              <a:latin typeface="Times New Roman" charset="0"/>
            </a:endParaRPr>
          </a:p>
          <a:p>
            <a:pPr>
              <a:buFont typeface="Arial" pitchFamily="34" charset="0"/>
              <a:buChar char="•"/>
              <a:defRPr/>
            </a:pPr>
            <a:r>
              <a:rPr lang="it-IT" sz="1800" b="0" dirty="0">
                <a:latin typeface="Times New Roman" charset="0"/>
              </a:rPr>
              <a:t>	Tolleranza alla frustrazione:</a:t>
            </a:r>
          </a:p>
          <a:p>
            <a:pPr>
              <a:defRPr/>
            </a:pPr>
            <a:r>
              <a:rPr lang="it-IT" sz="1800" b="0" dirty="0">
                <a:latin typeface="Times New Roman" charset="0"/>
              </a:rPr>
              <a:t> 	</a:t>
            </a:r>
            <a:r>
              <a:rPr lang="it-IT" sz="1800" b="0" i="1" dirty="0">
                <a:latin typeface="Times New Roman" charset="0"/>
              </a:rPr>
              <a:t>Tollerare significa soffrire e non morire.</a:t>
            </a:r>
          </a:p>
          <a:p>
            <a:pPr>
              <a:defRPr/>
            </a:pPr>
            <a:endParaRPr lang="it-IT" sz="1500" b="0" i="1" dirty="0">
              <a:latin typeface="Times New Roman" charset="0"/>
            </a:endParaRPr>
          </a:p>
          <a:p>
            <a:pPr>
              <a:buFont typeface="Arial" pitchFamily="34" charset="0"/>
              <a:buChar char="•"/>
              <a:defRPr/>
            </a:pPr>
            <a:r>
              <a:rPr lang="it-IT" sz="1800" b="0" dirty="0">
                <a:latin typeface="Times New Roman" charset="0"/>
              </a:rPr>
              <a:t>	Valutazioni di sé e degli altri non globali, ma riguardanti solo aspetti, 	comportamenti, lati del carattere, episodi:</a:t>
            </a:r>
          </a:p>
          <a:p>
            <a:pPr>
              <a:defRPr/>
            </a:pPr>
            <a:r>
              <a:rPr lang="it-IT" sz="1800" b="0" dirty="0">
                <a:latin typeface="Times New Roman" charset="0"/>
              </a:rPr>
              <a:t>	</a:t>
            </a:r>
            <a:r>
              <a:rPr lang="it-IT" sz="1800" b="0" i="1" dirty="0">
                <a:latin typeface="Times New Roman" charset="0"/>
              </a:rPr>
              <a:t>Mi sono comportato male, é uno sgradevole lato del suo carattere</a:t>
            </a:r>
          </a:p>
          <a:p>
            <a:pPr algn="just">
              <a:defRPr/>
            </a:pPr>
            <a:r>
              <a:rPr lang="it-IT" sz="1800" b="0" dirty="0">
                <a:latin typeface="Times New Roman"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dissolve">
                                      <p:cBhvr>
                                        <p:cTn id="7" dur="500"/>
                                        <p:tgtEl>
                                          <p:spTgt spid="194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p:txBody>
          <a:bodyPr/>
          <a:lstStyle/>
          <a:p>
            <a:pPr eaLnBrk="1" hangingPunct="1"/>
            <a:r>
              <a:rPr lang="it-IT" dirty="0" smtClean="0">
                <a:solidFill>
                  <a:srgbClr val="FF0000"/>
                </a:solidFill>
              </a:rPr>
              <a:t>Il cambiamento terapeutico</a:t>
            </a:r>
          </a:p>
        </p:txBody>
      </p:sp>
      <p:sp>
        <p:nvSpPr>
          <p:cNvPr id="3075" name="Segnaposto contenuto 2"/>
          <p:cNvSpPr>
            <a:spLocks noGrp="1"/>
          </p:cNvSpPr>
          <p:nvPr>
            <p:ph idx="1"/>
          </p:nvPr>
        </p:nvSpPr>
        <p:spPr/>
        <p:txBody>
          <a:bodyPr/>
          <a:lstStyle/>
          <a:p>
            <a:pPr algn="just" eaLnBrk="1" hangingPunct="1">
              <a:buFont typeface="Wingdings" pitchFamily="2" charset="2"/>
              <a:buChar char="§"/>
            </a:pPr>
            <a:r>
              <a:rPr lang="it-IT" sz="2800" dirty="0" smtClean="0"/>
              <a:t>Secondo la CBT, il modo più efficace attraverso il quale si possono controllare le emozioni ed i comportamenti inappropriati,  è quello di modificare i pensieri e le idee che li accompagnano, che li provocano o che li sostengono. </a:t>
            </a:r>
          </a:p>
          <a:p>
            <a:pPr algn="just" eaLnBrk="1" hangingPunct="1">
              <a:buFont typeface="Wingdings" pitchFamily="2" charset="2"/>
              <a:buChar char="§"/>
            </a:pPr>
            <a:r>
              <a:rPr lang="it-IT" sz="2800" dirty="0" smtClean="0"/>
              <a:t>In termini più concreti, ciò implica il cambiamento delle frasi ripetitive o i termini del dialogo interno che ne sono alla base.</a:t>
            </a:r>
          </a:p>
        </p:txBody>
      </p:sp>
    </p:spTree>
  </p:cSld>
  <p:clrMapOvr>
    <a:masterClrMapping/>
  </p:clrMapOvr>
  <p:transition>
    <p:random/>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pPr eaLnBrk="1" hangingPunct="1"/>
            <a:r>
              <a:rPr lang="it-IT" dirty="0" smtClean="0">
                <a:solidFill>
                  <a:srgbClr val="FF0000"/>
                </a:solidFill>
              </a:rPr>
              <a:t>Il cambiamento dei pensieri irrazionali</a:t>
            </a:r>
          </a:p>
        </p:txBody>
      </p:sp>
      <p:sp>
        <p:nvSpPr>
          <p:cNvPr id="18435" name="Segnaposto contenuto 2"/>
          <p:cNvSpPr>
            <a:spLocks noGrp="1"/>
          </p:cNvSpPr>
          <p:nvPr>
            <p:ph idx="1"/>
          </p:nvPr>
        </p:nvSpPr>
        <p:spPr/>
        <p:txBody>
          <a:bodyPr/>
          <a:lstStyle/>
          <a:p>
            <a:pPr algn="just" eaLnBrk="1" hangingPunct="1">
              <a:buFont typeface="Wingdings" pitchFamily="2" charset="2"/>
              <a:buChar char="§"/>
            </a:pPr>
            <a:r>
              <a:rPr lang="it-IT" sz="2000" smtClean="0"/>
              <a:t>Il cambiamento dei pensieri irrazionali può avvenire negli stessi termini in cui si cambiano gli altri pensieri: cercando le prove della loro validità. </a:t>
            </a:r>
          </a:p>
          <a:p>
            <a:pPr lvl="1" algn="just" eaLnBrk="1" hangingPunct="1">
              <a:buFont typeface="Symbol" pitchFamily="18" charset="2"/>
              <a:buChar char=""/>
            </a:pPr>
            <a:r>
              <a:rPr lang="it-IT" sz="1600" smtClean="0"/>
              <a:t>Il fatto di non avere alcuna prova a supporto, aiuta a prenderne le distanze.</a:t>
            </a:r>
          </a:p>
          <a:p>
            <a:pPr algn="just" eaLnBrk="1" hangingPunct="1">
              <a:buFont typeface="Wingdings" pitchFamily="2" charset="2"/>
              <a:buChar char="§"/>
            </a:pPr>
            <a:r>
              <a:rPr lang="it-IT" sz="2000" smtClean="0"/>
              <a:t>Le prove di cui si parla, devono essere di natura empirica (basate su dati esperibili)</a:t>
            </a:r>
          </a:p>
          <a:p>
            <a:pPr algn="just" eaLnBrk="1" hangingPunct="1">
              <a:buFont typeface="Wingdings" pitchFamily="2" charset="2"/>
              <a:buChar char="§"/>
            </a:pPr>
            <a:r>
              <a:rPr lang="it-IT" sz="2000" smtClean="0"/>
              <a:t>Le tecniche terapeutiche della RET hanno il compito di aiutare il paziente a mettere in atto il cambiamento</a:t>
            </a:r>
          </a:p>
          <a:p>
            <a:pPr algn="just" eaLnBrk="1" hangingPunct="1">
              <a:buFont typeface="Wingdings" pitchFamily="2" charset="2"/>
              <a:buChar char="§"/>
            </a:pPr>
            <a:r>
              <a:rPr lang="it-IT" sz="2000" smtClean="0"/>
              <a:t>Il compito del terapeuta, in questo processo, non è solo quello di discutere le idee, ma anche quello di costruire, insieme col paziente, le occasioni pratiche (homework, simulazioni) per pervenire al cambiamento</a:t>
            </a:r>
          </a:p>
        </p:txBody>
      </p:sp>
    </p:spTree>
  </p:cSld>
  <p:clrMapOvr>
    <a:masterClrMapping/>
  </p:clrMapOvr>
  <p:transition>
    <p:random/>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p:cNvSpPr>
            <a:spLocks noGrp="1"/>
          </p:cNvSpPr>
          <p:nvPr>
            <p:ph type="title"/>
          </p:nvPr>
        </p:nvSpPr>
        <p:spPr>
          <a:xfrm>
            <a:off x="685800" y="357166"/>
            <a:ext cx="7772400" cy="1143000"/>
          </a:xfrm>
        </p:spPr>
        <p:txBody>
          <a:bodyPr/>
          <a:lstStyle/>
          <a:p>
            <a:pPr eaLnBrk="1" hangingPunct="1"/>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19459" name="Segnaposto contenuto 2"/>
          <p:cNvSpPr>
            <a:spLocks noGrp="1"/>
          </p:cNvSpPr>
          <p:nvPr>
            <p:ph idx="1"/>
          </p:nvPr>
        </p:nvSpPr>
        <p:spPr>
          <a:xfrm>
            <a:off x="685800" y="1643050"/>
            <a:ext cx="7772400" cy="4114800"/>
          </a:xfrm>
        </p:spPr>
        <p:txBody>
          <a:bodyPr/>
          <a:lstStyle/>
          <a:p>
            <a:pPr algn="just" eaLnBrk="1" hangingPunct="1"/>
            <a:r>
              <a:rPr lang="it-IT" dirty="0" smtClean="0"/>
              <a:t>Nella strategia terapeutica, il </a:t>
            </a:r>
            <a:r>
              <a:rPr lang="it-IT" dirty="0" err="1" smtClean="0"/>
              <a:t>Disputing</a:t>
            </a:r>
            <a:r>
              <a:rPr lang="it-IT" dirty="0" smtClean="0"/>
              <a:t> si colloca dopo:</a:t>
            </a:r>
          </a:p>
          <a:p>
            <a:pPr marL="971550" lvl="1" indent="-514350" algn="just" eaLnBrk="1" hangingPunct="1">
              <a:buFont typeface="Calibri" pitchFamily="34" charset="0"/>
              <a:buAutoNum type="arabicPeriod"/>
            </a:pPr>
            <a:r>
              <a:rPr lang="it-IT" dirty="0" err="1" smtClean="0"/>
              <a:t>Assessment</a:t>
            </a:r>
            <a:r>
              <a:rPr lang="it-IT" dirty="0" smtClean="0"/>
              <a:t>, con definizione della/e idea/e disfunzionale/i</a:t>
            </a:r>
          </a:p>
          <a:p>
            <a:pPr marL="971550" lvl="1" indent="-514350" algn="just" eaLnBrk="1" hangingPunct="1">
              <a:buFont typeface="Calibri" pitchFamily="34" charset="0"/>
              <a:buAutoNum type="arabicPeriod"/>
            </a:pPr>
            <a:r>
              <a:rPr lang="it-IT" dirty="0" smtClean="0"/>
              <a:t>Restituzione dell’organizzazione dei problemi del paziente</a:t>
            </a:r>
          </a:p>
          <a:p>
            <a:pPr marL="971550" lvl="1" indent="-514350" algn="just" eaLnBrk="1" hangingPunct="1">
              <a:buFont typeface="Calibri" pitchFamily="34" charset="0"/>
              <a:buAutoNum type="arabicPeriod"/>
            </a:pPr>
            <a:r>
              <a:rPr lang="it-IT" dirty="0" smtClean="0"/>
              <a:t>Stipula di un contratto terapeutico </a:t>
            </a:r>
          </a:p>
          <a:p>
            <a:pPr marL="1371600" lvl="2" indent="-514350" algn="just" eaLnBrk="1" hangingPunct="1">
              <a:buFont typeface="Symbol" pitchFamily="18" charset="2"/>
              <a:buChar char="-"/>
            </a:pPr>
            <a:r>
              <a:rPr lang="it-IT" dirty="0" smtClean="0"/>
              <a:t>Occorre ribadire che non bisogna applicare il </a:t>
            </a:r>
            <a:r>
              <a:rPr lang="it-IT" dirty="0" err="1" smtClean="0"/>
              <a:t>disputing</a:t>
            </a:r>
            <a:r>
              <a:rPr lang="it-IT" dirty="0" smtClean="0"/>
              <a:t> se non si è stipulato un “contratto terapeutico” con il paziente.</a:t>
            </a:r>
          </a:p>
        </p:txBody>
      </p:sp>
    </p:spTree>
  </p:cSld>
  <p:clrMapOvr>
    <a:masterClrMapping/>
  </p:clrMapOvr>
  <p:transition>
    <p:random/>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p:txBody>
          <a:bodyPr/>
          <a:lstStyle/>
          <a:p>
            <a:pPr eaLnBrk="1" hangingPunct="1"/>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20483" name="Segnaposto contenuto 2"/>
          <p:cNvSpPr>
            <a:spLocks noGrp="1"/>
          </p:cNvSpPr>
          <p:nvPr>
            <p:ph idx="1"/>
          </p:nvPr>
        </p:nvSpPr>
        <p:spPr/>
        <p:txBody>
          <a:bodyPr/>
          <a:lstStyle/>
          <a:p>
            <a:pPr algn="just" eaLnBrk="1" hangingPunct="1"/>
            <a:r>
              <a:rPr lang="it-IT" smtClean="0"/>
              <a:t>Lo scopo generale di questa tecnica è quello di aiutare il cliente a ripensare le idee irrazionali e scoprire dei modi alternativi di vedere se stesso, gli altri, il mondo.</a:t>
            </a:r>
          </a:p>
          <a:p>
            <a:pPr algn="just" eaLnBrk="1" hangingPunct="1"/>
            <a:r>
              <a:rPr lang="it-IT" smtClean="0"/>
              <a:t>Per raggiungere questo obiettivo, si chiede al paziente di mettere in campo le evidenze a supporto del proprio pensiero.</a:t>
            </a:r>
          </a:p>
          <a:p>
            <a:pPr eaLnBrk="1" hangingPunct="1"/>
            <a:endParaRPr lang="it-IT" smtClean="0"/>
          </a:p>
        </p:txBody>
      </p:sp>
    </p:spTree>
  </p:cSld>
  <p:clrMapOvr>
    <a:masterClrMapping/>
  </p:clrMapOvr>
  <p:transition>
    <p:random/>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p:txBody>
          <a:bodyPr/>
          <a:lstStyle/>
          <a:p>
            <a:pPr eaLnBrk="1" hangingPunct="1"/>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21507" name="Segnaposto contenuto 2"/>
          <p:cNvSpPr>
            <a:spLocks noGrp="1"/>
          </p:cNvSpPr>
          <p:nvPr>
            <p:ph idx="1"/>
          </p:nvPr>
        </p:nvSpPr>
        <p:spPr>
          <a:xfrm>
            <a:off x="685800" y="1785926"/>
            <a:ext cx="7772400" cy="4114800"/>
          </a:xfrm>
        </p:spPr>
        <p:txBody>
          <a:bodyPr/>
          <a:lstStyle/>
          <a:p>
            <a:pPr algn="just" eaLnBrk="1" hangingPunct="1">
              <a:buFont typeface="Wingdings" pitchFamily="2" charset="2"/>
              <a:buChar char="§"/>
            </a:pPr>
            <a:r>
              <a:rPr lang="it-IT" sz="2400" dirty="0" smtClean="0"/>
              <a:t>La traduzione della parola inglese </a:t>
            </a:r>
            <a:r>
              <a:rPr lang="it-IT" sz="2400" dirty="0" err="1" smtClean="0"/>
              <a:t>Disputing</a:t>
            </a:r>
            <a:r>
              <a:rPr lang="it-IT" sz="2400" dirty="0" smtClean="0"/>
              <a:t> è “messa in discussione”.</a:t>
            </a:r>
          </a:p>
          <a:p>
            <a:pPr lvl="1" algn="just" eaLnBrk="1" hangingPunct="1"/>
            <a:r>
              <a:rPr lang="it-IT" sz="2000" dirty="0" smtClean="0"/>
              <a:t>Non fa, invece, riferimento all’idea di critica, contestazione, rifiuto.</a:t>
            </a:r>
          </a:p>
          <a:p>
            <a:pPr algn="just" eaLnBrk="1" hangingPunct="1">
              <a:buFont typeface="Wingdings" pitchFamily="2" charset="2"/>
              <a:buChar char="§"/>
            </a:pPr>
            <a:r>
              <a:rPr lang="it-IT" sz="2400" dirty="0" smtClean="0"/>
              <a:t>Nel </a:t>
            </a:r>
            <a:r>
              <a:rPr lang="it-IT" sz="2400" dirty="0" err="1" smtClean="0"/>
              <a:t>Disputing</a:t>
            </a:r>
            <a:r>
              <a:rPr lang="it-IT" sz="2400" dirty="0" smtClean="0"/>
              <a:t>, la “messa in discussione” non è quella del terapeuta nei confronti del paziente, ma del paziente nei confronti di se stesso.</a:t>
            </a:r>
          </a:p>
          <a:p>
            <a:pPr algn="just" eaLnBrk="1" hangingPunct="1">
              <a:buFont typeface="Wingdings" pitchFamily="2" charset="2"/>
              <a:buChar char="§"/>
            </a:pPr>
            <a:r>
              <a:rPr lang="it-IT" sz="2400" dirty="0" smtClean="0"/>
              <a:t>Ciò significa che, nel corso del </a:t>
            </a:r>
            <a:r>
              <a:rPr lang="it-IT" sz="2400" dirty="0" err="1" smtClean="0"/>
              <a:t>Disputing</a:t>
            </a:r>
            <a:r>
              <a:rPr lang="it-IT" sz="2400" dirty="0" smtClean="0"/>
              <a:t>:</a:t>
            </a:r>
          </a:p>
          <a:p>
            <a:pPr lvl="1" algn="just" eaLnBrk="1" hangingPunct="1">
              <a:buFont typeface="Symbol" pitchFamily="18" charset="2"/>
              <a:buChar char=""/>
            </a:pPr>
            <a:r>
              <a:rPr lang="it-IT" sz="2000" dirty="0" smtClean="0"/>
              <a:t>Il terapeuta non critica il paziente per le sue idee</a:t>
            </a:r>
          </a:p>
          <a:p>
            <a:pPr lvl="1" algn="just" eaLnBrk="1" hangingPunct="1">
              <a:buFont typeface="Symbol" pitchFamily="18" charset="2"/>
              <a:buChar char=""/>
            </a:pPr>
            <a:r>
              <a:rPr lang="it-IT" sz="2000" dirty="0" smtClean="0"/>
              <a:t>Il terapeuta non fornisce “la risposta esatta”</a:t>
            </a:r>
          </a:p>
          <a:p>
            <a:pPr lvl="1" algn="just" eaLnBrk="1" hangingPunct="1">
              <a:buFont typeface="Symbol" pitchFamily="18" charset="2"/>
              <a:buChar char=""/>
            </a:pPr>
            <a:r>
              <a:rPr lang="it-IT" sz="2000" dirty="0" smtClean="0"/>
              <a:t>Il terapeuta, invece, invita – in maniera “ingenua” – il paziente ad esporre le prove empiriche che sostengono le sue idee.</a:t>
            </a:r>
          </a:p>
        </p:txBody>
      </p:sp>
    </p:spTree>
  </p:cSld>
  <p:clrMapOvr>
    <a:masterClrMapping/>
  </p:clrMapOvr>
  <p:transition>
    <p:random/>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a:xfrm>
            <a:off x="685800" y="357166"/>
            <a:ext cx="7772400" cy="1143000"/>
          </a:xfrm>
        </p:spPr>
        <p:txBody>
          <a:bodyPr/>
          <a:lstStyle/>
          <a:p>
            <a:pPr eaLnBrk="1" hangingPunct="1"/>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22531" name="Segnaposto contenuto 2"/>
          <p:cNvSpPr>
            <a:spLocks noGrp="1"/>
          </p:cNvSpPr>
          <p:nvPr>
            <p:ph idx="1"/>
          </p:nvPr>
        </p:nvSpPr>
        <p:spPr/>
        <p:txBody>
          <a:bodyPr/>
          <a:lstStyle/>
          <a:p>
            <a:pPr eaLnBrk="1" hangingPunct="1">
              <a:buFont typeface="Wingdings" pitchFamily="2" charset="2"/>
              <a:buChar char="§"/>
            </a:pPr>
            <a:r>
              <a:rPr lang="it-IT" smtClean="0"/>
              <a:t>In altre parole:</a:t>
            </a:r>
          </a:p>
          <a:p>
            <a:pPr lvl="1" algn="just" eaLnBrk="1" hangingPunct="1">
              <a:buFont typeface="Symbol" pitchFamily="18" charset="2"/>
              <a:buChar char="-"/>
            </a:pPr>
            <a:r>
              <a:rPr lang="it-IT" smtClean="0"/>
              <a:t>Non è il terapeuta che deve dimostrare al paziente che le sue affermazione sono errate;</a:t>
            </a:r>
          </a:p>
          <a:p>
            <a:pPr lvl="1" algn="just" eaLnBrk="1" hangingPunct="1">
              <a:buFont typeface="Symbol" pitchFamily="18" charset="2"/>
              <a:buChar char="-"/>
            </a:pPr>
            <a:r>
              <a:rPr lang="it-IT" smtClean="0"/>
              <a:t>È il paziente che deve dimostrare al terapeuta perché quello in cui crede è vero.</a:t>
            </a:r>
          </a:p>
          <a:p>
            <a:pPr lvl="1" algn="just" eaLnBrk="1" hangingPunct="1">
              <a:buFont typeface="Symbol" pitchFamily="18" charset="2"/>
              <a:buChar char="-"/>
            </a:pPr>
            <a:endParaRPr lang="it-IT" smtClean="0"/>
          </a:p>
          <a:p>
            <a:pPr algn="just" eaLnBrk="1" hangingPunct="1">
              <a:buFont typeface="Wingdings" pitchFamily="2" charset="2"/>
              <a:buChar char="§"/>
            </a:pPr>
            <a:r>
              <a:rPr lang="it-IT" smtClean="0"/>
              <a:t>L’onere della prova è a carico del paziente, non del terapeuta!</a:t>
            </a:r>
          </a:p>
        </p:txBody>
      </p:sp>
    </p:spTree>
  </p:cSld>
  <p:clrMapOvr>
    <a:masterClrMapping/>
  </p:clrMapOvr>
  <p:transition>
    <p:random/>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p:cNvSpPr>
            <a:spLocks noGrp="1"/>
          </p:cNvSpPr>
          <p:nvPr>
            <p:ph type="title"/>
          </p:nvPr>
        </p:nvSpPr>
        <p:spPr>
          <a:xfrm>
            <a:off x="685800" y="357166"/>
            <a:ext cx="7772400" cy="1143000"/>
          </a:xfrm>
        </p:spPr>
        <p:txBody>
          <a:bodyPr/>
          <a:lstStyle/>
          <a:p>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23555" name="Segnaposto contenuto 2"/>
          <p:cNvSpPr>
            <a:spLocks noGrp="1"/>
          </p:cNvSpPr>
          <p:nvPr>
            <p:ph idx="1"/>
          </p:nvPr>
        </p:nvSpPr>
        <p:spPr>
          <a:xfrm>
            <a:off x="685800" y="1785926"/>
            <a:ext cx="7772400" cy="4114800"/>
          </a:xfrm>
        </p:spPr>
        <p:txBody>
          <a:bodyPr/>
          <a:lstStyle/>
          <a:p>
            <a:r>
              <a:rPr lang="it-IT" dirty="0" smtClean="0"/>
              <a:t>La tecnica prevede – in generale – un insieme di domande che il paziente rivolge a se stesso</a:t>
            </a:r>
          </a:p>
          <a:p>
            <a:pPr marL="971550" lvl="1" indent="-514350">
              <a:buFont typeface="Calibri" pitchFamily="34" charset="0"/>
              <a:buAutoNum type="arabicPeriod"/>
            </a:pPr>
            <a:r>
              <a:rPr lang="it-IT" dirty="0" smtClean="0"/>
              <a:t>Quello che penso è provato dai fatti? È supportato da prove empiriche?</a:t>
            </a:r>
          </a:p>
          <a:p>
            <a:pPr marL="971550" lvl="1" indent="-514350">
              <a:buFont typeface="Calibri" pitchFamily="34" charset="0"/>
              <a:buAutoNum type="arabicPeriod"/>
            </a:pPr>
            <a:r>
              <a:rPr lang="it-IT" dirty="0" smtClean="0"/>
              <a:t>È sostenuto dalla logica?</a:t>
            </a:r>
          </a:p>
          <a:p>
            <a:pPr marL="971550" lvl="1" indent="-514350">
              <a:buFont typeface="Calibri" pitchFamily="34" charset="0"/>
              <a:buAutoNum type="arabicPeriod"/>
            </a:pPr>
            <a:r>
              <a:rPr lang="it-IT" dirty="0" smtClean="0"/>
              <a:t>Ciò che penso mi è utile o dannoso?  Mi aiuta a perseguire i miei stessi obiettivi?</a:t>
            </a:r>
          </a:p>
        </p:txBody>
      </p:sp>
    </p:spTree>
  </p:cSld>
  <p:clrMapOvr>
    <a:masterClrMapping/>
  </p:clrMapOvr>
  <p:transition>
    <p:random/>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685800" y="357166"/>
            <a:ext cx="7772400" cy="1143000"/>
          </a:xfrm>
        </p:spPr>
        <p:txBody>
          <a:bodyPr/>
          <a:lstStyle/>
          <a:p>
            <a:pPr eaLnBrk="1" hangingPunct="1"/>
            <a:r>
              <a:rPr lang="it-IT" dirty="0" smtClean="0">
                <a:solidFill>
                  <a:srgbClr val="FF0000"/>
                </a:solidFill>
              </a:rPr>
              <a:t>Il </a:t>
            </a:r>
            <a:r>
              <a:rPr lang="it-IT" dirty="0" err="1" smtClean="0">
                <a:solidFill>
                  <a:srgbClr val="FF0000"/>
                </a:solidFill>
              </a:rPr>
              <a:t>Disputing</a:t>
            </a:r>
            <a:endParaRPr lang="it-IT" dirty="0" smtClean="0">
              <a:solidFill>
                <a:srgbClr val="FF0000"/>
              </a:solidFill>
            </a:endParaRPr>
          </a:p>
        </p:txBody>
      </p:sp>
      <p:sp>
        <p:nvSpPr>
          <p:cNvPr id="24579" name="Segnaposto contenuto 2"/>
          <p:cNvSpPr>
            <a:spLocks noGrp="1"/>
          </p:cNvSpPr>
          <p:nvPr>
            <p:ph idx="1"/>
          </p:nvPr>
        </p:nvSpPr>
        <p:spPr/>
        <p:txBody>
          <a:bodyPr/>
          <a:lstStyle/>
          <a:p>
            <a:pPr algn="just" eaLnBrk="1" hangingPunct="1">
              <a:buFont typeface="Wingdings" pitchFamily="2" charset="2"/>
              <a:buChar char="§"/>
            </a:pPr>
            <a:r>
              <a:rPr lang="it-IT" sz="2400" smtClean="0"/>
              <a:t>Occorre distinguere tra l'accettazione passiva delle parole del terapeuta, che non produce cambiamenti sostanziali, e un processo di apprendimento che porta ad una riconcettualizzazione del pensiero, che produce un cambiamento.</a:t>
            </a:r>
          </a:p>
          <a:p>
            <a:pPr algn="just" eaLnBrk="1" hangingPunct="1">
              <a:buFont typeface="Wingdings" pitchFamily="2" charset="2"/>
              <a:buChar char="§"/>
            </a:pPr>
            <a:r>
              <a:rPr lang="it-IT" sz="2400" smtClean="0"/>
              <a:t>In altre parole, non è importante che un paziente capisca che l'idea è irrazionale, ma che comprenda come l'idea è irrazionale.</a:t>
            </a:r>
          </a:p>
          <a:p>
            <a:pPr algn="just" eaLnBrk="1" hangingPunct="1">
              <a:buFont typeface="Wingdings" pitchFamily="2" charset="2"/>
              <a:buChar char="§"/>
            </a:pPr>
            <a:r>
              <a:rPr lang="it-IT" sz="2400" smtClean="0"/>
              <a:t>Ciò implica che le tecniche del disputing siano fondamentalmente orientate al dialogo socratico.</a:t>
            </a: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571500" y="2263775"/>
            <a:ext cx="7929563" cy="4094163"/>
          </a:xfrm>
          <a:prstGeom prst="rect">
            <a:avLst/>
          </a:prstGeom>
        </p:spPr>
        <p:txBody>
          <a:bodyPr>
            <a:spAutoFit/>
          </a:bodyPr>
          <a:lstStyle/>
          <a:p>
            <a:pPr algn="just">
              <a:buFont typeface="Arial" pitchFamily="34" charset="0"/>
              <a:buChar char="•"/>
              <a:defRPr/>
            </a:pPr>
            <a:r>
              <a:rPr lang="it-IT" sz="2000" b="0" dirty="0"/>
              <a:t> 	</a:t>
            </a:r>
            <a:r>
              <a:rPr lang="it-IT" sz="2000" cap="small" dirty="0"/>
              <a:t>Desensibilizzazione sistematica</a:t>
            </a:r>
            <a:r>
              <a:rPr lang="it-IT" sz="2000" b="0" dirty="0"/>
              <a:t>: lo stimolo da associare 	(condizionamento classico) deve essere in grado di attivare un 	sistema antitetico che controbilanci l’ansia (i.e. rilassamento). </a:t>
            </a:r>
          </a:p>
          <a:p>
            <a:pPr algn="just">
              <a:defRPr/>
            </a:pPr>
            <a:endParaRPr lang="it-IT" sz="2000" b="0" dirty="0"/>
          </a:p>
          <a:p>
            <a:pPr algn="just">
              <a:buFont typeface="Arial" pitchFamily="34" charset="0"/>
              <a:buChar char="•"/>
              <a:defRPr/>
            </a:pPr>
            <a:r>
              <a:rPr lang="it-IT" sz="2000" b="0" dirty="0"/>
              <a:t>	</a:t>
            </a:r>
            <a:r>
              <a:rPr lang="it-IT" sz="2000" cap="small" dirty="0"/>
              <a:t>Esposizione:</a:t>
            </a:r>
            <a:r>
              <a:rPr lang="it-IT" sz="2000" b="0" dirty="0"/>
              <a:t> la ripetizione dello stimolo rende via via meno 	probabile e meno intensa la risposta (</a:t>
            </a:r>
            <a:r>
              <a:rPr lang="it-IT" sz="2000" b="0" dirty="0" err="1"/>
              <a:t>abituazione</a:t>
            </a:r>
            <a:r>
              <a:rPr lang="it-IT" sz="2000" b="0" dirty="0"/>
              <a:t>). Da un punto di 	vista cognitivo il paziente può realizzare l’illogicità della risposta 	ansiosa (ristrutturazione).</a:t>
            </a:r>
          </a:p>
          <a:p>
            <a:pPr algn="just">
              <a:defRPr/>
            </a:pPr>
            <a:r>
              <a:rPr lang="it-IT" sz="2000" b="0" dirty="0"/>
              <a:t>	Funziona anche perché va contro l’apprendimento dell’</a:t>
            </a:r>
            <a:r>
              <a:rPr lang="it-IT" sz="2000" b="0" dirty="0" err="1"/>
              <a:t>evitamento</a:t>
            </a:r>
            <a:r>
              <a:rPr lang="it-IT" sz="2000" b="0" dirty="0"/>
              <a:t>.</a:t>
            </a:r>
          </a:p>
          <a:p>
            <a:pPr algn="just">
              <a:defRPr/>
            </a:pPr>
            <a:r>
              <a:rPr lang="it-IT" sz="2000" b="0" dirty="0"/>
              <a:t>	Se un passo non viene superato individuare un’ulteriore situazione 	intermedia da affrontare prima di riaffrontarlo di nuovo.</a:t>
            </a:r>
          </a:p>
          <a:p>
            <a:pPr algn="just">
              <a:defRPr/>
            </a:pPr>
            <a:r>
              <a:rPr lang="it-IT" sz="2000" b="0" dirty="0"/>
              <a:t>	</a:t>
            </a:r>
            <a:r>
              <a:rPr lang="it-IT" sz="2000" u="sng" dirty="0"/>
              <a:t>NB</a:t>
            </a:r>
            <a:r>
              <a:rPr lang="it-IT" sz="2000" dirty="0"/>
              <a:t> Obiettivo: uscire dall’esposizione in una condizione 	emotiva positiva.</a:t>
            </a:r>
          </a:p>
        </p:txBody>
      </p:sp>
      <p:sp>
        <p:nvSpPr>
          <p:cNvPr id="6" name="Rectangle 2"/>
          <p:cNvSpPr>
            <a:spLocks noGrp="1" noChangeArrowheads="1"/>
          </p:cNvSpPr>
          <p:nvPr>
            <p:ph type="ctrTitle"/>
          </p:nvPr>
        </p:nvSpPr>
        <p:spPr>
          <a:xfrm>
            <a:off x="685800" y="642938"/>
            <a:ext cx="7772400" cy="1085850"/>
          </a:xfrm>
        </p:spPr>
        <p:txBody>
          <a:bodyPr/>
          <a:lstStyle/>
          <a:p>
            <a:pPr eaLnBrk="1" hangingPunct="1">
              <a:defRPr/>
            </a:pPr>
            <a:r>
              <a:rPr lang="it-IT" b="1" dirty="0" smtClean="0">
                <a:solidFill>
                  <a:srgbClr val="FF3300"/>
                </a:solidFill>
                <a:effectLst>
                  <a:outerShdw blurRad="38100" dist="38100" dir="2700000" algn="tl">
                    <a:srgbClr val="C0C0C0"/>
                  </a:outerShdw>
                </a:effectLst>
                <a:latin typeface="Tempus Sans ITC" pitchFamily="82" charset="0"/>
              </a:rPr>
              <a:t>BT</a:t>
            </a:r>
            <a:br>
              <a:rPr lang="it-IT" b="1" dirty="0" smtClean="0">
                <a:solidFill>
                  <a:srgbClr val="FF3300"/>
                </a:solidFill>
                <a:effectLst>
                  <a:outerShdw blurRad="38100" dist="38100" dir="2700000" algn="tl">
                    <a:srgbClr val="C0C0C0"/>
                  </a:outerShdw>
                </a:effectLst>
                <a:latin typeface="Tempus Sans ITC" pitchFamily="82" charset="0"/>
              </a:rPr>
            </a:br>
            <a:r>
              <a:rPr lang="it-IT" sz="2500" dirty="0" smtClean="0">
                <a:solidFill>
                  <a:schemeClr val="tx1"/>
                </a:solidFill>
                <a:effectLst>
                  <a:outerShdw blurRad="38100" dist="38100" dir="2700000" algn="tl">
                    <a:srgbClr val="C0C0C0"/>
                  </a:outerShdw>
                </a:effectLst>
                <a:latin typeface="Tempus Sans ITC" pitchFamily="82" charset="0"/>
              </a:rPr>
              <a:t>Desensibilizzazione sistematica ed Esposizione in vivo</a:t>
            </a:r>
            <a:r>
              <a:rPr lang="it-IT" sz="1500" dirty="0" smtClean="0">
                <a:solidFill>
                  <a:schemeClr val="tx1"/>
                </a:solidFill>
                <a:effectLst>
                  <a:outerShdw blurRad="38100" dist="38100" dir="2700000" algn="tl">
                    <a:srgbClr val="C0C0C0"/>
                  </a:outerShdw>
                </a:effectLst>
                <a:latin typeface="Tempus Sans ITC" pitchFamily="82" charset="0"/>
              </a:rPr>
              <a:t/>
            </a:r>
            <a:br>
              <a:rPr lang="it-IT" sz="1500" dirty="0" smtClean="0">
                <a:solidFill>
                  <a:schemeClr val="tx1"/>
                </a:solidFill>
                <a:effectLst>
                  <a:outerShdw blurRad="38100" dist="38100" dir="2700000" algn="tl">
                    <a:srgbClr val="C0C0C0"/>
                  </a:outerShdw>
                </a:effectLst>
                <a:latin typeface="Tempus Sans ITC" pitchFamily="82" charset="0"/>
              </a:rPr>
            </a:br>
            <a:r>
              <a:rPr lang="it-IT" sz="2500" dirty="0" smtClean="0">
                <a:solidFill>
                  <a:srgbClr val="FF0000"/>
                </a:solidFill>
                <a:effectLst>
                  <a:outerShdw blurRad="38100" dist="38100" dir="2700000" algn="tl">
                    <a:srgbClr val="C0C0C0"/>
                  </a:outerShdw>
                </a:effectLst>
                <a:latin typeface="Tempus Sans ITC" pitchFamily="82" charset="0"/>
              </a:rPr>
              <a:t>ansia vs. rilassamento</a:t>
            </a:r>
          </a:p>
        </p:txBody>
      </p:sp>
    </p:spTree>
  </p:cSld>
  <p:clrMapOvr>
    <a:masterClrMapping/>
  </p:clrMapOvr>
  <p:transition>
    <p:rand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a:xfrm>
            <a:off x="685800" y="428604"/>
            <a:ext cx="7772400" cy="1143000"/>
          </a:xfrm>
        </p:spPr>
        <p:txBody>
          <a:bodyPr/>
          <a:lstStyle/>
          <a:p>
            <a:pPr eaLnBrk="1" hangingPunct="1"/>
            <a:r>
              <a:rPr lang="it-IT" dirty="0" smtClean="0">
                <a:solidFill>
                  <a:srgbClr val="FF0000"/>
                </a:solidFill>
              </a:rPr>
              <a:t>Interventi sulla </a:t>
            </a:r>
            <a:r>
              <a:rPr lang="it-IT" dirty="0" err="1" smtClean="0">
                <a:solidFill>
                  <a:srgbClr val="FF0000"/>
                </a:solidFill>
              </a:rPr>
              <a:t>terribilizzazione</a:t>
            </a:r>
            <a:endParaRPr lang="it-IT" dirty="0" smtClean="0">
              <a:solidFill>
                <a:srgbClr val="FF0000"/>
              </a:solidFill>
            </a:endParaRPr>
          </a:p>
        </p:txBody>
      </p:sp>
      <p:sp>
        <p:nvSpPr>
          <p:cNvPr id="25603" name="Segnaposto contenuto 2"/>
          <p:cNvSpPr>
            <a:spLocks noGrp="1"/>
          </p:cNvSpPr>
          <p:nvPr>
            <p:ph idx="1"/>
          </p:nvPr>
        </p:nvSpPr>
        <p:spPr/>
        <p:txBody>
          <a:bodyPr/>
          <a:lstStyle/>
          <a:p>
            <a:pPr algn="just" eaLnBrk="1" hangingPunct="1"/>
            <a:r>
              <a:rPr lang="it-IT" sz="2400" smtClean="0"/>
              <a:t>Per terribilizzazione si intende "la peggiore cosa che può accadere, a cui non c'è rimedio". </a:t>
            </a:r>
          </a:p>
          <a:p>
            <a:pPr algn="just" eaLnBrk="1" hangingPunct="1"/>
            <a:r>
              <a:rPr lang="it-IT" sz="2400" smtClean="0"/>
              <a:t>Quando un paziente definisce una cosa che può accadere come "terribile", spesso non si rende conto che quello che indica come terribile non è, in realtà, la cosa peggiore che gli può accadere, e che comunque ad esso si può porre rimedio.</a:t>
            </a:r>
          </a:p>
          <a:p>
            <a:pPr algn="just" eaLnBrk="1" hangingPunct="1"/>
            <a:r>
              <a:rPr lang="it-IT" sz="2400" smtClean="0"/>
              <a:t>La messa in discussione dell'idea di terribilità può avvenire secondo due metodi:</a:t>
            </a:r>
          </a:p>
          <a:p>
            <a:pPr algn="just" eaLnBrk="1" hangingPunct="1"/>
            <a:r>
              <a:rPr lang="it-IT" sz="2400" smtClean="0"/>
              <a:t>didattico</a:t>
            </a:r>
          </a:p>
          <a:p>
            <a:pPr algn="just" eaLnBrk="1" hangingPunct="1"/>
            <a:r>
              <a:rPr lang="it-IT" sz="2400" smtClean="0"/>
              <a:t>evocativo</a:t>
            </a:r>
          </a:p>
        </p:txBody>
      </p:sp>
    </p:spTree>
  </p:cSld>
  <p:clrMapOvr>
    <a:masterClrMapping/>
  </p:clrMapOvr>
  <p:transition>
    <p:random/>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p:txBody>
          <a:bodyPr/>
          <a:lstStyle/>
          <a:p>
            <a:pPr eaLnBrk="1" hangingPunct="1"/>
            <a:r>
              <a:rPr lang="it-IT" dirty="0" smtClean="0">
                <a:solidFill>
                  <a:srgbClr val="FF0000"/>
                </a:solidFill>
              </a:rPr>
              <a:t>Interventi sulla </a:t>
            </a:r>
            <a:r>
              <a:rPr lang="it-IT" dirty="0" err="1" smtClean="0">
                <a:solidFill>
                  <a:srgbClr val="FF0000"/>
                </a:solidFill>
              </a:rPr>
              <a:t>terribilizzazione</a:t>
            </a:r>
            <a:endParaRPr lang="it-IT" dirty="0" smtClean="0">
              <a:solidFill>
                <a:srgbClr val="FF0000"/>
              </a:solidFill>
            </a:endParaRPr>
          </a:p>
        </p:txBody>
      </p:sp>
      <p:sp>
        <p:nvSpPr>
          <p:cNvPr id="26627" name="Segnaposto contenuto 2"/>
          <p:cNvSpPr>
            <a:spLocks noGrp="1"/>
          </p:cNvSpPr>
          <p:nvPr>
            <p:ph idx="1"/>
          </p:nvPr>
        </p:nvSpPr>
        <p:spPr/>
        <p:txBody>
          <a:bodyPr/>
          <a:lstStyle/>
          <a:p>
            <a:pPr eaLnBrk="1" hangingPunct="1">
              <a:buFont typeface="Arial" charset="0"/>
              <a:buNone/>
            </a:pPr>
            <a:r>
              <a:rPr lang="it-IT" sz="2400" smtClean="0"/>
              <a:t>Approccio didattico:</a:t>
            </a:r>
          </a:p>
          <a:p>
            <a:pPr eaLnBrk="1" hangingPunct="1">
              <a:buFont typeface="Arial" charset="0"/>
              <a:buNone/>
            </a:pPr>
            <a:r>
              <a:rPr lang="it-IT" sz="2400" smtClean="0"/>
              <a:t>	Es:</a:t>
            </a:r>
          </a:p>
          <a:p>
            <a:pPr eaLnBrk="1" hangingPunct="1">
              <a:buFont typeface="Arial" charset="0"/>
              <a:buNone/>
            </a:pPr>
            <a:r>
              <a:rPr lang="it-IT" sz="2400" smtClean="0"/>
              <a:t>	Quando si dice "terribile", significa la peggiore cosa che può avvenire, d'accordo? Una cosa cui non si può porre rimedio. Come può accadere che non passare un esame sia terribile? Voglio dire, una cosa cui non si può porre rimedio</a:t>
            </a:r>
          </a:p>
        </p:txBody>
      </p:sp>
    </p:spTree>
  </p:cSld>
  <p:clrMapOvr>
    <a:masterClrMapping/>
  </p:clrMapOvr>
  <p:transition>
    <p:random/>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685800" y="285728"/>
            <a:ext cx="7772400" cy="1143000"/>
          </a:xfrm>
        </p:spPr>
        <p:txBody>
          <a:bodyPr/>
          <a:lstStyle/>
          <a:p>
            <a:pPr eaLnBrk="1" hangingPunct="1"/>
            <a:r>
              <a:rPr lang="it-IT" dirty="0" smtClean="0">
                <a:solidFill>
                  <a:srgbClr val="FF0000"/>
                </a:solidFill>
              </a:rPr>
              <a:t>Interventi sulla </a:t>
            </a:r>
            <a:r>
              <a:rPr lang="it-IT" dirty="0" err="1" smtClean="0">
                <a:solidFill>
                  <a:srgbClr val="FF0000"/>
                </a:solidFill>
              </a:rPr>
              <a:t>terribilizzazione</a:t>
            </a:r>
            <a:endParaRPr lang="it-IT" dirty="0" smtClean="0">
              <a:solidFill>
                <a:srgbClr val="FF0000"/>
              </a:solidFill>
            </a:endParaRPr>
          </a:p>
        </p:txBody>
      </p:sp>
      <p:sp>
        <p:nvSpPr>
          <p:cNvPr id="27651" name="Segnaposto contenuto 2"/>
          <p:cNvSpPr>
            <a:spLocks noGrp="1"/>
          </p:cNvSpPr>
          <p:nvPr>
            <p:ph idx="1"/>
          </p:nvPr>
        </p:nvSpPr>
        <p:spPr>
          <a:xfrm>
            <a:off x="457200" y="1303357"/>
            <a:ext cx="8229600" cy="4911725"/>
          </a:xfrm>
        </p:spPr>
        <p:txBody>
          <a:bodyPr/>
          <a:lstStyle/>
          <a:p>
            <a:pPr eaLnBrk="1" hangingPunct="1">
              <a:buFont typeface="Arial" charset="0"/>
              <a:buNone/>
            </a:pPr>
            <a:r>
              <a:rPr lang="it-IT" sz="2000" dirty="0" err="1" smtClean="0"/>
              <a:t>Es</a:t>
            </a:r>
            <a:r>
              <a:rPr lang="it-IT" sz="2000" dirty="0" smtClean="0"/>
              <a:t>:</a:t>
            </a:r>
          </a:p>
          <a:p>
            <a:pPr eaLnBrk="1" hangingPunct="1">
              <a:buFont typeface="Arial" charset="0"/>
              <a:buNone/>
            </a:pPr>
            <a:r>
              <a:rPr lang="it-IT" sz="2000" dirty="0" smtClean="0"/>
              <a:t>Approccio evocativo</a:t>
            </a:r>
          </a:p>
          <a:p>
            <a:pPr eaLnBrk="1" hangingPunct="1">
              <a:buFont typeface="Arial" charset="0"/>
              <a:buNone/>
            </a:pPr>
            <a:r>
              <a:rPr lang="it-IT" sz="1400" dirty="0" smtClean="0"/>
              <a:t>(T): Lei dice che non passare l'esame è terribile. Cosa vuol dire?</a:t>
            </a:r>
          </a:p>
          <a:p>
            <a:pPr eaLnBrk="1" hangingPunct="1">
              <a:buFont typeface="Arial" charset="0"/>
              <a:buNone/>
            </a:pPr>
            <a:r>
              <a:rPr lang="it-IT" sz="1400" dirty="0" smtClean="0"/>
              <a:t>(P): Voglio dire una cosa che non mi dà scampo</a:t>
            </a:r>
          </a:p>
          <a:p>
            <a:pPr eaLnBrk="1" hangingPunct="1">
              <a:buFont typeface="Arial" charset="0"/>
              <a:buNone/>
            </a:pPr>
            <a:r>
              <a:rPr lang="it-IT" sz="1400" dirty="0" smtClean="0"/>
              <a:t>(T): Definisce terribili tutte le cose cattive che le accadono?</a:t>
            </a:r>
          </a:p>
          <a:p>
            <a:pPr eaLnBrk="1" hangingPunct="1">
              <a:buFont typeface="Arial" charset="0"/>
              <a:buNone/>
            </a:pPr>
            <a:r>
              <a:rPr lang="it-IT" sz="1400" dirty="0" smtClean="0"/>
              <a:t>(P): No, certamente</a:t>
            </a:r>
          </a:p>
          <a:p>
            <a:pPr eaLnBrk="1" hangingPunct="1">
              <a:buFont typeface="Arial" charset="0"/>
              <a:buNone/>
            </a:pPr>
            <a:r>
              <a:rPr lang="it-IT" sz="1400" dirty="0" smtClean="0"/>
              <a:t>(T): E come si sente?</a:t>
            </a:r>
          </a:p>
          <a:p>
            <a:pPr eaLnBrk="1" hangingPunct="1">
              <a:buFont typeface="Arial" charset="0"/>
              <a:buNone/>
            </a:pPr>
            <a:r>
              <a:rPr lang="it-IT" sz="1400" dirty="0" smtClean="0"/>
              <a:t>(P): Una persona pessima</a:t>
            </a:r>
          </a:p>
          <a:p>
            <a:pPr eaLnBrk="1" hangingPunct="1">
              <a:buFont typeface="Arial" charset="0"/>
              <a:buNone/>
            </a:pPr>
            <a:r>
              <a:rPr lang="it-IT" sz="1400" dirty="0" smtClean="0"/>
              <a:t>(T): Senta, come si sentirebbe se si dicesse che non superare l'esame è qualcosa di molto brutto? Badi bene. Molto cattivo, non terribile.</a:t>
            </a:r>
          </a:p>
          <a:p>
            <a:pPr eaLnBrk="1" hangingPunct="1">
              <a:buFont typeface="Arial" charset="0"/>
              <a:buNone/>
            </a:pPr>
            <a:r>
              <a:rPr lang="it-IT" sz="1400" dirty="0" smtClean="0"/>
              <a:t>(P): Meglio</a:t>
            </a:r>
          </a:p>
          <a:p>
            <a:pPr eaLnBrk="1" hangingPunct="1">
              <a:buFont typeface="Arial" charset="0"/>
              <a:buNone/>
            </a:pPr>
            <a:r>
              <a:rPr lang="it-IT" sz="1400" dirty="0" smtClean="0"/>
              <a:t>(T): Ma veramente, se non supera l'esame non ha scampo?</a:t>
            </a:r>
          </a:p>
          <a:p>
            <a:pPr eaLnBrk="1" hangingPunct="1">
              <a:buFont typeface="Arial" charset="0"/>
              <a:buNone/>
            </a:pPr>
            <a:r>
              <a:rPr lang="it-IT" sz="1400" dirty="0" smtClean="0"/>
              <a:t>(P): Beh, no, potrei ripeterlo.</a:t>
            </a:r>
          </a:p>
          <a:p>
            <a:pPr eaLnBrk="1" hangingPunct="1">
              <a:buFont typeface="Arial" charset="0"/>
              <a:buNone/>
            </a:pPr>
            <a:r>
              <a:rPr lang="it-IT" sz="1400" dirty="0" smtClean="0"/>
              <a:t>(T): Ma allora ci può fare qualcosa, non è che non dà scampo. E' molto brutto, ma non terribile. Non può essere che lei ci metta qualcosa di più, qualcosa che la fa sentire indifeso</a:t>
            </a:r>
          </a:p>
          <a:p>
            <a:pPr eaLnBrk="1" hangingPunct="1">
              <a:buFont typeface="Arial" charset="0"/>
              <a:buNone/>
            </a:pPr>
            <a:r>
              <a:rPr lang="it-IT" sz="1400" dirty="0" smtClean="0"/>
              <a:t>(P): Ma non sarei felice.</a:t>
            </a:r>
          </a:p>
          <a:p>
            <a:pPr eaLnBrk="1" hangingPunct="1">
              <a:buFont typeface="Arial" charset="0"/>
              <a:buNone/>
            </a:pPr>
            <a:r>
              <a:rPr lang="it-IT" sz="1400" dirty="0" smtClean="0"/>
              <a:t>(T): Non sto dicendo che ci si può sentire felice, se non passa l'esame. Ma non, come dice lei, una persona pessima. L'evento è negativo, non terribile. E' come se sbagliasse a classificarlo </a:t>
            </a:r>
          </a:p>
          <a:p>
            <a:pPr eaLnBrk="1" hangingPunct="1"/>
            <a:endParaRPr lang="it-IT" dirty="0" smtClean="0"/>
          </a:p>
        </p:txBody>
      </p:sp>
    </p:spTree>
  </p:cSld>
  <p:clrMapOvr>
    <a:masterClrMapping/>
  </p:clrMapOvr>
  <p:transition>
    <p:random/>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685800" y="285728"/>
            <a:ext cx="7772400" cy="1143000"/>
          </a:xfrm>
        </p:spPr>
        <p:txBody>
          <a:bodyPr/>
          <a:lstStyle/>
          <a:p>
            <a:pPr eaLnBrk="1" hangingPunct="1"/>
            <a:r>
              <a:rPr lang="it-IT" dirty="0" smtClean="0">
                <a:solidFill>
                  <a:srgbClr val="FF0000"/>
                </a:solidFill>
              </a:rPr>
              <a:t>Interventi sulla </a:t>
            </a:r>
            <a:r>
              <a:rPr lang="it-IT" dirty="0" err="1" smtClean="0">
                <a:solidFill>
                  <a:srgbClr val="FF0000"/>
                </a:solidFill>
              </a:rPr>
              <a:t>terribilizzazione</a:t>
            </a:r>
            <a:endParaRPr lang="it-IT" dirty="0" smtClean="0">
              <a:solidFill>
                <a:srgbClr val="FF0000"/>
              </a:solidFill>
            </a:endParaRPr>
          </a:p>
        </p:txBody>
      </p:sp>
      <p:sp>
        <p:nvSpPr>
          <p:cNvPr id="28675" name="Segnaposto contenuto 2"/>
          <p:cNvSpPr>
            <a:spLocks noGrp="1"/>
          </p:cNvSpPr>
          <p:nvPr>
            <p:ph idx="1"/>
          </p:nvPr>
        </p:nvSpPr>
        <p:spPr>
          <a:xfrm>
            <a:off x="457200" y="1589107"/>
            <a:ext cx="8229600" cy="4697413"/>
          </a:xfrm>
        </p:spPr>
        <p:txBody>
          <a:bodyPr/>
          <a:lstStyle/>
          <a:p>
            <a:pPr algn="just" eaLnBrk="1" hangingPunct="1">
              <a:buFont typeface="Wingdings" pitchFamily="2" charset="2"/>
              <a:buChar char="§"/>
            </a:pPr>
            <a:r>
              <a:rPr lang="it-IT" sz="2400" dirty="0" smtClean="0"/>
              <a:t>Nell’intervento riportati si mira non solo a mettere in evidenza l'errore di definire un evento come "terribile", ma anche a mettere in rapporto questa etichetta con le conseguenze emotive di essa.</a:t>
            </a:r>
          </a:p>
          <a:p>
            <a:pPr algn="just" eaLnBrk="1" hangingPunct="1">
              <a:buFont typeface="Wingdings" pitchFamily="2" charset="2"/>
              <a:buChar char="§"/>
            </a:pPr>
            <a:r>
              <a:rPr lang="it-IT" sz="2400" dirty="0" smtClean="0"/>
              <a:t>Si tratterà, allora, di indurre il paziente a modificare l'etichetta, cambiando il pensiero associato all'evento.</a:t>
            </a:r>
          </a:p>
          <a:p>
            <a:pPr algn="just" eaLnBrk="1" hangingPunct="1">
              <a:buFont typeface="Wingdings" pitchFamily="2" charset="2"/>
              <a:buChar char="§"/>
            </a:pPr>
            <a:r>
              <a:rPr lang="it-IT" sz="2400" dirty="0" smtClean="0"/>
              <a:t>Lo scoprire che l'evenienza temuta è affrontabile, aiuta a modificare l'etichetta</a:t>
            </a:r>
          </a:p>
          <a:p>
            <a:pPr algn="just" eaLnBrk="1" hangingPunct="1">
              <a:buFont typeface="Wingdings" pitchFamily="2" charset="2"/>
              <a:buChar char="§"/>
            </a:pPr>
            <a:r>
              <a:rPr lang="it-IT" sz="2400" dirty="0" smtClean="0"/>
              <a:t>Il cambiamento dell'etichetta, tuttavia, sarà efficace solo se:</a:t>
            </a:r>
          </a:p>
          <a:p>
            <a:pPr lvl="1" algn="just" eaLnBrk="1" hangingPunct="1">
              <a:buFont typeface="Calibri" pitchFamily="34" charset="0"/>
              <a:buChar char="−"/>
            </a:pPr>
            <a:r>
              <a:rPr lang="it-IT" sz="1600" dirty="0" smtClean="0"/>
              <a:t>si comprende che "terribile" costituisce un errore di etichetta</a:t>
            </a:r>
          </a:p>
          <a:p>
            <a:pPr lvl="1" algn="just" eaLnBrk="1" hangingPunct="1">
              <a:buFont typeface="Calibri" pitchFamily="34" charset="0"/>
              <a:buChar char="−"/>
            </a:pPr>
            <a:r>
              <a:rPr lang="it-IT" sz="1600" dirty="0" smtClean="0"/>
              <a:t>si comprende la differenza tra cattivo, molto cattivo, terribile</a:t>
            </a:r>
          </a:p>
          <a:p>
            <a:pPr lvl="1" algn="just" eaLnBrk="1" hangingPunct="1">
              <a:buFont typeface="Calibri" pitchFamily="34" charset="0"/>
              <a:buChar char="−"/>
            </a:pPr>
            <a:r>
              <a:rPr lang="it-IT" sz="1600" dirty="0" smtClean="0"/>
              <a:t>Si applica tale distinzione nelle occasioni della vita corrente (per quest'ultimo punto, verranno utilizzati gli </a:t>
            </a:r>
            <a:r>
              <a:rPr lang="it-IT" sz="1600" dirty="0" err="1" smtClean="0"/>
              <a:t>homework</a:t>
            </a:r>
            <a:r>
              <a:rPr lang="it-IT" sz="1600" dirty="0" smtClean="0"/>
              <a:t>)</a:t>
            </a:r>
          </a:p>
          <a:p>
            <a:pPr eaLnBrk="1" hangingPunct="1">
              <a:buFont typeface="Wingdings" pitchFamily="2" charset="2"/>
              <a:buChar char="§"/>
            </a:pPr>
            <a:endParaRPr lang="it-IT" dirty="0" smtClean="0"/>
          </a:p>
        </p:txBody>
      </p:sp>
    </p:spTree>
  </p:cSld>
  <p:clrMapOvr>
    <a:masterClrMapping/>
  </p:clrMapOvr>
  <p:transition>
    <p:random/>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olo 1"/>
          <p:cNvSpPr>
            <a:spLocks noGrp="1"/>
          </p:cNvSpPr>
          <p:nvPr>
            <p:ph type="title"/>
          </p:nvPr>
        </p:nvSpPr>
        <p:spPr>
          <a:xfrm>
            <a:off x="685800" y="428604"/>
            <a:ext cx="7772400" cy="1143000"/>
          </a:xfrm>
        </p:spPr>
        <p:txBody>
          <a:bodyPr/>
          <a:lstStyle/>
          <a:p>
            <a:pPr eaLnBrk="1" hangingPunct="1"/>
            <a:r>
              <a:rPr lang="it-IT" dirty="0" smtClean="0">
                <a:solidFill>
                  <a:srgbClr val="FF0000"/>
                </a:solidFill>
              </a:rPr>
              <a:t>Interventi sulla richiesta assoluta</a:t>
            </a:r>
          </a:p>
        </p:txBody>
      </p:sp>
      <p:sp>
        <p:nvSpPr>
          <p:cNvPr id="29699" name="Segnaposto contenuto 2"/>
          <p:cNvSpPr>
            <a:spLocks noGrp="1"/>
          </p:cNvSpPr>
          <p:nvPr>
            <p:ph idx="1"/>
          </p:nvPr>
        </p:nvSpPr>
        <p:spPr>
          <a:xfrm>
            <a:off x="685800" y="1785926"/>
            <a:ext cx="7772400" cy="4114800"/>
          </a:xfrm>
        </p:spPr>
        <p:txBody>
          <a:bodyPr/>
          <a:lstStyle/>
          <a:p>
            <a:pPr algn="just" eaLnBrk="1" hangingPunct="1">
              <a:buFont typeface="Wingdings" pitchFamily="2" charset="2"/>
              <a:buChar char="§"/>
            </a:pPr>
            <a:r>
              <a:rPr lang="it-IT" sz="2400" dirty="0" smtClean="0"/>
              <a:t>L'obiettivo è aiutare il paziente a comprendere che sta trasformando i propri desideri e preferenze in imperativi assoluti.</a:t>
            </a:r>
          </a:p>
          <a:p>
            <a:pPr algn="just" eaLnBrk="1" hangingPunct="1">
              <a:buFont typeface="Wingdings" pitchFamily="2" charset="2"/>
              <a:buChar char="§"/>
            </a:pPr>
            <a:r>
              <a:rPr lang="it-IT" sz="2400" dirty="0" smtClean="0"/>
              <a:t>Si tratta, quindi, di portare il paziente a ragionare in termini di preferenze piuttosto che di imperativi assoluti.</a:t>
            </a:r>
          </a:p>
          <a:p>
            <a:pPr algn="just" eaLnBrk="1" hangingPunct="1">
              <a:buFont typeface="Wingdings" pitchFamily="2" charset="2"/>
              <a:buChar char="§"/>
            </a:pPr>
            <a:r>
              <a:rPr lang="it-IT" sz="2400" dirty="0" smtClean="0"/>
              <a:t>In altre parole, il paziente deve comprendere che è proprio il "dovere" a creargli ansia.</a:t>
            </a:r>
          </a:p>
          <a:p>
            <a:pPr algn="just" eaLnBrk="1" hangingPunct="1">
              <a:buFont typeface="Wingdings" pitchFamily="2" charset="2"/>
              <a:buChar char="§"/>
            </a:pPr>
            <a:r>
              <a:rPr lang="it-IT" sz="2400" dirty="0" smtClean="0"/>
              <a:t>Come sugli interventi riguardo la </a:t>
            </a:r>
            <a:r>
              <a:rPr lang="it-IT" sz="2400" dirty="0" err="1" smtClean="0"/>
              <a:t>terribilizzazione</a:t>
            </a:r>
            <a:r>
              <a:rPr lang="it-IT" sz="2400" dirty="0" smtClean="0"/>
              <a:t>, anche qui occorre mettere al primo posto la relazione esistente tra i pensieri di dovere e l’ansia manifestata.</a:t>
            </a:r>
          </a:p>
        </p:txBody>
      </p:sp>
    </p:spTree>
  </p:cSld>
  <p:clrMapOvr>
    <a:masterClrMapping/>
  </p:clrMapOvr>
  <p:transition>
    <p:random/>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olo 1"/>
          <p:cNvSpPr>
            <a:spLocks noGrp="1"/>
          </p:cNvSpPr>
          <p:nvPr>
            <p:ph type="title"/>
          </p:nvPr>
        </p:nvSpPr>
        <p:spPr>
          <a:xfrm>
            <a:off x="685800" y="428604"/>
            <a:ext cx="7772400" cy="1143000"/>
          </a:xfrm>
        </p:spPr>
        <p:txBody>
          <a:bodyPr/>
          <a:lstStyle/>
          <a:p>
            <a:pPr eaLnBrk="1" hangingPunct="1"/>
            <a:r>
              <a:rPr lang="it-IT" dirty="0" smtClean="0">
                <a:solidFill>
                  <a:srgbClr val="FF0000"/>
                </a:solidFill>
              </a:rPr>
              <a:t>Interventi sulla richiesta assoluta</a:t>
            </a:r>
          </a:p>
        </p:txBody>
      </p:sp>
      <p:sp>
        <p:nvSpPr>
          <p:cNvPr id="30723" name="Segnaposto contenuto 2"/>
          <p:cNvSpPr>
            <a:spLocks noGrp="1"/>
          </p:cNvSpPr>
          <p:nvPr>
            <p:ph idx="1"/>
          </p:nvPr>
        </p:nvSpPr>
        <p:spPr/>
        <p:txBody>
          <a:bodyPr/>
          <a:lstStyle/>
          <a:p>
            <a:pPr eaLnBrk="1" hangingPunct="1">
              <a:buFont typeface="Arial" charset="0"/>
              <a:buNone/>
            </a:pPr>
            <a:r>
              <a:rPr lang="it-IT" sz="2400" smtClean="0"/>
              <a:t>I bisogni assoluti si possono dividere in:</a:t>
            </a:r>
          </a:p>
          <a:p>
            <a:pPr eaLnBrk="1" hangingPunct="1">
              <a:buFont typeface="Wingdings" pitchFamily="2" charset="2"/>
              <a:buChar char="§"/>
            </a:pPr>
            <a:r>
              <a:rPr lang="it-IT" sz="2400" smtClean="0"/>
              <a:t>richieste verso se stesso</a:t>
            </a:r>
          </a:p>
          <a:p>
            <a:pPr lvl="1" eaLnBrk="1" hangingPunct="1"/>
            <a:r>
              <a:rPr lang="it-IT" sz="2000" smtClean="0"/>
              <a:t>devo essere migliore</a:t>
            </a:r>
          </a:p>
          <a:p>
            <a:pPr lvl="1" eaLnBrk="1" hangingPunct="1"/>
            <a:r>
              <a:rPr lang="it-IT" sz="2000" smtClean="0"/>
              <a:t>devo essere puntuale</a:t>
            </a:r>
          </a:p>
          <a:p>
            <a:pPr lvl="1" eaLnBrk="1" hangingPunct="1"/>
            <a:r>
              <a:rPr lang="it-IT" sz="2000" smtClean="0"/>
              <a:t>non devo fare errori</a:t>
            </a:r>
          </a:p>
          <a:p>
            <a:pPr eaLnBrk="1" hangingPunct="1">
              <a:buFont typeface="Wingdings" pitchFamily="2" charset="2"/>
              <a:buChar char="§"/>
            </a:pPr>
            <a:r>
              <a:rPr lang="it-IT" sz="2400" smtClean="0"/>
              <a:t>richieste verso gli altri</a:t>
            </a:r>
          </a:p>
          <a:p>
            <a:pPr lvl="1" eaLnBrk="1" hangingPunct="1"/>
            <a:r>
              <a:rPr lang="it-IT" sz="2000" smtClean="0"/>
              <a:t>i miei amici mi devono amare</a:t>
            </a:r>
          </a:p>
          <a:p>
            <a:pPr lvl="1" eaLnBrk="1" hangingPunct="1"/>
            <a:r>
              <a:rPr lang="it-IT" sz="2000" smtClean="0"/>
              <a:t>mi devono trattare bene</a:t>
            </a:r>
          </a:p>
          <a:p>
            <a:pPr lvl="1" eaLnBrk="1" hangingPunct="1"/>
            <a:r>
              <a:rPr lang="it-IT" sz="2000" smtClean="0"/>
              <a:t>devono riconoscere che ho ragione</a:t>
            </a:r>
          </a:p>
          <a:p>
            <a:pPr lvl="1" eaLnBrk="1" hangingPunct="1"/>
            <a:r>
              <a:rPr lang="it-IT" sz="2000" smtClean="0"/>
              <a:t>devono darmi quello che voglio</a:t>
            </a:r>
          </a:p>
        </p:txBody>
      </p:sp>
    </p:spTree>
  </p:cSld>
  <p:clrMapOvr>
    <a:masterClrMapping/>
  </p:clrMapOvr>
  <p:transition>
    <p:random/>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olo 1"/>
          <p:cNvSpPr>
            <a:spLocks noGrp="1"/>
          </p:cNvSpPr>
          <p:nvPr>
            <p:ph type="title"/>
          </p:nvPr>
        </p:nvSpPr>
        <p:spPr>
          <a:xfrm>
            <a:off x="685800" y="500042"/>
            <a:ext cx="7772400" cy="1143000"/>
          </a:xfrm>
        </p:spPr>
        <p:txBody>
          <a:bodyPr/>
          <a:lstStyle/>
          <a:p>
            <a:pPr eaLnBrk="1" hangingPunct="1"/>
            <a:r>
              <a:rPr lang="it-IT" dirty="0" smtClean="0">
                <a:solidFill>
                  <a:srgbClr val="FF0000"/>
                </a:solidFill>
              </a:rPr>
              <a:t>Interventi sulla richiesta assoluta</a:t>
            </a:r>
          </a:p>
        </p:txBody>
      </p:sp>
      <p:sp>
        <p:nvSpPr>
          <p:cNvPr id="31747" name="Segnaposto contenuto 2"/>
          <p:cNvSpPr>
            <a:spLocks noGrp="1"/>
          </p:cNvSpPr>
          <p:nvPr>
            <p:ph idx="1"/>
          </p:nvPr>
        </p:nvSpPr>
        <p:spPr>
          <a:xfrm>
            <a:off x="685800" y="2171720"/>
            <a:ext cx="7772400" cy="4114800"/>
          </a:xfrm>
        </p:spPr>
        <p:txBody>
          <a:bodyPr/>
          <a:lstStyle/>
          <a:p>
            <a:pPr algn="just" eaLnBrk="1" hangingPunct="1">
              <a:buFont typeface="Wingdings" pitchFamily="2" charset="2"/>
              <a:buChar char="§"/>
            </a:pPr>
            <a:r>
              <a:rPr lang="it-IT" sz="2000" dirty="0" smtClean="0"/>
              <a:t>Quando il bisogno si riferisce a se stesso, gli imperativi riguardano le condizioni alle quali le persone considerano se stesse cattive ed inadeguate.</a:t>
            </a:r>
          </a:p>
          <a:p>
            <a:pPr algn="just" eaLnBrk="1" hangingPunct="1">
              <a:buFont typeface="Wingdings" pitchFamily="2" charset="2"/>
              <a:buChar char="§"/>
            </a:pPr>
            <a:r>
              <a:rPr lang="it-IT" sz="2000" dirty="0" smtClean="0"/>
              <a:t>L'obiettivo dell'intervento è quello di ridefinire la nozione di valore personale, in modo da slegarlo dalle condizioni che prima lo definiscono in modo assoluto.</a:t>
            </a:r>
          </a:p>
        </p:txBody>
      </p:sp>
    </p:spTree>
  </p:cSld>
  <p:clrMapOvr>
    <a:masterClrMapping/>
  </p:clrMapOvr>
  <p:transition>
    <p:random/>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olo 1"/>
          <p:cNvSpPr>
            <a:spLocks noGrp="1"/>
          </p:cNvSpPr>
          <p:nvPr>
            <p:ph type="title"/>
          </p:nvPr>
        </p:nvSpPr>
        <p:spPr>
          <a:xfrm>
            <a:off x="685800" y="428604"/>
            <a:ext cx="7772400" cy="1143000"/>
          </a:xfrm>
        </p:spPr>
        <p:txBody>
          <a:bodyPr/>
          <a:lstStyle/>
          <a:p>
            <a:pPr eaLnBrk="1" hangingPunct="1"/>
            <a:r>
              <a:rPr lang="it-IT" dirty="0" smtClean="0">
                <a:solidFill>
                  <a:srgbClr val="FF0000"/>
                </a:solidFill>
              </a:rPr>
              <a:t>Tecniche cognitive</a:t>
            </a:r>
            <a:br>
              <a:rPr lang="it-IT" dirty="0" smtClean="0">
                <a:solidFill>
                  <a:srgbClr val="FF0000"/>
                </a:solidFill>
              </a:rPr>
            </a:br>
            <a:r>
              <a:rPr lang="it-IT" dirty="0" smtClean="0">
                <a:solidFill>
                  <a:srgbClr val="FF0000"/>
                </a:solidFill>
              </a:rPr>
              <a:t>Interventi sulla richiesta assoluta</a:t>
            </a:r>
          </a:p>
        </p:txBody>
      </p:sp>
      <p:sp>
        <p:nvSpPr>
          <p:cNvPr id="32771" name="Segnaposto contenuto 2"/>
          <p:cNvSpPr>
            <a:spLocks noGrp="1"/>
          </p:cNvSpPr>
          <p:nvPr>
            <p:ph idx="1"/>
          </p:nvPr>
        </p:nvSpPr>
        <p:spPr/>
        <p:txBody>
          <a:bodyPr/>
          <a:lstStyle/>
          <a:p>
            <a:pPr eaLnBrk="1" hangingPunct="1">
              <a:buFont typeface="Wingdings" pitchFamily="2" charset="2"/>
              <a:buChar char="§"/>
            </a:pPr>
            <a:r>
              <a:rPr lang="it-IT" sz="1800" smtClean="0"/>
              <a:t>Quando il bisogno si riferisce agli altri, può includere una valutazione del proprio valore, oppure riferirsi alla natura del mondo (il mondo come dovrebbe essere)</a:t>
            </a:r>
          </a:p>
          <a:p>
            <a:pPr eaLnBrk="1" hangingPunct="1">
              <a:buFont typeface="Wingdings" pitchFamily="2" charset="2"/>
              <a:buChar char="§"/>
            </a:pPr>
            <a:r>
              <a:rPr lang="it-IT" sz="1800" smtClean="0"/>
              <a:t>In questo secondo caso, si tratta di far comprendere come il fatto di chiedere assolutamente che il mondo sia in un certo modo, non lo rende tale.</a:t>
            </a:r>
          </a:p>
          <a:p>
            <a:pPr eaLnBrk="1" hangingPunct="1"/>
            <a:r>
              <a:rPr lang="it-IT" sz="1800" smtClean="0"/>
              <a:t>Esempio:</a:t>
            </a:r>
          </a:p>
          <a:p>
            <a:pPr lvl="1" eaLnBrk="1" hangingPunct="1"/>
            <a:r>
              <a:rPr lang="it-IT" sz="1400" smtClean="0"/>
              <a:t>(P): Se qualcuno mi tratta male, mi arrabbio a morte</a:t>
            </a:r>
          </a:p>
          <a:p>
            <a:pPr lvl="1" eaLnBrk="1" hangingPunct="1"/>
            <a:r>
              <a:rPr lang="it-IT" sz="1400" smtClean="0"/>
              <a:t>(T): Ritiene che non dovrebbero farlo?</a:t>
            </a:r>
          </a:p>
          <a:p>
            <a:pPr lvl="1" eaLnBrk="1" hangingPunct="1"/>
            <a:r>
              <a:rPr lang="it-IT" sz="1400" smtClean="0"/>
              <a:t>(P): Certamente!</a:t>
            </a:r>
          </a:p>
          <a:p>
            <a:pPr lvl="1" eaLnBrk="1" hangingPunct="1"/>
            <a:r>
              <a:rPr lang="it-IT" sz="1400" smtClean="0"/>
              <a:t>(T): Tuttavia non vi è nessuna legge che lo imponga</a:t>
            </a:r>
          </a:p>
          <a:p>
            <a:pPr lvl="1" eaLnBrk="1" hangingPunct="1"/>
            <a:r>
              <a:rPr lang="it-IT" sz="1400" smtClean="0"/>
              <a:t>(P): Dovrei lasciarmi mettere i piedi addosso?</a:t>
            </a:r>
          </a:p>
          <a:p>
            <a:pPr lvl="1" eaLnBrk="1" hangingPunct="1"/>
            <a:r>
              <a:rPr lang="it-IT" sz="1400" smtClean="0"/>
              <a:t>(T): Sto dicendo che i nostri desideri non implicano nessun obbligo per gli altri. Semplicemente, non ne tengono conto</a:t>
            </a:r>
          </a:p>
          <a:p>
            <a:pPr lvl="1" eaLnBrk="1" hangingPunct="1"/>
            <a:r>
              <a:rPr lang="it-IT" sz="1400" smtClean="0"/>
              <a:t>(P): Non mi piace per niente</a:t>
            </a:r>
          </a:p>
          <a:p>
            <a:pPr lvl="1" eaLnBrk="1" hangingPunct="1"/>
            <a:r>
              <a:rPr lang="it-IT" sz="1400" smtClean="0"/>
              <a:t>(T): Certo, ma il fatto che non le piaccia qualcosa e la richiesta che non esiste sono cose ben diverse!</a:t>
            </a:r>
          </a:p>
        </p:txBody>
      </p:sp>
    </p:spTree>
  </p:cSld>
  <p:clrMapOvr>
    <a:masterClrMapping/>
  </p:clrMapOvr>
  <p:transition>
    <p:random/>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olo 1"/>
          <p:cNvSpPr>
            <a:spLocks noGrp="1"/>
          </p:cNvSpPr>
          <p:nvPr>
            <p:ph type="title"/>
          </p:nvPr>
        </p:nvSpPr>
        <p:spPr>
          <a:xfrm>
            <a:off x="685800" y="428604"/>
            <a:ext cx="7772400" cy="1143000"/>
          </a:xfrm>
        </p:spPr>
        <p:txBody>
          <a:bodyPr/>
          <a:lstStyle/>
          <a:p>
            <a:pPr eaLnBrk="1" hangingPunct="1"/>
            <a:r>
              <a:rPr lang="it-IT" dirty="0" smtClean="0">
                <a:solidFill>
                  <a:srgbClr val="FF0000"/>
                </a:solidFill>
              </a:rPr>
              <a:t>Valutazione di sé e degli altri</a:t>
            </a:r>
          </a:p>
        </p:txBody>
      </p:sp>
      <p:sp>
        <p:nvSpPr>
          <p:cNvPr id="33795" name="Segnaposto contenuto 2"/>
          <p:cNvSpPr>
            <a:spLocks noGrp="1"/>
          </p:cNvSpPr>
          <p:nvPr>
            <p:ph idx="1"/>
          </p:nvPr>
        </p:nvSpPr>
        <p:spPr/>
        <p:txBody>
          <a:bodyPr/>
          <a:lstStyle/>
          <a:p>
            <a:pPr eaLnBrk="1" hangingPunct="1">
              <a:buFont typeface="Wingdings" pitchFamily="2" charset="2"/>
              <a:buChar char="§"/>
            </a:pPr>
            <a:r>
              <a:rPr lang="it-IT" sz="1800" smtClean="0"/>
              <a:t>Nel caso della valutazione di sé, uno o più criteri di comportamento sono utilizzati come misura di valore umano. I criteri sono arbitrari. L'obiettivo è quelli di mettere in evidenza l'arbitrarietà del criterio.</a:t>
            </a:r>
          </a:p>
          <a:p>
            <a:pPr eaLnBrk="1" hangingPunct="1">
              <a:buFont typeface="Wingdings" pitchFamily="2" charset="2"/>
              <a:buChar char="§"/>
            </a:pPr>
            <a:r>
              <a:rPr lang="it-IT" sz="1800" smtClean="0"/>
              <a:t>Esempio:</a:t>
            </a:r>
          </a:p>
          <a:p>
            <a:pPr lvl="1" eaLnBrk="1" hangingPunct="1"/>
            <a:r>
              <a:rPr lang="it-IT" sz="1400" smtClean="0"/>
              <a:t>(T): Lei crede che se non trova un buon lavoro è un fallito. Bene.  Supponiamo che io creda che se non so ballare bene sono un fallito. Lei la penserebbe allo stesso modo?</a:t>
            </a:r>
          </a:p>
          <a:p>
            <a:pPr lvl="1" eaLnBrk="1" hangingPunct="1"/>
            <a:r>
              <a:rPr lang="it-IT" sz="1400" smtClean="0"/>
              <a:t>(P): Ma no! Che importanza ha se non ballo bene?</a:t>
            </a:r>
          </a:p>
          <a:p>
            <a:pPr lvl="1" eaLnBrk="1" hangingPunct="1"/>
            <a:r>
              <a:rPr lang="it-IT" sz="1400" smtClean="0"/>
              <a:t>(T): Non ha importanza per lei, ma è importante per me!</a:t>
            </a:r>
          </a:p>
          <a:p>
            <a:pPr lvl="1" eaLnBrk="1" hangingPunct="1"/>
            <a:r>
              <a:rPr lang="it-IT" sz="1400" smtClean="0"/>
              <a:t>(P): Ho capito, ma non penserei mai che lei è un fallito</a:t>
            </a:r>
          </a:p>
          <a:p>
            <a:pPr lvl="1" eaLnBrk="1" hangingPunct="1"/>
            <a:r>
              <a:rPr lang="it-IT" sz="1400" smtClean="0"/>
              <a:t>(T): E che penserebbe?</a:t>
            </a:r>
          </a:p>
          <a:p>
            <a:pPr lvl="1" eaLnBrk="1" hangingPunct="1"/>
            <a:r>
              <a:rPr lang="it-IT" sz="1400" smtClean="0"/>
              <a:t>(P): Penserei che non balla bene.</a:t>
            </a:r>
          </a:p>
          <a:p>
            <a:pPr lvl="1" eaLnBrk="1" hangingPunct="1"/>
            <a:r>
              <a:rPr lang="it-IT" sz="1400" smtClean="0"/>
              <a:t>(T): Allo stesso modo potrebbe pensare che se non ha un buon lavoro, vuol dire solo che non ha un lavoro</a:t>
            </a:r>
          </a:p>
        </p:txBody>
      </p:sp>
    </p:spTree>
  </p:cSld>
  <p:clrMapOvr>
    <a:masterClrMapping/>
  </p:clrMapOvr>
  <p:transition>
    <p:random/>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olo 1"/>
          <p:cNvSpPr>
            <a:spLocks noGrp="1"/>
          </p:cNvSpPr>
          <p:nvPr>
            <p:ph type="title"/>
          </p:nvPr>
        </p:nvSpPr>
        <p:spPr>
          <a:xfrm>
            <a:off x="685800" y="428604"/>
            <a:ext cx="7772400" cy="1143000"/>
          </a:xfrm>
        </p:spPr>
        <p:txBody>
          <a:bodyPr/>
          <a:lstStyle/>
          <a:p>
            <a:r>
              <a:rPr lang="it-IT" dirty="0" smtClean="0">
                <a:solidFill>
                  <a:srgbClr val="FF0000"/>
                </a:solidFill>
              </a:rPr>
              <a:t>Schema generale per effettuare il </a:t>
            </a:r>
            <a:r>
              <a:rPr lang="it-IT" dirty="0" err="1" smtClean="0">
                <a:solidFill>
                  <a:srgbClr val="FF0000"/>
                </a:solidFill>
              </a:rPr>
              <a:t>Disputing</a:t>
            </a:r>
            <a:endParaRPr lang="it-IT" dirty="0" smtClean="0">
              <a:solidFill>
                <a:srgbClr val="FF0000"/>
              </a:solidFill>
            </a:endParaRPr>
          </a:p>
        </p:txBody>
      </p:sp>
      <p:sp>
        <p:nvSpPr>
          <p:cNvPr id="34819" name="Segnaposto contenuto 2"/>
          <p:cNvSpPr>
            <a:spLocks noGrp="1"/>
          </p:cNvSpPr>
          <p:nvPr>
            <p:ph idx="1"/>
          </p:nvPr>
        </p:nvSpPr>
        <p:spPr/>
        <p:txBody>
          <a:bodyPr/>
          <a:lstStyle/>
          <a:p>
            <a:pPr marL="514350" indent="-514350" algn="just">
              <a:buFont typeface="Calibri" pitchFamily="34" charset="0"/>
              <a:buAutoNum type="arabicPeriod"/>
            </a:pPr>
            <a:r>
              <a:rPr lang="it-IT" sz="2400" smtClean="0"/>
              <a:t>Ribadire l’idea disfunzionale in gioco (anche non ripetendo esattamente le parole del paziente).</a:t>
            </a:r>
          </a:p>
          <a:p>
            <a:pPr marL="514350" indent="-514350" algn="just">
              <a:buFont typeface="Calibri" pitchFamily="34" charset="0"/>
              <a:buAutoNum type="arabicPeriod"/>
            </a:pPr>
            <a:r>
              <a:rPr lang="it-IT" sz="2400" smtClean="0"/>
              <a:t>Chiedere al paziente se è d’accordo sulla formulazione dell’idea disfunzionale.</a:t>
            </a:r>
          </a:p>
          <a:p>
            <a:pPr marL="914400" lvl="1" indent="-514350" algn="just">
              <a:buFont typeface="Wingdings" pitchFamily="2" charset="2"/>
              <a:buChar char="ü"/>
            </a:pPr>
            <a:r>
              <a:rPr lang="it-IT" sz="2000" smtClean="0"/>
              <a:t>Se è implicata la richiesta assoluta, sottolineare che il paziente sta facendo riferimento ad un dovere assoluto, non ad una preferenza.</a:t>
            </a:r>
          </a:p>
          <a:p>
            <a:pPr marL="914400" lvl="1" indent="-514350" algn="just">
              <a:buFont typeface="Wingdings" pitchFamily="2" charset="2"/>
              <a:buChar char="ü"/>
            </a:pPr>
            <a:r>
              <a:rPr lang="it-IT" sz="2000" smtClean="0"/>
              <a:t>Se è implicata l’idea di terribilità sottolineare come terribile vuol dire “che è senza rimedio”.</a:t>
            </a:r>
          </a:p>
          <a:p>
            <a:pPr marL="914400" lvl="1" indent="-514350" algn="just">
              <a:buFont typeface="Wingdings" pitchFamily="2" charset="2"/>
              <a:buChar char="ü"/>
            </a:pPr>
            <a:r>
              <a:rPr lang="it-IT" sz="2000" smtClean="0"/>
              <a:t>Se è implicata l’idea di valore personale sottolineare come un comportamento (pochi comportamenti) sono alla base dell’intera valutazione di sé. </a:t>
            </a:r>
          </a:p>
        </p:txBody>
      </p:sp>
    </p:spTree>
  </p:cSld>
  <p:clrMapOvr>
    <a:masterClrMapping/>
  </p:clrMapOvr>
  <p:transition>
    <p:random/>
  </p:transition>
</p:sld>
</file>

<file path=ppt/tags/tag1.xml><?xml version="1.0" encoding="utf-8"?>
<p:tagLst xmlns:a="http://schemas.openxmlformats.org/drawingml/2006/main" xmlns:r="http://schemas.openxmlformats.org/officeDocument/2006/relationships" xmlns:p="http://schemas.openxmlformats.org/presentationml/2006/main">
  <p:tag name="FILENAME" val="E:\Jérôme\vanity.jpg"/>
  <p:tag name="PHOTO" val="TRUE"/>
</p:tagLst>
</file>

<file path=ppt/tags/tag2.xml><?xml version="1.0" encoding="utf-8"?>
<p:tagLst xmlns:a="http://schemas.openxmlformats.org/drawingml/2006/main" xmlns:r="http://schemas.openxmlformats.org/officeDocument/2006/relationships" xmlns:p="http://schemas.openxmlformats.org/presentationml/2006/main">
  <p:tag name="FILENAME" val="E:\Jérôme\vanity.jpg"/>
  <p:tag name="PHOTO" val="TRUE"/>
</p:tagLst>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ruttura predefinita">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Struttura predefinita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ruttura predefinita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ruttura predefinita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ruttura predefinita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1389</TotalTime>
  <Words>9850</Words>
  <Application>Microsoft PowerPoint</Application>
  <PresentationFormat>Presentazione su schermo (4:3)</PresentationFormat>
  <Paragraphs>1420</Paragraphs>
  <Slides>186</Slides>
  <Notes>40</Notes>
  <HiddenSlides>0</HiddenSlides>
  <MMClips>0</MMClips>
  <ScaleCrop>false</ScaleCrop>
  <HeadingPairs>
    <vt:vector size="6" baseType="variant">
      <vt:variant>
        <vt:lpstr>Tema</vt:lpstr>
      </vt:variant>
      <vt:variant>
        <vt:i4>1</vt:i4>
      </vt:variant>
      <vt:variant>
        <vt:lpstr>Server OLE incorporati</vt:lpstr>
      </vt:variant>
      <vt:variant>
        <vt:i4>3</vt:i4>
      </vt:variant>
      <vt:variant>
        <vt:lpstr>Titoli diapositive</vt:lpstr>
      </vt:variant>
      <vt:variant>
        <vt:i4>186</vt:i4>
      </vt:variant>
    </vt:vector>
  </HeadingPairs>
  <TitlesOfParts>
    <vt:vector size="190" baseType="lpstr">
      <vt:lpstr>Struttura predefinita</vt:lpstr>
      <vt:lpstr>Immagine bitmap</vt:lpstr>
      <vt:lpstr>Grafico</vt:lpstr>
      <vt:lpstr>Image</vt:lpstr>
      <vt:lpstr>La Terapia Cognitivo comportamentale</vt:lpstr>
      <vt:lpstr>CBT</vt:lpstr>
      <vt:lpstr>CBT</vt:lpstr>
      <vt:lpstr>Behaviour Therapy Stimolo -Risposta</vt:lpstr>
      <vt:lpstr>Diapositiva 5</vt:lpstr>
      <vt:lpstr>Diapositiva 6</vt:lpstr>
      <vt:lpstr>Diapositiva 7</vt:lpstr>
      <vt:lpstr>BT Stimolo -Risposta</vt:lpstr>
      <vt:lpstr>BT Desensibilizzazione sistematica ed Esposizione in vivo ansia vs. rilassamento</vt:lpstr>
      <vt:lpstr>BT Stimolo -Risposta</vt:lpstr>
      <vt:lpstr>BT Desensibilizzazione (Jones, 1924)  Il piccolo Peter</vt:lpstr>
      <vt:lpstr>BT Desensibilizzazione sistematica (Wolpe, 1958)  ansia vs. rilassamento</vt:lpstr>
      <vt:lpstr>BT Desensibilizzazione sistematica ed Esposizione in vivo ansia vs. rilassamento</vt:lpstr>
      <vt:lpstr>Diapositiva 14</vt:lpstr>
      <vt:lpstr>Diapositiva 15</vt:lpstr>
      <vt:lpstr>Diapositiva 16</vt:lpstr>
      <vt:lpstr>CBT Precursori del cognitivismo </vt:lpstr>
      <vt:lpstr>Diapositiva 18</vt:lpstr>
      <vt:lpstr>CBT I padri fondatori del cognitivismo </vt:lpstr>
      <vt:lpstr>CBT</vt:lpstr>
      <vt:lpstr>Matrice del Modello ABC</vt:lpstr>
      <vt:lpstr>Matrice del Modello ABC</vt:lpstr>
      <vt:lpstr>Matrice del Modello ABC</vt:lpstr>
      <vt:lpstr>La tecnica degli ABC</vt:lpstr>
      <vt:lpstr>Episodio Emozionale (ABC)</vt:lpstr>
      <vt:lpstr>Le componenti dell’Episodio Emozionale (ABC)</vt:lpstr>
      <vt:lpstr>Le componenti dell’Episodio Emozionale (ABC)</vt:lpstr>
      <vt:lpstr>Le componenti dell’Episodio Emozionale (ABC)</vt:lpstr>
      <vt:lpstr>La Teoria del Secondario (ABC2)</vt:lpstr>
      <vt:lpstr>Diapositiva 30</vt:lpstr>
      <vt:lpstr>Diapositiva 31</vt:lpstr>
      <vt:lpstr>Diapositiva 32</vt:lpstr>
      <vt:lpstr>Interpretazione dei fatti</vt:lpstr>
      <vt:lpstr>Interpretazione dei fatti</vt:lpstr>
      <vt:lpstr>Modello A-B-C Albert Ellis, 1964</vt:lpstr>
      <vt:lpstr>Il Modello A – B - C</vt:lpstr>
      <vt:lpstr>Il Modello A – B - C</vt:lpstr>
      <vt:lpstr>Diapositiva 38</vt:lpstr>
      <vt:lpstr>Diapositiva 39</vt:lpstr>
      <vt:lpstr>L’utilizzo dell’ABC in terapia</vt:lpstr>
      <vt:lpstr>ABC nell’assessment</vt:lpstr>
      <vt:lpstr>ABC nell’assessment</vt:lpstr>
      <vt:lpstr>ABC nell’assessment</vt:lpstr>
      <vt:lpstr>ABC nell’assessment</vt:lpstr>
      <vt:lpstr>ABC nei processi di monitoraggio della terapia</vt:lpstr>
      <vt:lpstr>Costruzione di una Scheda ABC</vt:lpstr>
      <vt:lpstr>Costruzione di una Scheda ABC</vt:lpstr>
      <vt:lpstr>Costruzione di una Scheda ABC</vt:lpstr>
      <vt:lpstr>Costruzione di una Scheda ABC - 1</vt:lpstr>
      <vt:lpstr>Diapositiva 50</vt:lpstr>
      <vt:lpstr>Diapositiva 51</vt:lpstr>
      <vt:lpstr>A-B-C </vt:lpstr>
      <vt:lpstr>A-B-C </vt:lpstr>
      <vt:lpstr>A-B-C  --  Le distorsioni cognitive </vt:lpstr>
      <vt:lpstr>A-B-C  --  Le distorsioni cognitive </vt:lpstr>
      <vt:lpstr>A-B-C  --  Le distorsioni cognitive </vt:lpstr>
      <vt:lpstr>A-B-C  --  Le distorsioni cognitive </vt:lpstr>
      <vt:lpstr>Campionamento e inferenza</vt:lpstr>
      <vt:lpstr>A-B-C </vt:lpstr>
      <vt:lpstr>A-B-C </vt:lpstr>
      <vt:lpstr>Pensieri razionali ed irrazionali</vt:lpstr>
      <vt:lpstr>Pensieri razionali ed irrazionali</vt:lpstr>
      <vt:lpstr>Le idee irrazionali</vt:lpstr>
      <vt:lpstr>Le idee irrazionali</vt:lpstr>
      <vt:lpstr>Le idee irrazionali</vt:lpstr>
      <vt:lpstr>Le idee irrazionali</vt:lpstr>
      <vt:lpstr>Pensieri razionali ed irrazionali</vt:lpstr>
      <vt:lpstr>Pensieri razionali ed irrazionali</vt:lpstr>
      <vt:lpstr>Le idee irrazionali</vt:lpstr>
      <vt:lpstr>Terribilizzazione</vt:lpstr>
      <vt:lpstr>Richiesta assoluta</vt:lpstr>
      <vt:lpstr>Valutazione di sé e degli altri</vt:lpstr>
      <vt:lpstr>Valutazione di sé e degli altri</vt:lpstr>
      <vt:lpstr>Valutazione di sé e degli altri</vt:lpstr>
      <vt:lpstr>A-B-C </vt:lpstr>
      <vt:lpstr>Soluzioni Terapeutiche</vt:lpstr>
      <vt:lpstr>Soluzioni terapeutiche</vt:lpstr>
      <vt:lpstr>Soluzioni terapeutiche</vt:lpstr>
      <vt:lpstr>A-B-C -- D </vt:lpstr>
      <vt:lpstr>A-B-C -- D </vt:lpstr>
      <vt:lpstr>A-B-C -- D </vt:lpstr>
      <vt:lpstr>Il cambiamento terapeutico</vt:lpstr>
      <vt:lpstr>Il cambiamento dei pensieri irrazionali</vt:lpstr>
      <vt:lpstr>Il Disputing</vt:lpstr>
      <vt:lpstr>Il Disputing</vt:lpstr>
      <vt:lpstr>Il Disputing</vt:lpstr>
      <vt:lpstr>Il Disputing</vt:lpstr>
      <vt:lpstr>Il Disputing</vt:lpstr>
      <vt:lpstr>Il Disputing</vt:lpstr>
      <vt:lpstr>Interventi sulla terribilizzazione</vt:lpstr>
      <vt:lpstr>Interventi sulla terribilizzazione</vt:lpstr>
      <vt:lpstr>Interventi sulla terribilizzazione</vt:lpstr>
      <vt:lpstr>Interventi sulla terribilizzazione</vt:lpstr>
      <vt:lpstr>Interventi sulla richiesta assoluta</vt:lpstr>
      <vt:lpstr>Interventi sulla richiesta assoluta</vt:lpstr>
      <vt:lpstr>Interventi sulla richiesta assoluta</vt:lpstr>
      <vt:lpstr>Tecniche cognitive Interventi sulla richiesta assoluta</vt:lpstr>
      <vt:lpstr>Valutazione di sé e degli altri</vt:lpstr>
      <vt:lpstr>Schema generale per effettuare il Disputing</vt:lpstr>
      <vt:lpstr>Schema generale per effettuare il Disputing</vt:lpstr>
      <vt:lpstr>Disputing</vt:lpstr>
      <vt:lpstr>A-B-C-D - E </vt:lpstr>
      <vt:lpstr>Scopi  e sistemi motivazionali</vt:lpstr>
      <vt:lpstr>CBT  dei processi cognitivi</vt:lpstr>
      <vt:lpstr>CBT  dei processi cognitivi</vt:lpstr>
      <vt:lpstr>Scopi e credenze</vt:lpstr>
      <vt:lpstr>CBT  Scopi e credenze  nei processi cognitivi</vt:lpstr>
      <vt:lpstr>Scopi e credenze</vt:lpstr>
      <vt:lpstr>Approcci che valorizzano  scopi e sistemi motivazionali</vt:lpstr>
      <vt:lpstr>Approcci che valorizzano  scopi e sistemi motivazionali</vt:lpstr>
      <vt:lpstr>Diapositiva 111</vt:lpstr>
      <vt:lpstr>Diapositiva 112</vt:lpstr>
      <vt:lpstr>Diapositiva 113</vt:lpstr>
      <vt:lpstr>Diapositiva 114</vt:lpstr>
      <vt:lpstr>La Terapia Cognitivo comportamentale</vt:lpstr>
      <vt:lpstr>Diapositiva 116</vt:lpstr>
      <vt:lpstr>Diapositiva 117</vt:lpstr>
      <vt:lpstr>Diapositiva 118</vt:lpstr>
      <vt:lpstr>Diapositiva 119</vt:lpstr>
      <vt:lpstr>Diapositiva 120</vt:lpstr>
      <vt:lpstr>Diapositiva 121</vt:lpstr>
      <vt:lpstr>Diapositiva 122</vt:lpstr>
      <vt:lpstr>Diapositiva 123</vt:lpstr>
      <vt:lpstr>Diapositiva 124</vt:lpstr>
      <vt:lpstr>Diapositiva 125</vt:lpstr>
      <vt:lpstr>Diapositiva 126</vt:lpstr>
      <vt:lpstr>Diapositiva 127</vt:lpstr>
      <vt:lpstr>Diapositiva 128</vt:lpstr>
      <vt:lpstr>Diapositiva 129</vt:lpstr>
      <vt:lpstr>Diapositiva 130</vt:lpstr>
      <vt:lpstr>Diapositiva 131</vt:lpstr>
      <vt:lpstr>Diapositiva 132</vt:lpstr>
      <vt:lpstr>Diapositiva 133</vt:lpstr>
      <vt:lpstr>Diapositiva 134</vt:lpstr>
      <vt:lpstr>Diapositiva 135</vt:lpstr>
      <vt:lpstr>Diapositiva 136</vt:lpstr>
      <vt:lpstr>Diapositiva 137</vt:lpstr>
      <vt:lpstr>Diapositiva 138</vt:lpstr>
      <vt:lpstr>PSICOFARMACI</vt:lpstr>
      <vt:lpstr>TERAPIA COMBINATA</vt:lpstr>
      <vt:lpstr>Diapositiva 141</vt:lpstr>
      <vt:lpstr>Diapositiva 142</vt:lpstr>
      <vt:lpstr>TERAPIA COMBINATA</vt:lpstr>
      <vt:lpstr>TERAPIA COMBINATA</vt:lpstr>
      <vt:lpstr>TERAPIA COMBINATA</vt:lpstr>
      <vt:lpstr>Diapositiva 146</vt:lpstr>
      <vt:lpstr>Giochi da tavolo e videogame  in salute mentale</vt:lpstr>
      <vt:lpstr>Lo sfondo</vt:lpstr>
      <vt:lpstr>Lo sfondo</vt:lpstr>
      <vt:lpstr>Lo sfondo</vt:lpstr>
      <vt:lpstr>Lo sfondo</vt:lpstr>
      <vt:lpstr>Lo sfondo</vt:lpstr>
      <vt:lpstr>Diapositiva 153</vt:lpstr>
      <vt:lpstr>Diapositiva 154</vt:lpstr>
      <vt:lpstr>Efficacia della terapia cognitivo-comportamentale sui sintomi positivi</vt:lpstr>
      <vt:lpstr>Altri vantaggi</vt:lpstr>
      <vt:lpstr>Diapositiva 157</vt:lpstr>
      <vt:lpstr>Diapositiva 158</vt:lpstr>
      <vt:lpstr>Diapositiva 159</vt:lpstr>
      <vt:lpstr>Diapositiva 160</vt:lpstr>
      <vt:lpstr>Michael's game, il gioco:</vt:lpstr>
      <vt:lpstr>Metodo di trattamento:</vt:lpstr>
      <vt:lpstr>Tecnica centrale:</vt:lpstr>
      <vt:lpstr>Diapositiva 164</vt:lpstr>
      <vt:lpstr>Diapositiva 165</vt:lpstr>
      <vt:lpstr>Contesto:</vt:lpstr>
      <vt:lpstr>Diapositiva 167</vt:lpstr>
      <vt:lpstr>Concetto : doppia progressione</vt:lpstr>
      <vt:lpstr>Diapositiva 169</vt:lpstr>
      <vt:lpstr>Esempio 1: carta 2</vt:lpstr>
      <vt:lpstr>Esempio 1: carta 2</vt:lpstr>
      <vt:lpstr>Esempio 2: carta 51</vt:lpstr>
      <vt:lpstr>Esempio 2: carta 51</vt:lpstr>
      <vt:lpstr>Diapositiva 174</vt:lpstr>
      <vt:lpstr>Diapositiva 175</vt:lpstr>
      <vt:lpstr>Diapositiva 176</vt:lpstr>
      <vt:lpstr>Diapositiva 177</vt:lpstr>
      <vt:lpstr>Diapositiva 178</vt:lpstr>
      <vt:lpstr>Diapositiva 179</vt:lpstr>
      <vt:lpstr>Diapositiva 180</vt:lpstr>
      <vt:lpstr>Diapositiva 181</vt:lpstr>
      <vt:lpstr>Diapositiva 182</vt:lpstr>
      <vt:lpstr>Diapositiva 183</vt:lpstr>
      <vt:lpstr>Diapositiva 184</vt:lpstr>
      <vt:lpstr>Diapositiva 185</vt:lpstr>
      <vt:lpstr>Diapositiva 186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Administrator</cp:lastModifiedBy>
  <cp:revision>162</cp:revision>
  <dcterms:created xsi:type="dcterms:W3CDTF">1601-01-01T00:00:00Z</dcterms:created>
  <dcterms:modified xsi:type="dcterms:W3CDTF">2017-04-26T08:13:28Z</dcterms:modified>
</cp:coreProperties>
</file>